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8"/>
  </p:notesMasterIdLst>
  <p:sldIdLst>
    <p:sldId id="256" r:id="rId2"/>
    <p:sldId id="4144" r:id="rId3"/>
    <p:sldId id="4145" r:id="rId4"/>
    <p:sldId id="4146" r:id="rId5"/>
    <p:sldId id="4147" r:id="rId6"/>
    <p:sldId id="4148" r:id="rId7"/>
    <p:sldId id="4150" r:id="rId8"/>
    <p:sldId id="4160" r:id="rId9"/>
    <p:sldId id="4168" r:id="rId10"/>
    <p:sldId id="4152" r:id="rId11"/>
    <p:sldId id="4119" r:id="rId12"/>
    <p:sldId id="257" r:id="rId13"/>
    <p:sldId id="4121" r:id="rId14"/>
    <p:sldId id="4122" r:id="rId15"/>
    <p:sldId id="4124" r:id="rId16"/>
    <p:sldId id="4125" r:id="rId17"/>
    <p:sldId id="4165" r:id="rId18"/>
    <p:sldId id="4167" r:id="rId19"/>
    <p:sldId id="4123" r:id="rId20"/>
    <p:sldId id="4126" r:id="rId21"/>
    <p:sldId id="4127" r:id="rId22"/>
    <p:sldId id="4128" r:id="rId23"/>
    <p:sldId id="4161" r:id="rId24"/>
    <p:sldId id="4163" r:id="rId25"/>
    <p:sldId id="4164" r:id="rId26"/>
    <p:sldId id="4129" r:id="rId27"/>
    <p:sldId id="4169" r:id="rId28"/>
    <p:sldId id="4130" r:id="rId29"/>
    <p:sldId id="4133" r:id="rId30"/>
    <p:sldId id="4132" r:id="rId31"/>
    <p:sldId id="4162" r:id="rId32"/>
    <p:sldId id="4134" r:id="rId33"/>
    <p:sldId id="4135" r:id="rId34"/>
    <p:sldId id="4138" r:id="rId35"/>
    <p:sldId id="4140" r:id="rId36"/>
    <p:sldId id="4156" r:id="rId37"/>
    <p:sldId id="4172" r:id="rId38"/>
    <p:sldId id="4173" r:id="rId39"/>
    <p:sldId id="4174" r:id="rId40"/>
    <p:sldId id="4159" r:id="rId41"/>
    <p:sldId id="4171" r:id="rId42"/>
    <p:sldId id="559" r:id="rId43"/>
    <p:sldId id="4170" r:id="rId44"/>
    <p:sldId id="4153" r:id="rId45"/>
    <p:sldId id="4141" r:id="rId46"/>
    <p:sldId id="4154" r:id="rId47"/>
  </p:sldIdLst>
  <p:sldSz cx="12192000" cy="6858000"/>
  <p:notesSz cx="6858000" cy="9144000"/>
  <p:defaultText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467BD"/>
    <a:srgbClr val="FF7F0E"/>
    <a:srgbClr val="1E77B4"/>
    <a:srgbClr val="8B564B"/>
    <a:srgbClr val="D7272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066"/>
    <p:restoredTop sz="83008"/>
  </p:normalViewPr>
  <p:slideViewPr>
    <p:cSldViewPr snapToGrid="0" snapToObjects="1">
      <p:cViewPr>
        <p:scale>
          <a:sx n="118" d="100"/>
          <a:sy n="118" d="100"/>
        </p:scale>
        <p:origin x="144" y="1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655759-6EB3-DD40-8506-E71B6282AFBD}" type="datetimeFigureOut">
              <a:rPr lang="en-US" smtClean="0"/>
              <a:t>7/22/22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DFD3756-C6ED-D442-B9B1-CD8D342E6A1E}" type="slidenum">
              <a:rPr lang="en-US" smtClean="0"/>
              <a:t>‹#›</a:t>
            </a:fld>
            <a:endParaRPr lang="en-US"/>
          </a:p>
        </p:txBody>
      </p:sp>
    </p:spTree>
    <p:extLst>
      <p:ext uri="{BB962C8B-B14F-4D97-AF65-F5344CB8AC3E}">
        <p14:creationId xmlns:p14="http://schemas.microsoft.com/office/powerpoint/2010/main" val="40269365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image: </a:t>
            </a:r>
            <a:r>
              <a:rPr lang="en-GB" sz="1200" b="0" i="0" kern="1200" dirty="0" err="1">
                <a:solidFill>
                  <a:schemeClr val="tx1"/>
                </a:solidFill>
                <a:effectLst/>
                <a:latin typeface="+mn-lt"/>
                <a:ea typeface="+mn-ea"/>
                <a:cs typeface="+mn-cs"/>
              </a:rPr>
              <a:t>Flaticon.com</a:t>
            </a:r>
            <a:endParaRPr lang="en-US" dirty="0"/>
          </a:p>
        </p:txBody>
      </p:sp>
      <p:sp>
        <p:nvSpPr>
          <p:cNvPr id="4" name="Slide Number Placeholder 3"/>
          <p:cNvSpPr>
            <a:spLocks noGrp="1"/>
          </p:cNvSpPr>
          <p:nvPr>
            <p:ph type="sldNum" sz="quarter" idx="5"/>
          </p:nvPr>
        </p:nvSpPr>
        <p:spPr/>
        <p:txBody>
          <a:bodyPr/>
          <a:lstStyle/>
          <a:p>
            <a:fld id="{4DFD3756-C6ED-D442-B9B1-CD8D342E6A1E}" type="slidenum">
              <a:rPr lang="en-US" smtClean="0"/>
              <a:t>8</a:t>
            </a:fld>
            <a:endParaRPr lang="en-US"/>
          </a:p>
        </p:txBody>
      </p:sp>
    </p:spTree>
    <p:extLst>
      <p:ext uri="{BB962C8B-B14F-4D97-AF65-F5344CB8AC3E}">
        <p14:creationId xmlns:p14="http://schemas.microsoft.com/office/powerpoint/2010/main" val="6953552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The chief difficulty Alice found at first was in managing her flamingo: she succeeded in getting its body tucked away, comfortably enough, under her arm, with its legs hanging down, but generally, just as she had got its neck nicely straightened out, and was going to give the hedgehog a blow with its head, it would twist itself round and look up in her face, with such a puzzled expression that she could not help bursting out laughing: and when she had got its head down,</a:t>
            </a:r>
          </a:p>
          <a:p>
            <a:endParaRPr lang="en-US" dirty="0"/>
          </a:p>
        </p:txBody>
      </p:sp>
      <p:sp>
        <p:nvSpPr>
          <p:cNvPr id="4" name="Slide Number Placeholder 3"/>
          <p:cNvSpPr>
            <a:spLocks noGrp="1"/>
          </p:cNvSpPr>
          <p:nvPr>
            <p:ph type="sldNum" sz="quarter" idx="5"/>
          </p:nvPr>
        </p:nvSpPr>
        <p:spPr/>
        <p:txBody>
          <a:bodyPr/>
          <a:lstStyle/>
          <a:p>
            <a:fld id="{4DFD3756-C6ED-D442-B9B1-CD8D342E6A1E}" type="slidenum">
              <a:rPr lang="en-US" smtClean="0"/>
              <a:t>9</a:t>
            </a:fld>
            <a:endParaRPr lang="en-US"/>
          </a:p>
        </p:txBody>
      </p:sp>
    </p:spTree>
    <p:extLst>
      <p:ext uri="{BB962C8B-B14F-4D97-AF65-F5344CB8AC3E}">
        <p14:creationId xmlns:p14="http://schemas.microsoft.com/office/powerpoint/2010/main" val="32574258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FD3756-C6ED-D442-B9B1-CD8D342E6A1E}" type="slidenum">
              <a:rPr lang="en-US" smtClean="0"/>
              <a:t>15</a:t>
            </a:fld>
            <a:endParaRPr lang="en-US"/>
          </a:p>
        </p:txBody>
      </p:sp>
    </p:spTree>
    <p:extLst>
      <p:ext uri="{BB962C8B-B14F-4D97-AF65-F5344CB8AC3E}">
        <p14:creationId xmlns:p14="http://schemas.microsoft.com/office/powerpoint/2010/main" val="25877013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image: </a:t>
            </a:r>
            <a:r>
              <a:rPr lang="en-GB" sz="1200" b="0" i="0" kern="1200" dirty="0" err="1">
                <a:solidFill>
                  <a:schemeClr val="tx1"/>
                </a:solidFill>
                <a:effectLst/>
                <a:latin typeface="+mn-lt"/>
                <a:ea typeface="+mn-ea"/>
                <a:cs typeface="+mn-cs"/>
              </a:rPr>
              <a:t>Flaticon.com</a:t>
            </a:r>
            <a:endParaRPr lang="en-US" dirty="0"/>
          </a:p>
        </p:txBody>
      </p:sp>
      <p:sp>
        <p:nvSpPr>
          <p:cNvPr id="4" name="Slide Number Placeholder 3"/>
          <p:cNvSpPr>
            <a:spLocks noGrp="1"/>
          </p:cNvSpPr>
          <p:nvPr>
            <p:ph type="sldNum" sz="quarter" idx="5"/>
          </p:nvPr>
        </p:nvSpPr>
        <p:spPr/>
        <p:txBody>
          <a:bodyPr/>
          <a:lstStyle/>
          <a:p>
            <a:fld id="{4DFD3756-C6ED-D442-B9B1-CD8D342E6A1E}" type="slidenum">
              <a:rPr lang="en-US" smtClean="0"/>
              <a:t>41</a:t>
            </a:fld>
            <a:endParaRPr lang="en-US"/>
          </a:p>
        </p:txBody>
      </p:sp>
    </p:spTree>
    <p:extLst>
      <p:ext uri="{BB962C8B-B14F-4D97-AF65-F5344CB8AC3E}">
        <p14:creationId xmlns:p14="http://schemas.microsoft.com/office/powerpoint/2010/main" val="22584528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40AE733-F09D-0947-B436-F45E05208482}" type="slidenum">
              <a:rPr lang="en-US" smtClean="0"/>
              <a:t>42</a:t>
            </a:fld>
            <a:endParaRPr lang="en-US"/>
          </a:p>
        </p:txBody>
      </p:sp>
    </p:spTree>
    <p:extLst>
      <p:ext uri="{BB962C8B-B14F-4D97-AF65-F5344CB8AC3E}">
        <p14:creationId xmlns:p14="http://schemas.microsoft.com/office/powerpoint/2010/main" val="18486801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21A095-BD6D-30BC-0EF0-FBEC6E499633}"/>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NL"/>
          </a:p>
        </p:txBody>
      </p:sp>
      <p:sp>
        <p:nvSpPr>
          <p:cNvPr id="3" name="Subtitle 2">
            <a:extLst>
              <a:ext uri="{FF2B5EF4-FFF2-40B4-BE49-F238E27FC236}">
                <a16:creationId xmlns:a16="http://schemas.microsoft.com/office/drawing/2014/main" id="{608F2BBD-5B25-9863-D233-2589D62A1CF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NL"/>
          </a:p>
        </p:txBody>
      </p:sp>
      <p:sp>
        <p:nvSpPr>
          <p:cNvPr id="4" name="Date Placeholder 3">
            <a:extLst>
              <a:ext uri="{FF2B5EF4-FFF2-40B4-BE49-F238E27FC236}">
                <a16:creationId xmlns:a16="http://schemas.microsoft.com/office/drawing/2014/main" id="{826FE43E-EA06-3233-FB59-5A7B2D93DA34}"/>
              </a:ext>
            </a:extLst>
          </p:cNvPr>
          <p:cNvSpPr>
            <a:spLocks noGrp="1"/>
          </p:cNvSpPr>
          <p:nvPr>
            <p:ph type="dt" sz="half" idx="10"/>
          </p:nvPr>
        </p:nvSpPr>
        <p:spPr/>
        <p:txBody>
          <a:bodyPr/>
          <a:lstStyle/>
          <a:p>
            <a:fld id="{B0E88EA1-B46F-9C45-9727-D77E8C1D33F4}" type="datetimeFigureOut">
              <a:rPr lang="en-NL" smtClean="0"/>
              <a:t>22/07/2022</a:t>
            </a:fld>
            <a:endParaRPr lang="en-NL"/>
          </a:p>
        </p:txBody>
      </p:sp>
      <p:sp>
        <p:nvSpPr>
          <p:cNvPr id="5" name="Footer Placeholder 4">
            <a:extLst>
              <a:ext uri="{FF2B5EF4-FFF2-40B4-BE49-F238E27FC236}">
                <a16:creationId xmlns:a16="http://schemas.microsoft.com/office/drawing/2014/main" id="{3ADD3648-29D7-EB13-E5B1-3E8CCF32BD9E}"/>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92378414-9EA1-BFCE-E9F2-2A67B5AACA75}"/>
              </a:ext>
            </a:extLst>
          </p:cNvPr>
          <p:cNvSpPr>
            <a:spLocks noGrp="1"/>
          </p:cNvSpPr>
          <p:nvPr>
            <p:ph type="sldNum" sz="quarter" idx="12"/>
          </p:nvPr>
        </p:nvSpPr>
        <p:spPr/>
        <p:txBody>
          <a:bodyPr/>
          <a:lstStyle/>
          <a:p>
            <a:fld id="{CDF744EA-2DE3-DF47-8B08-A6812FA4F081}" type="slidenum">
              <a:rPr lang="en-NL" smtClean="0"/>
              <a:t>‹#›</a:t>
            </a:fld>
            <a:endParaRPr lang="en-NL"/>
          </a:p>
        </p:txBody>
      </p:sp>
    </p:spTree>
    <p:extLst>
      <p:ext uri="{BB962C8B-B14F-4D97-AF65-F5344CB8AC3E}">
        <p14:creationId xmlns:p14="http://schemas.microsoft.com/office/powerpoint/2010/main" val="16513665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064C3A-3D18-85A7-5400-DEB35E3B1F31}"/>
              </a:ext>
            </a:extLst>
          </p:cNvPr>
          <p:cNvSpPr>
            <a:spLocks noGrp="1"/>
          </p:cNvSpPr>
          <p:nvPr>
            <p:ph type="title"/>
          </p:nvPr>
        </p:nvSpPr>
        <p:spPr/>
        <p:txBody>
          <a:bodyPr/>
          <a:lstStyle/>
          <a:p>
            <a:r>
              <a:rPr lang="en-GB"/>
              <a:t>Click to edit Master title style</a:t>
            </a:r>
            <a:endParaRPr lang="en-NL"/>
          </a:p>
        </p:txBody>
      </p:sp>
      <p:sp>
        <p:nvSpPr>
          <p:cNvPr id="3" name="Vertical Text Placeholder 2">
            <a:extLst>
              <a:ext uri="{FF2B5EF4-FFF2-40B4-BE49-F238E27FC236}">
                <a16:creationId xmlns:a16="http://schemas.microsoft.com/office/drawing/2014/main" id="{926590E8-7DEC-C9C1-D405-70A94857B36F}"/>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4" name="Date Placeholder 3">
            <a:extLst>
              <a:ext uri="{FF2B5EF4-FFF2-40B4-BE49-F238E27FC236}">
                <a16:creationId xmlns:a16="http://schemas.microsoft.com/office/drawing/2014/main" id="{82473DF8-846A-8D73-8126-30DE9E6CAAEA}"/>
              </a:ext>
            </a:extLst>
          </p:cNvPr>
          <p:cNvSpPr>
            <a:spLocks noGrp="1"/>
          </p:cNvSpPr>
          <p:nvPr>
            <p:ph type="dt" sz="half" idx="10"/>
          </p:nvPr>
        </p:nvSpPr>
        <p:spPr/>
        <p:txBody>
          <a:bodyPr/>
          <a:lstStyle/>
          <a:p>
            <a:fld id="{B0E88EA1-B46F-9C45-9727-D77E8C1D33F4}" type="datetimeFigureOut">
              <a:rPr lang="en-NL" smtClean="0"/>
              <a:t>22/07/2022</a:t>
            </a:fld>
            <a:endParaRPr lang="en-NL"/>
          </a:p>
        </p:txBody>
      </p:sp>
      <p:sp>
        <p:nvSpPr>
          <p:cNvPr id="5" name="Footer Placeholder 4">
            <a:extLst>
              <a:ext uri="{FF2B5EF4-FFF2-40B4-BE49-F238E27FC236}">
                <a16:creationId xmlns:a16="http://schemas.microsoft.com/office/drawing/2014/main" id="{C48DEEAF-B66E-CEA2-8DCE-CFBB85371500}"/>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D73EABDF-A2AC-4462-BEB7-F6EDBD07A112}"/>
              </a:ext>
            </a:extLst>
          </p:cNvPr>
          <p:cNvSpPr>
            <a:spLocks noGrp="1"/>
          </p:cNvSpPr>
          <p:nvPr>
            <p:ph type="sldNum" sz="quarter" idx="12"/>
          </p:nvPr>
        </p:nvSpPr>
        <p:spPr/>
        <p:txBody>
          <a:bodyPr/>
          <a:lstStyle/>
          <a:p>
            <a:fld id="{CDF744EA-2DE3-DF47-8B08-A6812FA4F081}" type="slidenum">
              <a:rPr lang="en-NL" smtClean="0"/>
              <a:t>‹#›</a:t>
            </a:fld>
            <a:endParaRPr lang="en-NL"/>
          </a:p>
        </p:txBody>
      </p:sp>
    </p:spTree>
    <p:extLst>
      <p:ext uri="{BB962C8B-B14F-4D97-AF65-F5344CB8AC3E}">
        <p14:creationId xmlns:p14="http://schemas.microsoft.com/office/powerpoint/2010/main" val="42107074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8BF7714-85E3-3A53-0F84-58553ED1226B}"/>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NL"/>
          </a:p>
        </p:txBody>
      </p:sp>
      <p:sp>
        <p:nvSpPr>
          <p:cNvPr id="3" name="Vertical Text Placeholder 2">
            <a:extLst>
              <a:ext uri="{FF2B5EF4-FFF2-40B4-BE49-F238E27FC236}">
                <a16:creationId xmlns:a16="http://schemas.microsoft.com/office/drawing/2014/main" id="{44A4C6EE-C7D7-E029-A97C-3F91D714071E}"/>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4" name="Date Placeholder 3">
            <a:extLst>
              <a:ext uri="{FF2B5EF4-FFF2-40B4-BE49-F238E27FC236}">
                <a16:creationId xmlns:a16="http://schemas.microsoft.com/office/drawing/2014/main" id="{5010F35F-486A-C6EB-5576-36FED87CBA60}"/>
              </a:ext>
            </a:extLst>
          </p:cNvPr>
          <p:cNvSpPr>
            <a:spLocks noGrp="1"/>
          </p:cNvSpPr>
          <p:nvPr>
            <p:ph type="dt" sz="half" idx="10"/>
          </p:nvPr>
        </p:nvSpPr>
        <p:spPr/>
        <p:txBody>
          <a:bodyPr/>
          <a:lstStyle/>
          <a:p>
            <a:fld id="{B0E88EA1-B46F-9C45-9727-D77E8C1D33F4}" type="datetimeFigureOut">
              <a:rPr lang="en-NL" smtClean="0"/>
              <a:t>22/07/2022</a:t>
            </a:fld>
            <a:endParaRPr lang="en-NL"/>
          </a:p>
        </p:txBody>
      </p:sp>
      <p:sp>
        <p:nvSpPr>
          <p:cNvPr id="5" name="Footer Placeholder 4">
            <a:extLst>
              <a:ext uri="{FF2B5EF4-FFF2-40B4-BE49-F238E27FC236}">
                <a16:creationId xmlns:a16="http://schemas.microsoft.com/office/drawing/2014/main" id="{3B994309-1444-37BA-A2D0-955CED26D0C9}"/>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BAE29287-78D1-DDA2-3A47-307778215746}"/>
              </a:ext>
            </a:extLst>
          </p:cNvPr>
          <p:cNvSpPr>
            <a:spLocks noGrp="1"/>
          </p:cNvSpPr>
          <p:nvPr>
            <p:ph type="sldNum" sz="quarter" idx="12"/>
          </p:nvPr>
        </p:nvSpPr>
        <p:spPr/>
        <p:txBody>
          <a:bodyPr/>
          <a:lstStyle/>
          <a:p>
            <a:fld id="{CDF744EA-2DE3-DF47-8B08-A6812FA4F081}" type="slidenum">
              <a:rPr lang="en-NL" smtClean="0"/>
              <a:t>‹#›</a:t>
            </a:fld>
            <a:endParaRPr lang="en-NL"/>
          </a:p>
        </p:txBody>
      </p:sp>
    </p:spTree>
    <p:extLst>
      <p:ext uri="{BB962C8B-B14F-4D97-AF65-F5344CB8AC3E}">
        <p14:creationId xmlns:p14="http://schemas.microsoft.com/office/powerpoint/2010/main" val="38554765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3885BE-1259-8ECE-37E0-9007EEDF97FD}"/>
              </a:ext>
            </a:extLst>
          </p:cNvPr>
          <p:cNvSpPr>
            <a:spLocks noGrp="1"/>
          </p:cNvSpPr>
          <p:nvPr>
            <p:ph type="title"/>
          </p:nvPr>
        </p:nvSpPr>
        <p:spPr/>
        <p:txBody>
          <a:bodyPr/>
          <a:lstStyle/>
          <a:p>
            <a:r>
              <a:rPr lang="en-GB"/>
              <a:t>Click to edit Master title style</a:t>
            </a:r>
            <a:endParaRPr lang="en-NL"/>
          </a:p>
        </p:txBody>
      </p:sp>
      <p:sp>
        <p:nvSpPr>
          <p:cNvPr id="3" name="Content Placeholder 2">
            <a:extLst>
              <a:ext uri="{FF2B5EF4-FFF2-40B4-BE49-F238E27FC236}">
                <a16:creationId xmlns:a16="http://schemas.microsoft.com/office/drawing/2014/main" id="{B0F81696-CD3D-1514-7938-2CCEED7ADCD0}"/>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4" name="Date Placeholder 3">
            <a:extLst>
              <a:ext uri="{FF2B5EF4-FFF2-40B4-BE49-F238E27FC236}">
                <a16:creationId xmlns:a16="http://schemas.microsoft.com/office/drawing/2014/main" id="{17FF5B94-E204-35F1-FB09-1FB93C22B7DD}"/>
              </a:ext>
            </a:extLst>
          </p:cNvPr>
          <p:cNvSpPr>
            <a:spLocks noGrp="1"/>
          </p:cNvSpPr>
          <p:nvPr>
            <p:ph type="dt" sz="half" idx="10"/>
          </p:nvPr>
        </p:nvSpPr>
        <p:spPr/>
        <p:txBody>
          <a:bodyPr/>
          <a:lstStyle/>
          <a:p>
            <a:fld id="{B0E88EA1-B46F-9C45-9727-D77E8C1D33F4}" type="datetimeFigureOut">
              <a:rPr lang="en-NL" smtClean="0"/>
              <a:t>22/07/2022</a:t>
            </a:fld>
            <a:endParaRPr lang="en-NL"/>
          </a:p>
        </p:txBody>
      </p:sp>
      <p:sp>
        <p:nvSpPr>
          <p:cNvPr id="5" name="Footer Placeholder 4">
            <a:extLst>
              <a:ext uri="{FF2B5EF4-FFF2-40B4-BE49-F238E27FC236}">
                <a16:creationId xmlns:a16="http://schemas.microsoft.com/office/drawing/2014/main" id="{121816E8-26B6-870D-298C-9655DD087586}"/>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EC058E49-E4E5-A7C9-22A6-73C9B6F80B8F}"/>
              </a:ext>
            </a:extLst>
          </p:cNvPr>
          <p:cNvSpPr>
            <a:spLocks noGrp="1"/>
          </p:cNvSpPr>
          <p:nvPr>
            <p:ph type="sldNum" sz="quarter" idx="12"/>
          </p:nvPr>
        </p:nvSpPr>
        <p:spPr/>
        <p:txBody>
          <a:bodyPr/>
          <a:lstStyle/>
          <a:p>
            <a:fld id="{CDF744EA-2DE3-DF47-8B08-A6812FA4F081}" type="slidenum">
              <a:rPr lang="en-NL" smtClean="0"/>
              <a:t>‹#›</a:t>
            </a:fld>
            <a:endParaRPr lang="en-NL"/>
          </a:p>
        </p:txBody>
      </p:sp>
    </p:spTree>
    <p:extLst>
      <p:ext uri="{BB962C8B-B14F-4D97-AF65-F5344CB8AC3E}">
        <p14:creationId xmlns:p14="http://schemas.microsoft.com/office/powerpoint/2010/main" val="14950854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A11206-D419-2478-4B94-9BA17FC5034A}"/>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NL"/>
          </a:p>
        </p:txBody>
      </p:sp>
      <p:sp>
        <p:nvSpPr>
          <p:cNvPr id="3" name="Text Placeholder 2">
            <a:extLst>
              <a:ext uri="{FF2B5EF4-FFF2-40B4-BE49-F238E27FC236}">
                <a16:creationId xmlns:a16="http://schemas.microsoft.com/office/drawing/2014/main" id="{EE351D44-CA1C-9A35-263E-5B73FFBB053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E9C5FA0A-11E7-44E2-3531-94B228B3137E}"/>
              </a:ext>
            </a:extLst>
          </p:cNvPr>
          <p:cNvSpPr>
            <a:spLocks noGrp="1"/>
          </p:cNvSpPr>
          <p:nvPr>
            <p:ph type="dt" sz="half" idx="10"/>
          </p:nvPr>
        </p:nvSpPr>
        <p:spPr/>
        <p:txBody>
          <a:bodyPr/>
          <a:lstStyle/>
          <a:p>
            <a:fld id="{B0E88EA1-B46F-9C45-9727-D77E8C1D33F4}" type="datetimeFigureOut">
              <a:rPr lang="en-NL" smtClean="0"/>
              <a:t>22/07/2022</a:t>
            </a:fld>
            <a:endParaRPr lang="en-NL"/>
          </a:p>
        </p:txBody>
      </p:sp>
      <p:sp>
        <p:nvSpPr>
          <p:cNvPr id="5" name="Footer Placeholder 4">
            <a:extLst>
              <a:ext uri="{FF2B5EF4-FFF2-40B4-BE49-F238E27FC236}">
                <a16:creationId xmlns:a16="http://schemas.microsoft.com/office/drawing/2014/main" id="{C7502469-1179-3DDD-496F-0D87199B3C60}"/>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D5A51212-3A80-1954-D133-03CB36F243DE}"/>
              </a:ext>
            </a:extLst>
          </p:cNvPr>
          <p:cNvSpPr>
            <a:spLocks noGrp="1"/>
          </p:cNvSpPr>
          <p:nvPr>
            <p:ph type="sldNum" sz="quarter" idx="12"/>
          </p:nvPr>
        </p:nvSpPr>
        <p:spPr/>
        <p:txBody>
          <a:bodyPr/>
          <a:lstStyle/>
          <a:p>
            <a:fld id="{CDF744EA-2DE3-DF47-8B08-A6812FA4F081}" type="slidenum">
              <a:rPr lang="en-NL" smtClean="0"/>
              <a:t>‹#›</a:t>
            </a:fld>
            <a:endParaRPr lang="en-NL"/>
          </a:p>
        </p:txBody>
      </p:sp>
    </p:spTree>
    <p:extLst>
      <p:ext uri="{BB962C8B-B14F-4D97-AF65-F5344CB8AC3E}">
        <p14:creationId xmlns:p14="http://schemas.microsoft.com/office/powerpoint/2010/main" val="21803998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766F3A-0ADE-7AA0-7853-1A400AE1ECF0}"/>
              </a:ext>
            </a:extLst>
          </p:cNvPr>
          <p:cNvSpPr>
            <a:spLocks noGrp="1"/>
          </p:cNvSpPr>
          <p:nvPr>
            <p:ph type="title"/>
          </p:nvPr>
        </p:nvSpPr>
        <p:spPr/>
        <p:txBody>
          <a:bodyPr/>
          <a:lstStyle/>
          <a:p>
            <a:r>
              <a:rPr lang="en-GB"/>
              <a:t>Click to edit Master title style</a:t>
            </a:r>
            <a:endParaRPr lang="en-NL"/>
          </a:p>
        </p:txBody>
      </p:sp>
      <p:sp>
        <p:nvSpPr>
          <p:cNvPr id="3" name="Content Placeholder 2">
            <a:extLst>
              <a:ext uri="{FF2B5EF4-FFF2-40B4-BE49-F238E27FC236}">
                <a16:creationId xmlns:a16="http://schemas.microsoft.com/office/drawing/2014/main" id="{4F746EBB-0050-5022-9C8A-BCBECFAC431C}"/>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4" name="Content Placeholder 3">
            <a:extLst>
              <a:ext uri="{FF2B5EF4-FFF2-40B4-BE49-F238E27FC236}">
                <a16:creationId xmlns:a16="http://schemas.microsoft.com/office/drawing/2014/main" id="{F3BFED43-C208-77E9-8632-52CCDAAA88D7}"/>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5" name="Date Placeholder 4">
            <a:extLst>
              <a:ext uri="{FF2B5EF4-FFF2-40B4-BE49-F238E27FC236}">
                <a16:creationId xmlns:a16="http://schemas.microsoft.com/office/drawing/2014/main" id="{94C871D8-0A7C-611B-16B4-07034AC52EEF}"/>
              </a:ext>
            </a:extLst>
          </p:cNvPr>
          <p:cNvSpPr>
            <a:spLocks noGrp="1"/>
          </p:cNvSpPr>
          <p:nvPr>
            <p:ph type="dt" sz="half" idx="10"/>
          </p:nvPr>
        </p:nvSpPr>
        <p:spPr/>
        <p:txBody>
          <a:bodyPr/>
          <a:lstStyle/>
          <a:p>
            <a:fld id="{B0E88EA1-B46F-9C45-9727-D77E8C1D33F4}" type="datetimeFigureOut">
              <a:rPr lang="en-NL" smtClean="0"/>
              <a:t>22/07/2022</a:t>
            </a:fld>
            <a:endParaRPr lang="en-NL"/>
          </a:p>
        </p:txBody>
      </p:sp>
      <p:sp>
        <p:nvSpPr>
          <p:cNvPr id="6" name="Footer Placeholder 5">
            <a:extLst>
              <a:ext uri="{FF2B5EF4-FFF2-40B4-BE49-F238E27FC236}">
                <a16:creationId xmlns:a16="http://schemas.microsoft.com/office/drawing/2014/main" id="{97C62CFF-F612-3ED6-C9B0-F4EEAA61755C}"/>
              </a:ext>
            </a:extLst>
          </p:cNvPr>
          <p:cNvSpPr>
            <a:spLocks noGrp="1"/>
          </p:cNvSpPr>
          <p:nvPr>
            <p:ph type="ftr" sz="quarter" idx="11"/>
          </p:nvPr>
        </p:nvSpPr>
        <p:spPr/>
        <p:txBody>
          <a:bodyPr/>
          <a:lstStyle/>
          <a:p>
            <a:endParaRPr lang="en-NL"/>
          </a:p>
        </p:txBody>
      </p:sp>
      <p:sp>
        <p:nvSpPr>
          <p:cNvPr id="7" name="Slide Number Placeholder 6">
            <a:extLst>
              <a:ext uri="{FF2B5EF4-FFF2-40B4-BE49-F238E27FC236}">
                <a16:creationId xmlns:a16="http://schemas.microsoft.com/office/drawing/2014/main" id="{9A67D929-C935-13C4-453B-5247DDDD1802}"/>
              </a:ext>
            </a:extLst>
          </p:cNvPr>
          <p:cNvSpPr>
            <a:spLocks noGrp="1"/>
          </p:cNvSpPr>
          <p:nvPr>
            <p:ph type="sldNum" sz="quarter" idx="12"/>
          </p:nvPr>
        </p:nvSpPr>
        <p:spPr/>
        <p:txBody>
          <a:bodyPr/>
          <a:lstStyle/>
          <a:p>
            <a:fld id="{CDF744EA-2DE3-DF47-8B08-A6812FA4F081}" type="slidenum">
              <a:rPr lang="en-NL" smtClean="0"/>
              <a:t>‹#›</a:t>
            </a:fld>
            <a:endParaRPr lang="en-NL"/>
          </a:p>
        </p:txBody>
      </p:sp>
    </p:spTree>
    <p:extLst>
      <p:ext uri="{BB962C8B-B14F-4D97-AF65-F5344CB8AC3E}">
        <p14:creationId xmlns:p14="http://schemas.microsoft.com/office/powerpoint/2010/main" val="30247046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EAACB-378E-183F-C99E-CCA0089361D1}"/>
              </a:ext>
            </a:extLst>
          </p:cNvPr>
          <p:cNvSpPr>
            <a:spLocks noGrp="1"/>
          </p:cNvSpPr>
          <p:nvPr>
            <p:ph type="title"/>
          </p:nvPr>
        </p:nvSpPr>
        <p:spPr>
          <a:xfrm>
            <a:off x="839788" y="365125"/>
            <a:ext cx="10515600" cy="1325563"/>
          </a:xfrm>
        </p:spPr>
        <p:txBody>
          <a:bodyPr/>
          <a:lstStyle/>
          <a:p>
            <a:r>
              <a:rPr lang="en-GB"/>
              <a:t>Click to edit Master title style</a:t>
            </a:r>
            <a:endParaRPr lang="en-NL"/>
          </a:p>
        </p:txBody>
      </p:sp>
      <p:sp>
        <p:nvSpPr>
          <p:cNvPr id="3" name="Text Placeholder 2">
            <a:extLst>
              <a:ext uri="{FF2B5EF4-FFF2-40B4-BE49-F238E27FC236}">
                <a16:creationId xmlns:a16="http://schemas.microsoft.com/office/drawing/2014/main" id="{2458EC0D-8015-061A-9C61-D9EAFDFBF9F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CDD54345-6CEC-07B3-5131-688EB0A7D397}"/>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5" name="Text Placeholder 4">
            <a:extLst>
              <a:ext uri="{FF2B5EF4-FFF2-40B4-BE49-F238E27FC236}">
                <a16:creationId xmlns:a16="http://schemas.microsoft.com/office/drawing/2014/main" id="{92B96BEE-4A24-18AD-6806-67AEED4322F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8EA58000-109C-2460-6C06-3D2E2F6B059E}"/>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7" name="Date Placeholder 6">
            <a:extLst>
              <a:ext uri="{FF2B5EF4-FFF2-40B4-BE49-F238E27FC236}">
                <a16:creationId xmlns:a16="http://schemas.microsoft.com/office/drawing/2014/main" id="{8CACB8FC-5E03-E096-6B4C-AF1B56BDC87F}"/>
              </a:ext>
            </a:extLst>
          </p:cNvPr>
          <p:cNvSpPr>
            <a:spLocks noGrp="1"/>
          </p:cNvSpPr>
          <p:nvPr>
            <p:ph type="dt" sz="half" idx="10"/>
          </p:nvPr>
        </p:nvSpPr>
        <p:spPr/>
        <p:txBody>
          <a:bodyPr/>
          <a:lstStyle/>
          <a:p>
            <a:fld id="{B0E88EA1-B46F-9C45-9727-D77E8C1D33F4}" type="datetimeFigureOut">
              <a:rPr lang="en-NL" smtClean="0"/>
              <a:t>22/07/2022</a:t>
            </a:fld>
            <a:endParaRPr lang="en-NL"/>
          </a:p>
        </p:txBody>
      </p:sp>
      <p:sp>
        <p:nvSpPr>
          <p:cNvPr id="8" name="Footer Placeholder 7">
            <a:extLst>
              <a:ext uri="{FF2B5EF4-FFF2-40B4-BE49-F238E27FC236}">
                <a16:creationId xmlns:a16="http://schemas.microsoft.com/office/drawing/2014/main" id="{81FE41FC-C510-6A54-D402-8C0C63F3200C}"/>
              </a:ext>
            </a:extLst>
          </p:cNvPr>
          <p:cNvSpPr>
            <a:spLocks noGrp="1"/>
          </p:cNvSpPr>
          <p:nvPr>
            <p:ph type="ftr" sz="quarter" idx="11"/>
          </p:nvPr>
        </p:nvSpPr>
        <p:spPr/>
        <p:txBody>
          <a:bodyPr/>
          <a:lstStyle/>
          <a:p>
            <a:endParaRPr lang="en-NL"/>
          </a:p>
        </p:txBody>
      </p:sp>
      <p:sp>
        <p:nvSpPr>
          <p:cNvPr id="9" name="Slide Number Placeholder 8">
            <a:extLst>
              <a:ext uri="{FF2B5EF4-FFF2-40B4-BE49-F238E27FC236}">
                <a16:creationId xmlns:a16="http://schemas.microsoft.com/office/drawing/2014/main" id="{5CBEA143-019E-0D1D-37A5-6FF19A4EF51E}"/>
              </a:ext>
            </a:extLst>
          </p:cNvPr>
          <p:cNvSpPr>
            <a:spLocks noGrp="1"/>
          </p:cNvSpPr>
          <p:nvPr>
            <p:ph type="sldNum" sz="quarter" idx="12"/>
          </p:nvPr>
        </p:nvSpPr>
        <p:spPr/>
        <p:txBody>
          <a:bodyPr/>
          <a:lstStyle/>
          <a:p>
            <a:fld id="{CDF744EA-2DE3-DF47-8B08-A6812FA4F081}" type="slidenum">
              <a:rPr lang="en-NL" smtClean="0"/>
              <a:t>‹#›</a:t>
            </a:fld>
            <a:endParaRPr lang="en-NL"/>
          </a:p>
        </p:txBody>
      </p:sp>
    </p:spTree>
    <p:extLst>
      <p:ext uri="{BB962C8B-B14F-4D97-AF65-F5344CB8AC3E}">
        <p14:creationId xmlns:p14="http://schemas.microsoft.com/office/powerpoint/2010/main" val="20596324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A49846-F563-12AD-4293-6D433D1DA6EB}"/>
              </a:ext>
            </a:extLst>
          </p:cNvPr>
          <p:cNvSpPr>
            <a:spLocks noGrp="1"/>
          </p:cNvSpPr>
          <p:nvPr>
            <p:ph type="title"/>
          </p:nvPr>
        </p:nvSpPr>
        <p:spPr/>
        <p:txBody>
          <a:bodyPr/>
          <a:lstStyle/>
          <a:p>
            <a:r>
              <a:rPr lang="en-GB"/>
              <a:t>Click to edit Master title style</a:t>
            </a:r>
            <a:endParaRPr lang="en-NL"/>
          </a:p>
        </p:txBody>
      </p:sp>
      <p:sp>
        <p:nvSpPr>
          <p:cNvPr id="3" name="Date Placeholder 2">
            <a:extLst>
              <a:ext uri="{FF2B5EF4-FFF2-40B4-BE49-F238E27FC236}">
                <a16:creationId xmlns:a16="http://schemas.microsoft.com/office/drawing/2014/main" id="{AFDF33A4-D44D-3300-B284-B0F82F1EF414}"/>
              </a:ext>
            </a:extLst>
          </p:cNvPr>
          <p:cNvSpPr>
            <a:spLocks noGrp="1"/>
          </p:cNvSpPr>
          <p:nvPr>
            <p:ph type="dt" sz="half" idx="10"/>
          </p:nvPr>
        </p:nvSpPr>
        <p:spPr/>
        <p:txBody>
          <a:bodyPr/>
          <a:lstStyle/>
          <a:p>
            <a:fld id="{B0E88EA1-B46F-9C45-9727-D77E8C1D33F4}" type="datetimeFigureOut">
              <a:rPr lang="en-NL" smtClean="0"/>
              <a:t>22/07/2022</a:t>
            </a:fld>
            <a:endParaRPr lang="en-NL"/>
          </a:p>
        </p:txBody>
      </p:sp>
      <p:sp>
        <p:nvSpPr>
          <p:cNvPr id="4" name="Footer Placeholder 3">
            <a:extLst>
              <a:ext uri="{FF2B5EF4-FFF2-40B4-BE49-F238E27FC236}">
                <a16:creationId xmlns:a16="http://schemas.microsoft.com/office/drawing/2014/main" id="{EE36D04A-EAEC-24D7-4EC7-7CCF83DAC2F3}"/>
              </a:ext>
            </a:extLst>
          </p:cNvPr>
          <p:cNvSpPr>
            <a:spLocks noGrp="1"/>
          </p:cNvSpPr>
          <p:nvPr>
            <p:ph type="ftr" sz="quarter" idx="11"/>
          </p:nvPr>
        </p:nvSpPr>
        <p:spPr/>
        <p:txBody>
          <a:bodyPr/>
          <a:lstStyle/>
          <a:p>
            <a:endParaRPr lang="en-NL"/>
          </a:p>
        </p:txBody>
      </p:sp>
      <p:sp>
        <p:nvSpPr>
          <p:cNvPr id="5" name="Slide Number Placeholder 4">
            <a:extLst>
              <a:ext uri="{FF2B5EF4-FFF2-40B4-BE49-F238E27FC236}">
                <a16:creationId xmlns:a16="http://schemas.microsoft.com/office/drawing/2014/main" id="{00E77695-DE09-BB47-46DA-22F8A5B9F630}"/>
              </a:ext>
            </a:extLst>
          </p:cNvPr>
          <p:cNvSpPr>
            <a:spLocks noGrp="1"/>
          </p:cNvSpPr>
          <p:nvPr>
            <p:ph type="sldNum" sz="quarter" idx="12"/>
          </p:nvPr>
        </p:nvSpPr>
        <p:spPr/>
        <p:txBody>
          <a:bodyPr/>
          <a:lstStyle/>
          <a:p>
            <a:fld id="{CDF744EA-2DE3-DF47-8B08-A6812FA4F081}" type="slidenum">
              <a:rPr lang="en-NL" smtClean="0"/>
              <a:t>‹#›</a:t>
            </a:fld>
            <a:endParaRPr lang="en-NL"/>
          </a:p>
        </p:txBody>
      </p:sp>
    </p:spTree>
    <p:extLst>
      <p:ext uri="{BB962C8B-B14F-4D97-AF65-F5344CB8AC3E}">
        <p14:creationId xmlns:p14="http://schemas.microsoft.com/office/powerpoint/2010/main" val="33512290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3B0143A-43DE-B9B4-B8F2-E31F01B8C297}"/>
              </a:ext>
            </a:extLst>
          </p:cNvPr>
          <p:cNvSpPr>
            <a:spLocks noGrp="1"/>
          </p:cNvSpPr>
          <p:nvPr>
            <p:ph type="dt" sz="half" idx="10"/>
          </p:nvPr>
        </p:nvSpPr>
        <p:spPr/>
        <p:txBody>
          <a:bodyPr/>
          <a:lstStyle/>
          <a:p>
            <a:fld id="{B0E88EA1-B46F-9C45-9727-D77E8C1D33F4}" type="datetimeFigureOut">
              <a:rPr lang="en-NL" smtClean="0"/>
              <a:t>22/07/2022</a:t>
            </a:fld>
            <a:endParaRPr lang="en-NL"/>
          </a:p>
        </p:txBody>
      </p:sp>
      <p:sp>
        <p:nvSpPr>
          <p:cNvPr id="3" name="Footer Placeholder 2">
            <a:extLst>
              <a:ext uri="{FF2B5EF4-FFF2-40B4-BE49-F238E27FC236}">
                <a16:creationId xmlns:a16="http://schemas.microsoft.com/office/drawing/2014/main" id="{DE47BCB9-4596-9187-C30E-10627CEEC227}"/>
              </a:ext>
            </a:extLst>
          </p:cNvPr>
          <p:cNvSpPr>
            <a:spLocks noGrp="1"/>
          </p:cNvSpPr>
          <p:nvPr>
            <p:ph type="ftr" sz="quarter" idx="11"/>
          </p:nvPr>
        </p:nvSpPr>
        <p:spPr/>
        <p:txBody>
          <a:bodyPr/>
          <a:lstStyle/>
          <a:p>
            <a:endParaRPr lang="en-NL"/>
          </a:p>
        </p:txBody>
      </p:sp>
      <p:sp>
        <p:nvSpPr>
          <p:cNvPr id="4" name="Slide Number Placeholder 3">
            <a:extLst>
              <a:ext uri="{FF2B5EF4-FFF2-40B4-BE49-F238E27FC236}">
                <a16:creationId xmlns:a16="http://schemas.microsoft.com/office/drawing/2014/main" id="{29806FBA-3916-61D5-C2AC-C3639756C631}"/>
              </a:ext>
            </a:extLst>
          </p:cNvPr>
          <p:cNvSpPr>
            <a:spLocks noGrp="1"/>
          </p:cNvSpPr>
          <p:nvPr>
            <p:ph type="sldNum" sz="quarter" idx="12"/>
          </p:nvPr>
        </p:nvSpPr>
        <p:spPr/>
        <p:txBody>
          <a:bodyPr/>
          <a:lstStyle/>
          <a:p>
            <a:fld id="{CDF744EA-2DE3-DF47-8B08-A6812FA4F081}" type="slidenum">
              <a:rPr lang="en-NL" smtClean="0"/>
              <a:t>‹#›</a:t>
            </a:fld>
            <a:endParaRPr lang="en-NL"/>
          </a:p>
        </p:txBody>
      </p:sp>
    </p:spTree>
    <p:extLst>
      <p:ext uri="{BB962C8B-B14F-4D97-AF65-F5344CB8AC3E}">
        <p14:creationId xmlns:p14="http://schemas.microsoft.com/office/powerpoint/2010/main" val="18509741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45E382-0879-AAC3-585A-8FE3C7CCC83C}"/>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NL"/>
          </a:p>
        </p:txBody>
      </p:sp>
      <p:sp>
        <p:nvSpPr>
          <p:cNvPr id="3" name="Content Placeholder 2">
            <a:extLst>
              <a:ext uri="{FF2B5EF4-FFF2-40B4-BE49-F238E27FC236}">
                <a16:creationId xmlns:a16="http://schemas.microsoft.com/office/drawing/2014/main" id="{AA540736-482E-6693-181A-9A3A336E80D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4" name="Text Placeholder 3">
            <a:extLst>
              <a:ext uri="{FF2B5EF4-FFF2-40B4-BE49-F238E27FC236}">
                <a16:creationId xmlns:a16="http://schemas.microsoft.com/office/drawing/2014/main" id="{2FBC2191-C50D-6F77-634E-2AEC0D10F83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039D605B-2358-1427-4406-67F537275C50}"/>
              </a:ext>
            </a:extLst>
          </p:cNvPr>
          <p:cNvSpPr>
            <a:spLocks noGrp="1"/>
          </p:cNvSpPr>
          <p:nvPr>
            <p:ph type="dt" sz="half" idx="10"/>
          </p:nvPr>
        </p:nvSpPr>
        <p:spPr/>
        <p:txBody>
          <a:bodyPr/>
          <a:lstStyle/>
          <a:p>
            <a:fld id="{B0E88EA1-B46F-9C45-9727-D77E8C1D33F4}" type="datetimeFigureOut">
              <a:rPr lang="en-NL" smtClean="0"/>
              <a:t>22/07/2022</a:t>
            </a:fld>
            <a:endParaRPr lang="en-NL"/>
          </a:p>
        </p:txBody>
      </p:sp>
      <p:sp>
        <p:nvSpPr>
          <p:cNvPr id="6" name="Footer Placeholder 5">
            <a:extLst>
              <a:ext uri="{FF2B5EF4-FFF2-40B4-BE49-F238E27FC236}">
                <a16:creationId xmlns:a16="http://schemas.microsoft.com/office/drawing/2014/main" id="{CD1A30D1-A154-ECEA-72D5-1AFC4A0A98A5}"/>
              </a:ext>
            </a:extLst>
          </p:cNvPr>
          <p:cNvSpPr>
            <a:spLocks noGrp="1"/>
          </p:cNvSpPr>
          <p:nvPr>
            <p:ph type="ftr" sz="quarter" idx="11"/>
          </p:nvPr>
        </p:nvSpPr>
        <p:spPr/>
        <p:txBody>
          <a:bodyPr/>
          <a:lstStyle/>
          <a:p>
            <a:endParaRPr lang="en-NL"/>
          </a:p>
        </p:txBody>
      </p:sp>
      <p:sp>
        <p:nvSpPr>
          <p:cNvPr id="7" name="Slide Number Placeholder 6">
            <a:extLst>
              <a:ext uri="{FF2B5EF4-FFF2-40B4-BE49-F238E27FC236}">
                <a16:creationId xmlns:a16="http://schemas.microsoft.com/office/drawing/2014/main" id="{A1E0520B-CA35-52FE-6C38-20AEE28C58BA}"/>
              </a:ext>
            </a:extLst>
          </p:cNvPr>
          <p:cNvSpPr>
            <a:spLocks noGrp="1"/>
          </p:cNvSpPr>
          <p:nvPr>
            <p:ph type="sldNum" sz="quarter" idx="12"/>
          </p:nvPr>
        </p:nvSpPr>
        <p:spPr/>
        <p:txBody>
          <a:bodyPr/>
          <a:lstStyle/>
          <a:p>
            <a:fld id="{CDF744EA-2DE3-DF47-8B08-A6812FA4F081}" type="slidenum">
              <a:rPr lang="en-NL" smtClean="0"/>
              <a:t>‹#›</a:t>
            </a:fld>
            <a:endParaRPr lang="en-NL"/>
          </a:p>
        </p:txBody>
      </p:sp>
    </p:spTree>
    <p:extLst>
      <p:ext uri="{BB962C8B-B14F-4D97-AF65-F5344CB8AC3E}">
        <p14:creationId xmlns:p14="http://schemas.microsoft.com/office/powerpoint/2010/main" val="10504383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288B1F-C910-E6CF-1A53-9AB1C88E7C55}"/>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NL"/>
          </a:p>
        </p:txBody>
      </p:sp>
      <p:sp>
        <p:nvSpPr>
          <p:cNvPr id="3" name="Picture Placeholder 2">
            <a:extLst>
              <a:ext uri="{FF2B5EF4-FFF2-40B4-BE49-F238E27FC236}">
                <a16:creationId xmlns:a16="http://schemas.microsoft.com/office/drawing/2014/main" id="{AFF902AF-E82A-861C-8C16-0BEB049F554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NL"/>
          </a:p>
        </p:txBody>
      </p:sp>
      <p:sp>
        <p:nvSpPr>
          <p:cNvPr id="4" name="Text Placeholder 3">
            <a:extLst>
              <a:ext uri="{FF2B5EF4-FFF2-40B4-BE49-F238E27FC236}">
                <a16:creationId xmlns:a16="http://schemas.microsoft.com/office/drawing/2014/main" id="{31757D0D-B36C-EA45-8146-1AAB9F3218E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5F1C954D-12FB-8826-15DA-809B72BE9EE3}"/>
              </a:ext>
            </a:extLst>
          </p:cNvPr>
          <p:cNvSpPr>
            <a:spLocks noGrp="1"/>
          </p:cNvSpPr>
          <p:nvPr>
            <p:ph type="dt" sz="half" idx="10"/>
          </p:nvPr>
        </p:nvSpPr>
        <p:spPr/>
        <p:txBody>
          <a:bodyPr/>
          <a:lstStyle/>
          <a:p>
            <a:fld id="{B0E88EA1-B46F-9C45-9727-D77E8C1D33F4}" type="datetimeFigureOut">
              <a:rPr lang="en-NL" smtClean="0"/>
              <a:t>22/07/2022</a:t>
            </a:fld>
            <a:endParaRPr lang="en-NL"/>
          </a:p>
        </p:txBody>
      </p:sp>
      <p:sp>
        <p:nvSpPr>
          <p:cNvPr id="6" name="Footer Placeholder 5">
            <a:extLst>
              <a:ext uri="{FF2B5EF4-FFF2-40B4-BE49-F238E27FC236}">
                <a16:creationId xmlns:a16="http://schemas.microsoft.com/office/drawing/2014/main" id="{A92753CA-F513-8809-91FA-23A014A1E6E3}"/>
              </a:ext>
            </a:extLst>
          </p:cNvPr>
          <p:cNvSpPr>
            <a:spLocks noGrp="1"/>
          </p:cNvSpPr>
          <p:nvPr>
            <p:ph type="ftr" sz="quarter" idx="11"/>
          </p:nvPr>
        </p:nvSpPr>
        <p:spPr/>
        <p:txBody>
          <a:bodyPr/>
          <a:lstStyle/>
          <a:p>
            <a:endParaRPr lang="en-NL"/>
          </a:p>
        </p:txBody>
      </p:sp>
      <p:sp>
        <p:nvSpPr>
          <p:cNvPr id="7" name="Slide Number Placeholder 6">
            <a:extLst>
              <a:ext uri="{FF2B5EF4-FFF2-40B4-BE49-F238E27FC236}">
                <a16:creationId xmlns:a16="http://schemas.microsoft.com/office/drawing/2014/main" id="{0B0B3F9A-A2C2-6897-734E-DBC47E58DCF6}"/>
              </a:ext>
            </a:extLst>
          </p:cNvPr>
          <p:cNvSpPr>
            <a:spLocks noGrp="1"/>
          </p:cNvSpPr>
          <p:nvPr>
            <p:ph type="sldNum" sz="quarter" idx="12"/>
          </p:nvPr>
        </p:nvSpPr>
        <p:spPr/>
        <p:txBody>
          <a:bodyPr/>
          <a:lstStyle/>
          <a:p>
            <a:fld id="{CDF744EA-2DE3-DF47-8B08-A6812FA4F081}" type="slidenum">
              <a:rPr lang="en-NL" smtClean="0"/>
              <a:t>‹#›</a:t>
            </a:fld>
            <a:endParaRPr lang="en-NL"/>
          </a:p>
        </p:txBody>
      </p:sp>
    </p:spTree>
    <p:extLst>
      <p:ext uri="{BB962C8B-B14F-4D97-AF65-F5344CB8AC3E}">
        <p14:creationId xmlns:p14="http://schemas.microsoft.com/office/powerpoint/2010/main" val="31415233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D69A966-9DA6-19B1-A64A-EA658DF2485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NL"/>
          </a:p>
        </p:txBody>
      </p:sp>
      <p:sp>
        <p:nvSpPr>
          <p:cNvPr id="3" name="Text Placeholder 2">
            <a:extLst>
              <a:ext uri="{FF2B5EF4-FFF2-40B4-BE49-F238E27FC236}">
                <a16:creationId xmlns:a16="http://schemas.microsoft.com/office/drawing/2014/main" id="{2DA68707-37E0-A962-E252-4B67591EA24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4" name="Date Placeholder 3">
            <a:extLst>
              <a:ext uri="{FF2B5EF4-FFF2-40B4-BE49-F238E27FC236}">
                <a16:creationId xmlns:a16="http://schemas.microsoft.com/office/drawing/2014/main" id="{8A789EDF-EC32-5424-1215-5147DC3A458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0E88EA1-B46F-9C45-9727-D77E8C1D33F4}" type="datetimeFigureOut">
              <a:rPr lang="en-NL" smtClean="0"/>
              <a:t>22/07/2022</a:t>
            </a:fld>
            <a:endParaRPr lang="en-NL"/>
          </a:p>
        </p:txBody>
      </p:sp>
      <p:sp>
        <p:nvSpPr>
          <p:cNvPr id="5" name="Footer Placeholder 4">
            <a:extLst>
              <a:ext uri="{FF2B5EF4-FFF2-40B4-BE49-F238E27FC236}">
                <a16:creationId xmlns:a16="http://schemas.microsoft.com/office/drawing/2014/main" id="{493EA247-422F-319B-B165-B16CED59C18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NL"/>
          </a:p>
        </p:txBody>
      </p:sp>
      <p:sp>
        <p:nvSpPr>
          <p:cNvPr id="6" name="Slide Number Placeholder 5">
            <a:extLst>
              <a:ext uri="{FF2B5EF4-FFF2-40B4-BE49-F238E27FC236}">
                <a16:creationId xmlns:a16="http://schemas.microsoft.com/office/drawing/2014/main" id="{568AC074-EF2E-D9FB-FE10-90813C0D8C9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DF744EA-2DE3-DF47-8B08-A6812FA4F081}" type="slidenum">
              <a:rPr lang="en-NL" smtClean="0"/>
              <a:t>‹#›</a:t>
            </a:fld>
            <a:endParaRPr lang="en-NL"/>
          </a:p>
        </p:txBody>
      </p:sp>
    </p:spTree>
    <p:extLst>
      <p:ext uri="{BB962C8B-B14F-4D97-AF65-F5344CB8AC3E}">
        <p14:creationId xmlns:p14="http://schemas.microsoft.com/office/powerpoint/2010/main" val="47291269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hyperlink" Target="https://github.com/cschaffner/ITNuggets" TargetMode="External"/><Relationship Id="rId5" Type="http://schemas.openxmlformats.org/officeDocument/2006/relationships/image" Target="../media/image4.jpeg"/><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hyperlink" Target="https://en.wikipedia.org/wiki/Thermodynamics" TargetMode="External"/><Relationship Id="rId2" Type="http://schemas.openxmlformats.org/officeDocument/2006/relationships/image" Target="../media/image24.emf"/><Relationship Id="rId1" Type="http://schemas.openxmlformats.org/officeDocument/2006/relationships/slideLayout" Target="../slideLayouts/slideLayout2.xml"/><Relationship Id="rId4" Type="http://schemas.openxmlformats.org/officeDocument/2006/relationships/hyperlink" Target="https://en.wikipedia.org/wiki/Occam%27s_razor"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37.png"/><Relationship Id="rId3" Type="http://schemas.openxmlformats.org/officeDocument/2006/relationships/image" Target="../media/image30.png"/><Relationship Id="rId7" Type="http://schemas.openxmlformats.org/officeDocument/2006/relationships/image" Target="../media/image28.png"/><Relationship Id="rId12" Type="http://schemas.openxmlformats.org/officeDocument/2006/relationships/image" Target="../media/image36.png"/><Relationship Id="rId2"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27.png"/><Relationship Id="rId11" Type="http://schemas.openxmlformats.org/officeDocument/2006/relationships/image" Target="../media/image35.png"/><Relationship Id="rId5" Type="http://schemas.openxmlformats.org/officeDocument/2006/relationships/image" Target="../media/image26.png"/><Relationship Id="rId10" Type="http://schemas.openxmlformats.org/officeDocument/2006/relationships/image" Target="../media/image34.png"/><Relationship Id="rId4" Type="http://schemas.openxmlformats.org/officeDocument/2006/relationships/image" Target="../media/image31.png"/><Relationship Id="rId9" Type="http://schemas.openxmlformats.org/officeDocument/2006/relationships/image" Target="../media/image33.png"/><Relationship Id="rId14" Type="http://schemas.openxmlformats.org/officeDocument/2006/relationships/image" Target="../media/image38.png"/></Relationships>
</file>

<file path=ppt/slides/_rels/slide14.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47.png"/><Relationship Id="rId3" Type="http://schemas.openxmlformats.org/officeDocument/2006/relationships/image" Target="../media/image40.png"/><Relationship Id="rId7" Type="http://schemas.openxmlformats.org/officeDocument/2006/relationships/image" Target="../media/image44.png"/><Relationship Id="rId12" Type="http://schemas.openxmlformats.org/officeDocument/2006/relationships/image" Target="../media/image46.png"/><Relationship Id="rId2" Type="http://schemas.openxmlformats.org/officeDocument/2006/relationships/image" Target="../media/image39.png"/><Relationship Id="rId1" Type="http://schemas.openxmlformats.org/officeDocument/2006/relationships/slideLayout" Target="../slideLayouts/slideLayout2.xml"/><Relationship Id="rId11" Type="http://schemas.openxmlformats.org/officeDocument/2006/relationships/image" Target="../media/image45.png"/><Relationship Id="rId15" Type="http://schemas.openxmlformats.org/officeDocument/2006/relationships/image" Target="../media/image49.png"/><Relationship Id="rId10" Type="http://schemas.openxmlformats.org/officeDocument/2006/relationships/image" Target="../media/image43.png"/><Relationship Id="rId9" Type="http://schemas.openxmlformats.org/officeDocument/2006/relationships/image" Target="../media/image42.png"/><Relationship Id="rId14" Type="http://schemas.openxmlformats.org/officeDocument/2006/relationships/image" Target="../media/image48.png"/></Relationships>
</file>

<file path=ppt/slides/_rels/slide15.xml.rels><?xml version="1.0" encoding="UTF-8" standalone="yes"?>
<Relationships xmlns="http://schemas.openxmlformats.org/package/2006/relationships"><Relationship Id="rId8" Type="http://schemas.openxmlformats.org/officeDocument/2006/relationships/hyperlink" Target="https://en.wikipedia.org/wiki/Frequency_(statistics)" TargetMode="External"/><Relationship Id="rId3" Type="http://schemas.openxmlformats.org/officeDocument/2006/relationships/image" Target="../media/image340.png"/><Relationship Id="rId7" Type="http://schemas.openxmlformats.org/officeDocument/2006/relationships/hyperlink" Target="https://en.wikipedia.org/wiki/Binomial_distribution"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52.png"/><Relationship Id="rId11" Type="http://schemas.openxmlformats.org/officeDocument/2006/relationships/image" Target="../media/image55.emf"/><Relationship Id="rId5" Type="http://schemas.openxmlformats.org/officeDocument/2006/relationships/image" Target="../media/image51.png"/><Relationship Id="rId10" Type="http://schemas.openxmlformats.org/officeDocument/2006/relationships/image" Target="../media/image54.png"/><Relationship Id="rId4" Type="http://schemas.openxmlformats.org/officeDocument/2006/relationships/image" Target="../media/image50.png"/><Relationship Id="rId9" Type="http://schemas.openxmlformats.org/officeDocument/2006/relationships/image" Target="../media/image53.png"/></Relationships>
</file>

<file path=ppt/slides/_rels/slide1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2.png"/><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1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60.png"/><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56.png"/></Relationships>
</file>

<file path=ppt/slides/_rels/slide1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64.png"/><Relationship Id="rId4" Type="http://schemas.openxmlformats.org/officeDocument/2006/relationships/image" Target="../media/image63.png"/></Relationships>
</file>

<file path=ppt/slides/_rels/slide1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5.png"/><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52.png"/></Relationships>
</file>

<file path=ppt/slides/_rels/slide2.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8.png"/><Relationship Id="rId1" Type="http://schemas.openxmlformats.org/officeDocument/2006/relationships/slideLayout" Target="../slideLayouts/slideLayout2.xml"/><Relationship Id="rId5" Type="http://schemas.openxmlformats.org/officeDocument/2006/relationships/image" Target="../media/image70.png"/><Relationship Id="rId4" Type="http://schemas.openxmlformats.org/officeDocument/2006/relationships/image" Target="../media/image69.png"/></Relationships>
</file>

<file path=ppt/slides/_rels/slide2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2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72.png"/><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23.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630.png"/><Relationship Id="rId7" Type="http://schemas.openxmlformats.org/officeDocument/2006/relationships/image" Target="../media/image72.png"/><Relationship Id="rId1" Type="http://schemas.openxmlformats.org/officeDocument/2006/relationships/slideLayout" Target="../slideLayouts/slideLayout2.xml"/><Relationship Id="rId6" Type="http://schemas.openxmlformats.org/officeDocument/2006/relationships/image" Target="../media/image74.png"/><Relationship Id="rId4" Type="http://schemas.openxmlformats.org/officeDocument/2006/relationships/image" Target="../media/image73.png"/></Relationships>
</file>

<file path=ppt/slides/_rels/slide24.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image" Target="../media/image76.emf"/><Relationship Id="rId7" Type="http://schemas.openxmlformats.org/officeDocument/2006/relationships/image" Target="../media/image79.png"/><Relationship Id="rId12" Type="http://schemas.openxmlformats.org/officeDocument/2006/relationships/image" Target="../media/image82.emf"/><Relationship Id="rId2" Type="http://schemas.openxmlformats.org/officeDocument/2006/relationships/image" Target="../media/image670.png"/><Relationship Id="rId1" Type="http://schemas.openxmlformats.org/officeDocument/2006/relationships/slideLayout" Target="../slideLayouts/slideLayout2.xml"/><Relationship Id="rId6" Type="http://schemas.openxmlformats.org/officeDocument/2006/relationships/image" Target="../media/image78.png"/><Relationship Id="rId11" Type="http://schemas.openxmlformats.org/officeDocument/2006/relationships/image" Target="../media/image740.png"/><Relationship Id="rId5" Type="http://schemas.openxmlformats.org/officeDocument/2006/relationships/image" Target="../media/image77.png"/><Relationship Id="rId4" Type="http://schemas.openxmlformats.org/officeDocument/2006/relationships/image" Target="../media/image52.png"/><Relationship Id="rId9" Type="http://schemas.openxmlformats.org/officeDocument/2006/relationships/image" Target="../media/image81.png"/></Relationships>
</file>

<file path=ppt/slides/_rels/slide25.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image" Target="../media/image750.png"/><Relationship Id="rId7" Type="http://schemas.openxmlformats.org/officeDocument/2006/relationships/image" Target="../media/image86.png"/><Relationship Id="rId12" Type="http://schemas.openxmlformats.org/officeDocument/2006/relationships/image" Target="../media/image74.png"/><Relationship Id="rId2" Type="http://schemas.openxmlformats.org/officeDocument/2006/relationships/image" Target="../media/image670.png"/><Relationship Id="rId1" Type="http://schemas.openxmlformats.org/officeDocument/2006/relationships/slideLayout" Target="../slideLayouts/slideLayout2.xml"/><Relationship Id="rId6" Type="http://schemas.openxmlformats.org/officeDocument/2006/relationships/image" Target="../media/image85.png"/><Relationship Id="rId5" Type="http://schemas.openxmlformats.org/officeDocument/2006/relationships/image" Target="../media/image84.png"/><Relationship Id="rId10" Type="http://schemas.openxmlformats.org/officeDocument/2006/relationships/image" Target="../media/image88.png"/><Relationship Id="rId4" Type="http://schemas.openxmlformats.org/officeDocument/2006/relationships/image" Target="../media/image83.emf"/><Relationship Id="rId9" Type="http://schemas.openxmlformats.org/officeDocument/2006/relationships/image" Target="../media/image6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2.png"/><Relationship Id="rId7" Type="http://schemas.openxmlformats.org/officeDocument/2006/relationships/image" Target="../media/image59.png"/><Relationship Id="rId2" Type="http://schemas.openxmlformats.org/officeDocument/2006/relationships/image" Target="../media/image61.png"/><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image" Target="../media/image90.emf"/><Relationship Id="rId4" Type="http://schemas.openxmlformats.org/officeDocument/2006/relationships/image" Target="../media/image89.emf"/></Relationships>
</file>

<file path=ppt/slides/_rels/slide2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59.png"/><Relationship Id="rId1" Type="http://schemas.openxmlformats.org/officeDocument/2006/relationships/slideLayout" Target="../slideLayouts/slideLayout2.xml"/><Relationship Id="rId5" Type="http://schemas.openxmlformats.org/officeDocument/2006/relationships/image" Target="../media/image92.png"/><Relationship Id="rId4" Type="http://schemas.openxmlformats.org/officeDocument/2006/relationships/image" Target="../media/image91.png"/></Relationships>
</file>

<file path=ppt/slides/_rels/slide29.xml.rels><?xml version="1.0" encoding="UTF-8" standalone="yes"?>
<Relationships xmlns="http://schemas.openxmlformats.org/package/2006/relationships"><Relationship Id="rId3" Type="http://schemas.openxmlformats.org/officeDocument/2006/relationships/image" Target="../media/image94.emf"/><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en.wikipedia.org/wiki/Guglielmo_Marconi" TargetMode="External"/><Relationship Id="rId7" Type="http://schemas.openxmlformats.org/officeDocument/2006/relationships/image" Target="../media/image10.png"/><Relationship Id="rId2" Type="http://schemas.openxmlformats.org/officeDocument/2006/relationships/hyperlink" Target="http://en.wikipedia.org/wiki/Maxwell%27s_equations" TargetMode="Externa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2" Type="http://schemas.openxmlformats.org/officeDocument/2006/relationships/image" Target="../media/image95.em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97.emf"/><Relationship Id="rId2" Type="http://schemas.openxmlformats.org/officeDocument/2006/relationships/image" Target="../media/image96.emf"/><Relationship Id="rId1" Type="http://schemas.openxmlformats.org/officeDocument/2006/relationships/slideLayout" Target="../slideLayouts/slideLayout2.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hyperlink" Target="http://www.inference.org.uk/mackay/itila/book.html"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101.emf"/><Relationship Id="rId2" Type="http://schemas.openxmlformats.org/officeDocument/2006/relationships/image" Target="../media/image100.emf"/><Relationship Id="rId1" Type="http://schemas.openxmlformats.org/officeDocument/2006/relationships/slideLayout" Target="../slideLayouts/slideLayout2.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5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image" Target="../media/image109.png"/><Relationship Id="rId3" Type="http://schemas.openxmlformats.org/officeDocument/2006/relationships/image" Target="../media/image1040.png"/><Relationship Id="rId7" Type="http://schemas.openxmlformats.org/officeDocument/2006/relationships/image" Target="../media/image108.png"/><Relationship Id="rId2" Type="http://schemas.openxmlformats.org/officeDocument/2006/relationships/image" Target="../media/image104.png"/><Relationship Id="rId1" Type="http://schemas.openxmlformats.org/officeDocument/2006/relationships/slideLayout" Target="../slideLayouts/slideLayout2.xml"/><Relationship Id="rId6" Type="http://schemas.openxmlformats.org/officeDocument/2006/relationships/image" Target="../media/image107.png"/><Relationship Id="rId5" Type="http://schemas.openxmlformats.org/officeDocument/2006/relationships/image" Target="../media/image106.png"/><Relationship Id="rId4" Type="http://schemas.openxmlformats.org/officeDocument/2006/relationships/image" Target="../media/image10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8" Type="http://schemas.openxmlformats.org/officeDocument/2006/relationships/image" Target="../media/image116.png"/><Relationship Id="rId3" Type="http://schemas.openxmlformats.org/officeDocument/2006/relationships/image" Target="../media/image111.png"/><Relationship Id="rId7" Type="http://schemas.openxmlformats.org/officeDocument/2006/relationships/image" Target="../media/image115.png"/><Relationship Id="rId2" Type="http://schemas.openxmlformats.org/officeDocument/2006/relationships/image" Target="../media/image110.png"/><Relationship Id="rId1" Type="http://schemas.openxmlformats.org/officeDocument/2006/relationships/slideLayout" Target="../slideLayouts/slideLayout2.xml"/><Relationship Id="rId6" Type="http://schemas.openxmlformats.org/officeDocument/2006/relationships/image" Target="../media/image114.png"/><Relationship Id="rId5" Type="http://schemas.openxmlformats.org/officeDocument/2006/relationships/image" Target="../media/image113.png"/><Relationship Id="rId4" Type="http://schemas.openxmlformats.org/officeDocument/2006/relationships/image" Target="../media/image112.png"/><Relationship Id="rId9" Type="http://schemas.openxmlformats.org/officeDocument/2006/relationships/image" Target="../media/image117.png"/></Relationships>
</file>

<file path=ppt/slides/_rels/slide37.xml.rels><?xml version="1.0" encoding="UTF-8" standalone="yes"?>
<Relationships xmlns="http://schemas.openxmlformats.org/package/2006/relationships"><Relationship Id="rId3" Type="http://schemas.openxmlformats.org/officeDocument/2006/relationships/hyperlink" Target="http://www.inference.org.uk/mackay/itila/book.html" TargetMode="External"/><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em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hyperlink" Target="http://en.wikipedia.org/wiki/Guglielmo_Marconi" TargetMode="External"/><Relationship Id="rId7" Type="http://schemas.openxmlformats.org/officeDocument/2006/relationships/image" Target="../media/image9.png"/><Relationship Id="rId2" Type="http://schemas.openxmlformats.org/officeDocument/2006/relationships/hyperlink" Target="http://en.wikipedia.org/wiki/Maxwell%27s_equations" TargetMode="Externa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hyperlink" Target="http://en.wikipedia.org/wiki/Edwin_Howard_Armstrong" TargetMode="External"/></Relationships>
</file>

<file path=ppt/slides/_rels/slide40.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png"/><Relationship Id="rId7" Type="http://schemas.openxmlformats.org/officeDocument/2006/relationships/image" Target="../media/image19.svg"/><Relationship Id="rId2" Type="http://schemas.openxmlformats.org/officeDocument/2006/relationships/image" Target="../media/image121.emf"/><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svg"/><Relationship Id="rId10" Type="http://schemas.openxmlformats.org/officeDocument/2006/relationships/image" Target="../media/image15.png"/><Relationship Id="rId4" Type="http://schemas.openxmlformats.org/officeDocument/2006/relationships/image" Target="../media/image16.png"/><Relationship Id="rId9" Type="http://schemas.openxmlformats.org/officeDocument/2006/relationships/image" Target="../media/image21.svg"/></Relationships>
</file>

<file path=ppt/slides/_rels/slide41.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5.png"/><Relationship Id="rId7"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7.svg"/><Relationship Id="rId11" Type="http://schemas.openxmlformats.org/officeDocument/2006/relationships/image" Target="../media/image22.emf"/><Relationship Id="rId5" Type="http://schemas.openxmlformats.org/officeDocument/2006/relationships/image" Target="../media/image16.png"/><Relationship Id="rId10" Type="http://schemas.openxmlformats.org/officeDocument/2006/relationships/image" Target="../media/image21.svg"/><Relationship Id="rId4" Type="http://schemas.openxmlformats.org/officeDocument/2006/relationships/image" Target="../media/image13.png"/><Relationship Id="rId9" Type="http://schemas.openxmlformats.org/officeDocument/2006/relationships/image" Target="../media/image20.png"/></Relationships>
</file>

<file path=ppt/slides/_rels/slide42.xml.rels><?xml version="1.0" encoding="UTF-8" standalone="yes"?>
<Relationships xmlns="http://schemas.openxmlformats.org/package/2006/relationships"><Relationship Id="rId8" Type="http://schemas.openxmlformats.org/officeDocument/2006/relationships/image" Target="../media/image4.jpeg"/><Relationship Id="rId3" Type="http://schemas.openxmlformats.org/officeDocument/2006/relationships/image" Target="../media/image1.png"/><Relationship Id="rId7"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hyperlink" Target="https://github.com/cschaffner/ITNuggets" TargetMode="External"/><Relationship Id="rId5" Type="http://schemas.openxmlformats.org/officeDocument/2006/relationships/hyperlink" Target="mailto:c.Schaffner@uva.nl" TargetMode="External"/><Relationship Id="rId4" Type="http://schemas.openxmlformats.org/officeDocument/2006/relationships/image" Target="../media/image122.emf"/></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24.emf"/><Relationship Id="rId2" Type="http://schemas.openxmlformats.org/officeDocument/2006/relationships/image" Target="../media/image123.png"/><Relationship Id="rId1" Type="http://schemas.openxmlformats.org/officeDocument/2006/relationships/slideLayout" Target="../slideLayouts/slideLayout2.xml"/><Relationship Id="rId4" Type="http://schemas.openxmlformats.org/officeDocument/2006/relationships/image" Target="../media/image125.emf"/></Relationships>
</file>

<file path=ppt/slides/_rels/slide46.xml.rels><?xml version="1.0" encoding="UTF-8" standalone="yes"?>
<Relationships xmlns="http://schemas.openxmlformats.org/package/2006/relationships"><Relationship Id="rId3" Type="http://schemas.openxmlformats.org/officeDocument/2006/relationships/image" Target="../media/image990.png"/><Relationship Id="rId7" Type="http://schemas.openxmlformats.org/officeDocument/2006/relationships/image" Target="../media/image1020.png"/><Relationship Id="rId2" Type="http://schemas.openxmlformats.org/officeDocument/2006/relationships/image" Target="../media/image980.png"/><Relationship Id="rId1" Type="http://schemas.openxmlformats.org/officeDocument/2006/relationships/slideLayout" Target="../slideLayouts/slideLayout2.xml"/><Relationship Id="rId6" Type="http://schemas.openxmlformats.org/officeDocument/2006/relationships/hyperlink" Target="https://content.datanose.nl/interactive-graphs/entropy-diagrams.htm" TargetMode="External"/><Relationship Id="rId5" Type="http://schemas.openxmlformats.org/officeDocument/2006/relationships/image" Target="../media/image101.png"/><Relationship Id="rId4" Type="http://schemas.openxmlformats.org/officeDocument/2006/relationships/image" Target="../media/image100.png"/></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hyperlink" Target="https://www.youtube.com/watch?v=Lutv8c2Kd6Y" TargetMode="External"/><Relationship Id="rId3" Type="http://schemas.openxmlformats.org/officeDocument/2006/relationships/hyperlink" Target="https://www.youtube.com/watch?v=tXU3EPg2cgA" TargetMode="External"/><Relationship Id="rId7" Type="http://schemas.openxmlformats.org/officeDocument/2006/relationships/image" Target="../media/image13.png"/><Relationship Id="rId2" Type="http://schemas.openxmlformats.org/officeDocument/2006/relationships/hyperlink" Target="https://en.wikipedia.org/wiki/Bell_Labs#1940s" TargetMode="Externa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hyperlink" Target="https://thebitplayer.com/" TargetMode="External"/><Relationship Id="rId4" Type="http://schemas.openxmlformats.org/officeDocument/2006/relationships/hyperlink" Target="https://www.youtube.com/watch?v=cZ34RDn34Ws"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5.png"/><Relationship Id="rId7" Type="http://schemas.openxmlformats.org/officeDocument/2006/relationships/image" Target="../media/image18.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7.svg"/><Relationship Id="rId11" Type="http://schemas.openxmlformats.org/officeDocument/2006/relationships/image" Target="../media/image22.emf"/><Relationship Id="rId5" Type="http://schemas.openxmlformats.org/officeDocument/2006/relationships/image" Target="../media/image16.png"/><Relationship Id="rId10" Type="http://schemas.openxmlformats.org/officeDocument/2006/relationships/image" Target="../media/image21.svg"/><Relationship Id="rId4" Type="http://schemas.openxmlformats.org/officeDocument/2006/relationships/image" Target="../media/image13.png"/><Relationship Id="rId9" Type="http://schemas.openxmlformats.org/officeDocument/2006/relationships/image" Target="../media/image20.png"/></Relationships>
</file>

<file path=ppt/slides/_rels/slide9.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23.emf"/><Relationship Id="rId7"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7.svg"/><Relationship Id="rId11" Type="http://schemas.openxmlformats.org/officeDocument/2006/relationships/image" Target="../media/image22.emf"/><Relationship Id="rId5" Type="http://schemas.openxmlformats.org/officeDocument/2006/relationships/image" Target="../media/image16.png"/><Relationship Id="rId10" Type="http://schemas.openxmlformats.org/officeDocument/2006/relationships/image" Target="../media/image21.svg"/><Relationship Id="rId4" Type="http://schemas.openxmlformats.org/officeDocument/2006/relationships/image" Target="../media/image15.png"/><Relationship Id="rId9"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This session's header image">
            <a:extLst>
              <a:ext uri="{FF2B5EF4-FFF2-40B4-BE49-F238E27FC236}">
                <a16:creationId xmlns:a16="http://schemas.microsoft.com/office/drawing/2014/main" id="{E85D1A43-5A05-97B7-6794-8A13E4F108F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369" r="4736" b="9091"/>
          <a:stretch/>
        </p:blipFill>
        <p:spPr bwMode="auto">
          <a:xfrm>
            <a:off x="3523488" y="10"/>
            <a:ext cx="8668512" cy="6857990"/>
          </a:xfrm>
          <a:prstGeom prst="rect">
            <a:avLst/>
          </a:prstGeom>
          <a:noFill/>
          <a:extLst>
            <a:ext uri="{909E8E84-426E-40DD-AFC4-6F175D3DCCD1}">
              <a14:hiddenFill xmlns:a14="http://schemas.microsoft.com/office/drawing/2010/main">
                <a:solidFill>
                  <a:srgbClr val="FFFFFF"/>
                </a:solidFill>
              </a14:hiddenFill>
            </a:ext>
          </a:extLst>
        </p:spPr>
      </p:pic>
      <p:sp>
        <p:nvSpPr>
          <p:cNvPr id="1033" name="Rectangle 1032">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FA223A5-56B4-9DAD-DCA0-B8BED5F77B02}"/>
              </a:ext>
            </a:extLst>
          </p:cNvPr>
          <p:cNvSpPr>
            <a:spLocks noGrp="1"/>
          </p:cNvSpPr>
          <p:nvPr>
            <p:ph type="ctrTitle"/>
          </p:nvPr>
        </p:nvSpPr>
        <p:spPr>
          <a:xfrm>
            <a:off x="477981" y="1122363"/>
            <a:ext cx="4023360" cy="3204134"/>
          </a:xfrm>
        </p:spPr>
        <p:txBody>
          <a:bodyPr anchor="b">
            <a:normAutofit/>
          </a:bodyPr>
          <a:lstStyle/>
          <a:p>
            <a:pPr algn="l"/>
            <a:r>
              <a:rPr lang="en-NL" sz="4800" dirty="0"/>
              <a:t>Nuggets of Shannon Information Theory</a:t>
            </a:r>
          </a:p>
        </p:txBody>
      </p:sp>
      <p:sp>
        <p:nvSpPr>
          <p:cNvPr id="3" name="Subtitle 2">
            <a:extLst>
              <a:ext uri="{FF2B5EF4-FFF2-40B4-BE49-F238E27FC236}">
                <a16:creationId xmlns:a16="http://schemas.microsoft.com/office/drawing/2014/main" id="{B4B06B00-56C5-D43B-313B-0C847B7101C6}"/>
              </a:ext>
            </a:extLst>
          </p:cNvPr>
          <p:cNvSpPr>
            <a:spLocks noGrp="1"/>
          </p:cNvSpPr>
          <p:nvPr>
            <p:ph type="subTitle" idx="1"/>
          </p:nvPr>
        </p:nvSpPr>
        <p:spPr>
          <a:xfrm>
            <a:off x="477980" y="4872922"/>
            <a:ext cx="4023359" cy="1208141"/>
          </a:xfrm>
        </p:spPr>
        <p:txBody>
          <a:bodyPr>
            <a:normAutofit/>
          </a:bodyPr>
          <a:lstStyle/>
          <a:p>
            <a:pPr algn="l"/>
            <a:r>
              <a:rPr lang="en-NL" sz="2000" dirty="0"/>
              <a:t>Christian Schaffner</a:t>
            </a:r>
          </a:p>
          <a:p>
            <a:pPr algn="l"/>
            <a:r>
              <a:rPr lang="en-NL" sz="2000" dirty="0"/>
              <a:t>University of Amsterdam</a:t>
            </a:r>
          </a:p>
        </p:txBody>
      </p:sp>
      <p:sp>
        <p:nvSpPr>
          <p:cNvPr id="1038" name="Rectangle 103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037" name="Rectangle 103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9D566BEE-82F5-C963-EA43-A4FA225E0ACA}"/>
              </a:ext>
            </a:extLst>
          </p:cNvPr>
          <p:cNvPicPr>
            <a:picLocks noChangeAspect="1"/>
          </p:cNvPicPr>
          <p:nvPr/>
        </p:nvPicPr>
        <p:blipFill>
          <a:blip r:embed="rId3"/>
          <a:stretch>
            <a:fillRect/>
          </a:stretch>
        </p:blipFill>
        <p:spPr>
          <a:xfrm>
            <a:off x="3158530" y="4802568"/>
            <a:ext cx="974823" cy="1054170"/>
          </a:xfrm>
          <a:prstGeom prst="rect">
            <a:avLst/>
          </a:prstGeom>
        </p:spPr>
      </p:pic>
      <p:sp>
        <p:nvSpPr>
          <p:cNvPr id="5" name="TextBox 4">
            <a:extLst>
              <a:ext uri="{FF2B5EF4-FFF2-40B4-BE49-F238E27FC236}">
                <a16:creationId xmlns:a16="http://schemas.microsoft.com/office/drawing/2014/main" id="{06535CAE-5DCC-1E38-D48C-F83A333A0B71}"/>
              </a:ext>
            </a:extLst>
          </p:cNvPr>
          <p:cNvSpPr txBox="1"/>
          <p:nvPr/>
        </p:nvSpPr>
        <p:spPr>
          <a:xfrm>
            <a:off x="107254" y="6414214"/>
            <a:ext cx="3308983" cy="369332"/>
          </a:xfrm>
          <a:prstGeom prst="rect">
            <a:avLst/>
          </a:prstGeom>
          <a:noFill/>
        </p:spPr>
        <p:txBody>
          <a:bodyPr wrap="none" rtlCol="0">
            <a:spAutoFit/>
          </a:bodyPr>
          <a:lstStyle/>
          <a:p>
            <a:r>
              <a:rPr lang="en-NL" i="1" dirty="0"/>
              <a:t>MCH 2022, Monday, 25 July 2022</a:t>
            </a:r>
          </a:p>
        </p:txBody>
      </p:sp>
      <p:pic>
        <p:nvPicPr>
          <p:cNvPr id="1028" name="Picture 4" descr="Alaska Giant Gold Nugget in the Shape of Australia! 38.39ozs 109060">
            <a:extLst>
              <a:ext uri="{FF2B5EF4-FFF2-40B4-BE49-F238E27FC236}">
                <a16:creationId xmlns:a16="http://schemas.microsoft.com/office/drawing/2014/main" id="{DE82DB8E-AEE8-F39D-9A83-8F26FA0CD87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55226" y="841692"/>
            <a:ext cx="1114623" cy="77651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8.68 GRAMS Large Australian Gold Nugget LGN 1570">
            <a:extLst>
              <a:ext uri="{FF2B5EF4-FFF2-40B4-BE49-F238E27FC236}">
                <a16:creationId xmlns:a16="http://schemas.microsoft.com/office/drawing/2014/main" id="{3FFA95E1-BA19-BF33-3223-103D15A28F0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88127" y="771988"/>
            <a:ext cx="915924" cy="91592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6931D783-FDCB-BA07-9B06-B33568A8CD83}"/>
              </a:ext>
            </a:extLst>
          </p:cNvPr>
          <p:cNvSpPr txBox="1"/>
          <p:nvPr/>
        </p:nvSpPr>
        <p:spPr>
          <a:xfrm>
            <a:off x="90832" y="6080315"/>
            <a:ext cx="6096000" cy="369332"/>
          </a:xfrm>
          <a:prstGeom prst="rect">
            <a:avLst/>
          </a:prstGeom>
          <a:noFill/>
        </p:spPr>
        <p:txBody>
          <a:bodyPr wrap="square">
            <a:spAutoFit/>
          </a:bodyPr>
          <a:lstStyle/>
          <a:p>
            <a:r>
              <a:rPr lang="en-US" dirty="0">
                <a:hlinkClick r:id="rId6">
                  <a:extLst>
                    <a:ext uri="{A12FA001-AC4F-418D-AE19-62706E023703}">
                      <ahyp:hlinkClr xmlns:ahyp="http://schemas.microsoft.com/office/drawing/2018/hyperlinkcolor" val="tx"/>
                    </a:ext>
                  </a:extLst>
                </a:hlinkClick>
              </a:rPr>
              <a:t>https://github.com/cschaffner/ITNuggets</a:t>
            </a:r>
            <a:r>
              <a:rPr lang="en-US" dirty="0"/>
              <a:t> </a:t>
            </a:r>
          </a:p>
        </p:txBody>
      </p:sp>
    </p:spTree>
    <p:extLst>
      <p:ext uri="{BB962C8B-B14F-4D97-AF65-F5344CB8AC3E}">
        <p14:creationId xmlns:p14="http://schemas.microsoft.com/office/powerpoint/2010/main" val="510320746"/>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5C523A-2CBE-43FA-9E72-8470DA093175}"/>
              </a:ext>
            </a:extLst>
          </p:cNvPr>
          <p:cNvSpPr>
            <a:spLocks noGrp="1"/>
          </p:cNvSpPr>
          <p:nvPr>
            <p:ph type="title"/>
          </p:nvPr>
        </p:nvSpPr>
        <p:spPr>
          <a:xfrm>
            <a:off x="622300" y="205407"/>
            <a:ext cx="10515600" cy="1325563"/>
          </a:xfrm>
        </p:spPr>
        <p:txBody>
          <a:bodyPr/>
          <a:lstStyle/>
          <a:p>
            <a:r>
              <a:rPr lang="en-NL" dirty="0"/>
              <a:t>Reactions to the new theory</a:t>
            </a:r>
          </a:p>
        </p:txBody>
      </p:sp>
      <p:sp>
        <p:nvSpPr>
          <p:cNvPr id="3" name="Content Placeholder 2">
            <a:extLst>
              <a:ext uri="{FF2B5EF4-FFF2-40B4-BE49-F238E27FC236}">
                <a16:creationId xmlns:a16="http://schemas.microsoft.com/office/drawing/2014/main" id="{681761E4-2016-30E9-6DD1-06A7D3756823}"/>
              </a:ext>
            </a:extLst>
          </p:cNvPr>
          <p:cNvSpPr>
            <a:spLocks noGrp="1"/>
          </p:cNvSpPr>
          <p:nvPr>
            <p:ph idx="1"/>
          </p:nvPr>
        </p:nvSpPr>
        <p:spPr>
          <a:xfrm>
            <a:off x="453390" y="1319061"/>
            <a:ext cx="5993130" cy="4030504"/>
          </a:xfrm>
        </p:spPr>
        <p:txBody>
          <a:bodyPr>
            <a:normAutofit/>
          </a:bodyPr>
          <a:lstStyle/>
          <a:p>
            <a:endParaRPr lang="en-GB" dirty="0"/>
          </a:p>
          <a:p>
            <a:endParaRPr lang="en-GB" dirty="0"/>
          </a:p>
          <a:p>
            <a:endParaRPr lang="en-NL" dirty="0"/>
          </a:p>
        </p:txBody>
      </p:sp>
      <p:pic>
        <p:nvPicPr>
          <p:cNvPr id="7" name="Picture 6">
            <a:extLst>
              <a:ext uri="{FF2B5EF4-FFF2-40B4-BE49-F238E27FC236}">
                <a16:creationId xmlns:a16="http://schemas.microsoft.com/office/drawing/2014/main" id="{38242C92-AAED-039D-04A9-C19D2DB0F743}"/>
              </a:ext>
            </a:extLst>
          </p:cNvPr>
          <p:cNvPicPr>
            <a:picLocks noChangeAspect="1"/>
          </p:cNvPicPr>
          <p:nvPr/>
        </p:nvPicPr>
        <p:blipFill>
          <a:blip r:embed="rId2"/>
          <a:stretch>
            <a:fillRect/>
          </a:stretch>
        </p:blipFill>
        <p:spPr>
          <a:xfrm>
            <a:off x="7804150" y="529431"/>
            <a:ext cx="3765550" cy="3197511"/>
          </a:xfrm>
          <a:prstGeom prst="rect">
            <a:avLst/>
          </a:prstGeom>
        </p:spPr>
      </p:pic>
      <p:sp>
        <p:nvSpPr>
          <p:cNvPr id="8" name="Content Placeholder 2">
            <a:extLst>
              <a:ext uri="{FF2B5EF4-FFF2-40B4-BE49-F238E27FC236}">
                <a16:creationId xmlns:a16="http://schemas.microsoft.com/office/drawing/2014/main" id="{01CBDC7C-3BC1-07CE-228A-AC22DBD0A2EE}"/>
              </a:ext>
            </a:extLst>
          </p:cNvPr>
          <p:cNvSpPr txBox="1">
            <a:spLocks/>
          </p:cNvSpPr>
          <p:nvPr/>
        </p:nvSpPr>
        <p:spPr>
          <a:xfrm>
            <a:off x="612140" y="1632585"/>
            <a:ext cx="6652260" cy="179641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Engineers in disbelief</a:t>
            </a:r>
            <a:endParaRPr lang="en-NL" dirty="0"/>
          </a:p>
          <a:p>
            <a:r>
              <a:rPr lang="en-NL" dirty="0"/>
              <a:t>Developing </a:t>
            </a:r>
            <a:r>
              <a:rPr lang="en-NL" dirty="0">
                <a:solidFill>
                  <a:schemeClr val="accent1"/>
                </a:solidFill>
              </a:rPr>
              <a:t>practical error-correcting codes </a:t>
            </a:r>
            <a:r>
              <a:rPr lang="en-NL" dirty="0"/>
              <a:t>took until 2010s to achieve the limits predicted by Shannon in 1948</a:t>
            </a:r>
          </a:p>
          <a:p>
            <a:endParaRPr lang="nl-NL" dirty="0"/>
          </a:p>
          <a:p>
            <a:pPr marL="0" indent="0">
              <a:buNone/>
            </a:pPr>
            <a:r>
              <a:rPr lang="nl-NL" dirty="0">
                <a:solidFill>
                  <a:schemeClr val="accent2"/>
                </a:solidFill>
              </a:rPr>
              <a:t>Applications</a:t>
            </a:r>
            <a:r>
              <a:rPr lang="nl-NL" dirty="0"/>
              <a:t> of Information </a:t>
            </a:r>
            <a:r>
              <a:rPr lang="nl-NL" dirty="0" err="1"/>
              <a:t>Theory</a:t>
            </a:r>
            <a:r>
              <a:rPr lang="nl-NL" dirty="0"/>
              <a:t> in</a:t>
            </a:r>
            <a:endParaRPr lang="en-NL" dirty="0"/>
          </a:p>
        </p:txBody>
      </p:sp>
      <p:sp>
        <p:nvSpPr>
          <p:cNvPr id="10" name="Content Placeholder 2">
            <a:extLst>
              <a:ext uri="{FF2B5EF4-FFF2-40B4-BE49-F238E27FC236}">
                <a16:creationId xmlns:a16="http://schemas.microsoft.com/office/drawing/2014/main" id="{B373C3C8-6459-CA0A-9F25-D664150217A1}"/>
              </a:ext>
            </a:extLst>
          </p:cNvPr>
          <p:cNvSpPr txBox="1">
            <a:spLocks/>
          </p:cNvSpPr>
          <p:nvPr/>
        </p:nvSpPr>
        <p:spPr>
          <a:xfrm>
            <a:off x="612140" y="4508238"/>
            <a:ext cx="11359515" cy="1820331"/>
          </a:xfrm>
          <a:prstGeom prst="rect">
            <a:avLst/>
          </a:prstGeom>
        </p:spPr>
        <p:txBody>
          <a:bodyPr vert="horz" lIns="91440" tIns="45720" rIns="91440" bIns="45720" numCol="2"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NL" sz="2400" dirty="0"/>
              <a:t>Communication Theory</a:t>
            </a:r>
          </a:p>
          <a:p>
            <a:r>
              <a:rPr lang="en-NL" sz="2400" dirty="0"/>
              <a:t>Computer Science </a:t>
            </a:r>
            <a:br>
              <a:rPr lang="en-NL" sz="2400" dirty="0"/>
            </a:br>
            <a:r>
              <a:rPr lang="en-NL" sz="2400" dirty="0"/>
              <a:t>(e.g. cryptography and machine learning)</a:t>
            </a:r>
          </a:p>
          <a:p>
            <a:r>
              <a:rPr lang="en-NL" sz="2400" dirty="0"/>
              <a:t>Physics (</a:t>
            </a:r>
            <a:r>
              <a:rPr lang="en-NL" sz="2400" dirty="0">
                <a:hlinkClick r:id="rId3"/>
              </a:rPr>
              <a:t>thermodynamics</a:t>
            </a:r>
            <a:r>
              <a:rPr lang="en-NL" sz="2400" dirty="0"/>
              <a:t>)</a:t>
            </a:r>
          </a:p>
          <a:p>
            <a:r>
              <a:rPr lang="en-NL" sz="2400" dirty="0"/>
              <a:t>Philosophy of Science (</a:t>
            </a:r>
            <a:r>
              <a:rPr lang="en-NL" sz="2400" dirty="0">
                <a:hlinkClick r:id="rId4"/>
              </a:rPr>
              <a:t>Occam’s Razor</a:t>
            </a:r>
            <a:r>
              <a:rPr lang="en-NL" sz="2400" dirty="0"/>
              <a:t>)</a:t>
            </a:r>
          </a:p>
          <a:p>
            <a:r>
              <a:rPr lang="en-NL" sz="2400" dirty="0"/>
              <a:t>Economics (investments)</a:t>
            </a:r>
          </a:p>
          <a:p>
            <a:r>
              <a:rPr lang="en-NL" sz="2400" dirty="0"/>
              <a:t>Biology (genetics, bio-informatics)</a:t>
            </a:r>
          </a:p>
          <a:p>
            <a:r>
              <a:rPr lang="en-NL" sz="2400" dirty="0"/>
              <a:t>…</a:t>
            </a:r>
          </a:p>
        </p:txBody>
      </p:sp>
    </p:spTree>
    <p:extLst>
      <p:ext uri="{BB962C8B-B14F-4D97-AF65-F5344CB8AC3E}">
        <p14:creationId xmlns:p14="http://schemas.microsoft.com/office/powerpoint/2010/main" val="29629781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494957"/>
            <a:ext cx="12192000" cy="928694"/>
          </a:xfrm>
        </p:spPr>
        <p:txBody>
          <a:bodyPr/>
          <a:lstStyle/>
          <a:p>
            <a:pPr algn="ctr"/>
            <a:r>
              <a:rPr lang="en-US" sz="4000" dirty="0"/>
              <a:t>What will you Learn from this Talk?</a:t>
            </a:r>
            <a:endParaRPr lang="de-DE" sz="4000" dirty="0"/>
          </a:p>
        </p:txBody>
      </p:sp>
      <p:sp>
        <p:nvSpPr>
          <p:cNvPr id="4" name="Rectangle 3"/>
          <p:cNvSpPr txBox="1">
            <a:spLocks noChangeArrowheads="1"/>
          </p:cNvSpPr>
          <p:nvPr/>
        </p:nvSpPr>
        <p:spPr>
          <a:xfrm>
            <a:off x="2058140" y="1754506"/>
            <a:ext cx="7625531" cy="4608537"/>
          </a:xfrm>
          <a:prstGeom prst="rect">
            <a:avLst/>
          </a:prstGeom>
        </p:spPr>
        <p:txBody>
          <a:bodyPr>
            <a:normAutofit/>
          </a:bodyPr>
          <a:lstStyle/>
          <a:p>
            <a:pPr marL="342900" indent="-342900">
              <a:lnSpc>
                <a:spcPct val="130000"/>
              </a:lnSpc>
              <a:spcBef>
                <a:spcPct val="50000"/>
              </a:spcBef>
              <a:buClr>
                <a:srgbClr val="FF0000"/>
              </a:buClr>
              <a:buSzPct val="150000"/>
              <a:buFont typeface="Wingdings" pitchFamily="2" charset="2"/>
              <a:buChar char=""/>
              <a:defRPr/>
            </a:pPr>
            <a:r>
              <a:rPr lang="en-US" sz="3300" dirty="0">
                <a:cs typeface="Arial" charset="0"/>
              </a:rPr>
              <a:t>Overview</a:t>
            </a:r>
          </a:p>
          <a:p>
            <a:pPr marL="342900" indent="-342900">
              <a:lnSpc>
                <a:spcPct val="130000"/>
              </a:lnSpc>
              <a:spcBef>
                <a:spcPct val="20000"/>
              </a:spcBef>
              <a:buClr>
                <a:schemeClr val="accent1"/>
              </a:buClr>
              <a:buSzPct val="65000"/>
              <a:buFont typeface="Wingdings" pitchFamily="2" charset="2"/>
              <a:buChar char="n"/>
              <a:defRPr/>
            </a:pPr>
            <a:r>
              <a:rPr lang="en-US" sz="3300" dirty="0">
                <a:cs typeface="Arial" charset="0"/>
              </a:rPr>
              <a:t>Exponentials &amp; Logarithms</a:t>
            </a:r>
          </a:p>
          <a:p>
            <a:pPr marL="342900" indent="-342900">
              <a:lnSpc>
                <a:spcPct val="130000"/>
              </a:lnSpc>
              <a:spcBef>
                <a:spcPct val="20000"/>
              </a:spcBef>
              <a:buClr>
                <a:schemeClr val="accent1"/>
              </a:buClr>
              <a:buSzPct val="65000"/>
              <a:buFont typeface="Wingdings" pitchFamily="2" charset="2"/>
              <a:buChar char="n"/>
              <a:defRPr/>
            </a:pPr>
            <a:r>
              <a:rPr lang="en-US" sz="3300" dirty="0">
                <a:cs typeface="Arial" charset="0"/>
              </a:rPr>
              <a:t>Shannon Entropy</a:t>
            </a:r>
          </a:p>
          <a:p>
            <a:pPr marL="342900" indent="-342900">
              <a:lnSpc>
                <a:spcPct val="130000"/>
              </a:lnSpc>
              <a:spcBef>
                <a:spcPct val="20000"/>
              </a:spcBef>
              <a:buClr>
                <a:schemeClr val="accent1"/>
              </a:buClr>
              <a:buSzPct val="65000"/>
              <a:buFont typeface="Wingdings" pitchFamily="2" charset="2"/>
              <a:buChar char="n"/>
              <a:defRPr/>
            </a:pPr>
            <a:r>
              <a:rPr lang="en-US" sz="3300" dirty="0">
                <a:cs typeface="Arial" charset="0"/>
              </a:rPr>
              <a:t>Data Compression</a:t>
            </a:r>
          </a:p>
          <a:p>
            <a:pPr marL="342900" indent="-342900">
              <a:lnSpc>
                <a:spcPct val="130000"/>
              </a:lnSpc>
              <a:spcBef>
                <a:spcPct val="20000"/>
              </a:spcBef>
              <a:buClr>
                <a:schemeClr val="accent1"/>
              </a:buClr>
              <a:buSzPct val="65000"/>
              <a:buFont typeface="Wingdings" pitchFamily="2" charset="2"/>
              <a:buChar char="n"/>
              <a:defRPr/>
            </a:pPr>
            <a:r>
              <a:rPr lang="en-US" sz="3300" dirty="0">
                <a:cs typeface="Arial" charset="0"/>
              </a:rPr>
              <a:t>Error Correction</a:t>
            </a:r>
          </a:p>
        </p:txBody>
      </p:sp>
      <p:sp>
        <p:nvSpPr>
          <p:cNvPr id="5" name="Rectangle 4"/>
          <p:cNvSpPr>
            <a:spLocks noChangeArrowheads="1"/>
          </p:cNvSpPr>
          <p:nvPr/>
        </p:nvSpPr>
        <p:spPr bwMode="auto">
          <a:xfrm>
            <a:off x="1919537" y="2544834"/>
            <a:ext cx="7764134" cy="749792"/>
          </a:xfrm>
          <a:prstGeom prst="rect">
            <a:avLst/>
          </a:prstGeom>
          <a:noFill/>
          <a:ln w="38100">
            <a:solidFill>
              <a:srgbClr val="FF0000"/>
            </a:solidFill>
            <a:miter lim="800000"/>
            <a:headEnd/>
            <a:tailEnd/>
          </a:ln>
          <a:effectLst/>
        </p:spPr>
        <p:txBody>
          <a:bodyPr wrap="none" anchor="ctr"/>
          <a:lstStyle/>
          <a:p>
            <a:endParaRPr lang="en-US"/>
          </a:p>
        </p:txBody>
      </p:sp>
      <p:sp>
        <p:nvSpPr>
          <p:cNvPr id="6" name="Rectangle 5"/>
          <p:cNvSpPr/>
          <p:nvPr/>
        </p:nvSpPr>
        <p:spPr>
          <a:xfrm>
            <a:off x="1558926" y="620688"/>
            <a:ext cx="360611" cy="4320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Tree>
    <p:extLst>
      <p:ext uri="{BB962C8B-B14F-4D97-AF65-F5344CB8AC3E}">
        <p14:creationId xmlns:p14="http://schemas.microsoft.com/office/powerpoint/2010/main" val="1932314518"/>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2B3116-8CFF-AEF1-6D40-020AAD0C0FA7}"/>
              </a:ext>
            </a:extLst>
          </p:cNvPr>
          <p:cNvSpPr>
            <a:spLocks noGrp="1"/>
          </p:cNvSpPr>
          <p:nvPr>
            <p:ph type="title"/>
          </p:nvPr>
        </p:nvSpPr>
        <p:spPr>
          <a:xfrm>
            <a:off x="520147" y="404882"/>
            <a:ext cx="6553568" cy="1325563"/>
          </a:xfrm>
        </p:spPr>
        <p:txBody>
          <a:bodyPr/>
          <a:lstStyle/>
          <a:p>
            <a:r>
              <a:rPr lang="en-NL" dirty="0"/>
              <a:t>Exponential Functions</a:t>
            </a:r>
          </a:p>
        </p:txBody>
      </p:sp>
      <p:pic>
        <p:nvPicPr>
          <p:cNvPr id="2050" name="Picture 2" descr="Exponential growth explained in an infographic">
            <a:extLst>
              <a:ext uri="{FF2B5EF4-FFF2-40B4-BE49-F238E27FC236}">
                <a16:creationId xmlns:a16="http://schemas.microsoft.com/office/drawing/2014/main" id="{AB94C7A3-C7CA-B649-76E7-723D6D7B76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0147" y="1939167"/>
            <a:ext cx="6553568" cy="3686382"/>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 name="Table 9">
            <a:extLst>
              <a:ext uri="{FF2B5EF4-FFF2-40B4-BE49-F238E27FC236}">
                <a16:creationId xmlns:a16="http://schemas.microsoft.com/office/drawing/2014/main" id="{9FCB74D0-62F6-497D-9072-4B67758ACDFF}"/>
              </a:ext>
            </a:extLst>
          </p:cNvPr>
          <p:cNvGraphicFramePr>
            <a:graphicFrameLocks noGrp="1"/>
          </p:cNvGraphicFramePr>
          <p:nvPr>
            <p:extLst>
              <p:ext uri="{D42A27DB-BD31-4B8C-83A1-F6EECF244321}">
                <p14:modId xmlns:p14="http://schemas.microsoft.com/office/powerpoint/2010/main" val="2982464176"/>
              </p:ext>
            </p:extLst>
          </p:nvPr>
        </p:nvGraphicFramePr>
        <p:xfrm>
          <a:off x="7446293" y="322028"/>
          <a:ext cx="4345978" cy="6047170"/>
        </p:xfrm>
        <a:graphic>
          <a:graphicData uri="http://schemas.openxmlformats.org/drawingml/2006/table">
            <a:tbl>
              <a:tblPr firstRow="1" bandRow="1">
                <a:tableStyleId>{5C22544A-7EE6-4342-B048-85BDC9FD1C3A}</a:tableStyleId>
              </a:tblPr>
              <a:tblGrid>
                <a:gridCol w="2172989">
                  <a:extLst>
                    <a:ext uri="{9D8B030D-6E8A-4147-A177-3AD203B41FA5}">
                      <a16:colId xmlns:a16="http://schemas.microsoft.com/office/drawing/2014/main" val="3081948035"/>
                    </a:ext>
                  </a:extLst>
                </a:gridCol>
                <a:gridCol w="2172989">
                  <a:extLst>
                    <a:ext uri="{9D8B030D-6E8A-4147-A177-3AD203B41FA5}">
                      <a16:colId xmlns:a16="http://schemas.microsoft.com/office/drawing/2014/main" val="3197817596"/>
                    </a:ext>
                  </a:extLst>
                </a:gridCol>
              </a:tblGrid>
              <a:tr h="560770">
                <a:tc>
                  <a:txBody>
                    <a:bodyPr/>
                    <a:lstStyle/>
                    <a:p>
                      <a:pPr algn="ctr"/>
                      <a:r>
                        <a:rPr lang="en-GB" dirty="0"/>
                        <a:t>D</a:t>
                      </a:r>
                      <a:r>
                        <a:rPr lang="en-NL" dirty="0"/>
                        <a:t>ays</a:t>
                      </a:r>
                    </a:p>
                  </a:txBody>
                  <a:tcPr anchor="ctr"/>
                </a:tc>
                <a:tc>
                  <a:txBody>
                    <a:bodyPr/>
                    <a:lstStyle/>
                    <a:p>
                      <a:pPr algn="ctr"/>
                      <a:r>
                        <a:rPr lang="en-GB" dirty="0"/>
                        <a:t># new infections</a:t>
                      </a:r>
                      <a:endParaRPr lang="en-NL" dirty="0"/>
                    </a:p>
                  </a:txBody>
                  <a:tcPr anchor="ctr"/>
                </a:tc>
                <a:extLst>
                  <a:ext uri="{0D108BD9-81ED-4DB2-BD59-A6C34878D82A}">
                    <a16:rowId xmlns:a16="http://schemas.microsoft.com/office/drawing/2014/main" val="1762506152"/>
                  </a:ext>
                </a:extLst>
              </a:tr>
              <a:tr h="320440">
                <a:tc>
                  <a:txBody>
                    <a:bodyPr/>
                    <a:lstStyle/>
                    <a:p>
                      <a:pPr algn="ctr"/>
                      <a:r>
                        <a:rPr lang="en-NL" dirty="0"/>
                        <a:t>0</a:t>
                      </a:r>
                    </a:p>
                  </a:txBody>
                  <a:tcPr anchor="ctr"/>
                </a:tc>
                <a:tc>
                  <a:txBody>
                    <a:bodyPr/>
                    <a:lstStyle/>
                    <a:p>
                      <a:pPr algn="r"/>
                      <a:r>
                        <a:rPr lang="en-NL" dirty="0"/>
                        <a:t>1</a:t>
                      </a:r>
                    </a:p>
                  </a:txBody>
                  <a:tcPr anchor="ctr"/>
                </a:tc>
                <a:extLst>
                  <a:ext uri="{0D108BD9-81ED-4DB2-BD59-A6C34878D82A}">
                    <a16:rowId xmlns:a16="http://schemas.microsoft.com/office/drawing/2014/main" val="492164370"/>
                  </a:ext>
                </a:extLst>
              </a:tr>
              <a:tr h="320440">
                <a:tc>
                  <a:txBody>
                    <a:bodyPr/>
                    <a:lstStyle/>
                    <a:p>
                      <a:pPr algn="ctr"/>
                      <a:r>
                        <a:rPr lang="en-NL" dirty="0"/>
                        <a:t>1</a:t>
                      </a:r>
                    </a:p>
                  </a:txBody>
                  <a:tcPr anchor="ctr"/>
                </a:tc>
                <a:tc>
                  <a:txBody>
                    <a:bodyPr/>
                    <a:lstStyle/>
                    <a:p>
                      <a:pPr algn="r"/>
                      <a:r>
                        <a:rPr lang="en-NL" dirty="0"/>
                        <a:t>2</a:t>
                      </a:r>
                    </a:p>
                  </a:txBody>
                  <a:tcPr anchor="ctr"/>
                </a:tc>
                <a:extLst>
                  <a:ext uri="{0D108BD9-81ED-4DB2-BD59-A6C34878D82A}">
                    <a16:rowId xmlns:a16="http://schemas.microsoft.com/office/drawing/2014/main" val="513826761"/>
                  </a:ext>
                </a:extLst>
              </a:tr>
              <a:tr h="320440">
                <a:tc>
                  <a:txBody>
                    <a:bodyPr/>
                    <a:lstStyle/>
                    <a:p>
                      <a:pPr algn="ctr"/>
                      <a:r>
                        <a:rPr lang="en-NL" dirty="0"/>
                        <a:t>2</a:t>
                      </a:r>
                    </a:p>
                  </a:txBody>
                  <a:tcPr anchor="ctr"/>
                </a:tc>
                <a:tc>
                  <a:txBody>
                    <a:bodyPr/>
                    <a:lstStyle/>
                    <a:p>
                      <a:pPr algn="r"/>
                      <a:r>
                        <a:rPr lang="en-NL" dirty="0"/>
                        <a:t>4</a:t>
                      </a:r>
                    </a:p>
                  </a:txBody>
                  <a:tcPr anchor="ctr"/>
                </a:tc>
                <a:extLst>
                  <a:ext uri="{0D108BD9-81ED-4DB2-BD59-A6C34878D82A}">
                    <a16:rowId xmlns:a16="http://schemas.microsoft.com/office/drawing/2014/main" val="3918851824"/>
                  </a:ext>
                </a:extLst>
              </a:tr>
              <a:tr h="320440">
                <a:tc>
                  <a:txBody>
                    <a:bodyPr/>
                    <a:lstStyle/>
                    <a:p>
                      <a:pPr algn="ctr"/>
                      <a:r>
                        <a:rPr lang="en-NL" dirty="0"/>
                        <a:t>3</a:t>
                      </a:r>
                    </a:p>
                  </a:txBody>
                  <a:tcPr anchor="ctr"/>
                </a:tc>
                <a:tc>
                  <a:txBody>
                    <a:bodyPr/>
                    <a:lstStyle/>
                    <a:p>
                      <a:pPr algn="r"/>
                      <a:r>
                        <a:rPr lang="en-NL" dirty="0"/>
                        <a:t>8</a:t>
                      </a:r>
                    </a:p>
                  </a:txBody>
                  <a:tcPr anchor="ctr"/>
                </a:tc>
                <a:extLst>
                  <a:ext uri="{0D108BD9-81ED-4DB2-BD59-A6C34878D82A}">
                    <a16:rowId xmlns:a16="http://schemas.microsoft.com/office/drawing/2014/main" val="3922548508"/>
                  </a:ext>
                </a:extLst>
              </a:tr>
              <a:tr h="320440">
                <a:tc>
                  <a:txBody>
                    <a:bodyPr/>
                    <a:lstStyle/>
                    <a:p>
                      <a:pPr algn="ctr"/>
                      <a:r>
                        <a:rPr lang="en-NL" dirty="0"/>
                        <a:t>4</a:t>
                      </a:r>
                    </a:p>
                  </a:txBody>
                  <a:tcPr anchor="ctr"/>
                </a:tc>
                <a:tc>
                  <a:txBody>
                    <a:bodyPr/>
                    <a:lstStyle/>
                    <a:p>
                      <a:pPr algn="r"/>
                      <a:r>
                        <a:rPr lang="en-NL" dirty="0"/>
                        <a:t>16</a:t>
                      </a:r>
                    </a:p>
                  </a:txBody>
                  <a:tcPr anchor="ctr"/>
                </a:tc>
                <a:extLst>
                  <a:ext uri="{0D108BD9-81ED-4DB2-BD59-A6C34878D82A}">
                    <a16:rowId xmlns:a16="http://schemas.microsoft.com/office/drawing/2014/main" val="178190162"/>
                  </a:ext>
                </a:extLst>
              </a:tr>
              <a:tr h="320440">
                <a:tc>
                  <a:txBody>
                    <a:bodyPr/>
                    <a:lstStyle/>
                    <a:p>
                      <a:pPr algn="ctr"/>
                      <a:r>
                        <a:rPr lang="en-NL" dirty="0"/>
                        <a:t>5</a:t>
                      </a:r>
                    </a:p>
                  </a:txBody>
                  <a:tcPr anchor="ctr"/>
                </a:tc>
                <a:tc>
                  <a:txBody>
                    <a:bodyPr/>
                    <a:lstStyle/>
                    <a:p>
                      <a:pPr algn="r"/>
                      <a:r>
                        <a:rPr lang="en-NL" dirty="0"/>
                        <a:t>32</a:t>
                      </a:r>
                    </a:p>
                  </a:txBody>
                  <a:tcPr anchor="ctr"/>
                </a:tc>
                <a:extLst>
                  <a:ext uri="{0D108BD9-81ED-4DB2-BD59-A6C34878D82A}">
                    <a16:rowId xmlns:a16="http://schemas.microsoft.com/office/drawing/2014/main" val="1913360522"/>
                  </a:ext>
                </a:extLst>
              </a:tr>
              <a:tr h="320440">
                <a:tc>
                  <a:txBody>
                    <a:bodyPr/>
                    <a:lstStyle/>
                    <a:p>
                      <a:pPr algn="ctr"/>
                      <a:r>
                        <a:rPr lang="en-NL" dirty="0"/>
                        <a:t>6</a:t>
                      </a:r>
                    </a:p>
                  </a:txBody>
                  <a:tcPr anchor="ctr"/>
                </a:tc>
                <a:tc>
                  <a:txBody>
                    <a:bodyPr/>
                    <a:lstStyle/>
                    <a:p>
                      <a:pPr algn="r"/>
                      <a:r>
                        <a:rPr lang="en-NL" dirty="0"/>
                        <a:t>64</a:t>
                      </a:r>
                    </a:p>
                  </a:txBody>
                  <a:tcPr anchor="ctr"/>
                </a:tc>
                <a:extLst>
                  <a:ext uri="{0D108BD9-81ED-4DB2-BD59-A6C34878D82A}">
                    <a16:rowId xmlns:a16="http://schemas.microsoft.com/office/drawing/2014/main" val="3337167981"/>
                  </a:ext>
                </a:extLst>
              </a:tr>
              <a:tr h="320440">
                <a:tc>
                  <a:txBody>
                    <a:bodyPr/>
                    <a:lstStyle/>
                    <a:p>
                      <a:pPr algn="ctr"/>
                      <a:r>
                        <a:rPr lang="en-NL" dirty="0"/>
                        <a:t>7</a:t>
                      </a:r>
                    </a:p>
                  </a:txBody>
                  <a:tcPr anchor="ctr"/>
                </a:tc>
                <a:tc>
                  <a:txBody>
                    <a:bodyPr/>
                    <a:lstStyle/>
                    <a:p>
                      <a:pPr algn="r"/>
                      <a:r>
                        <a:rPr lang="en-NL" dirty="0"/>
                        <a:t>128</a:t>
                      </a:r>
                    </a:p>
                  </a:txBody>
                  <a:tcPr anchor="ctr"/>
                </a:tc>
                <a:extLst>
                  <a:ext uri="{0D108BD9-81ED-4DB2-BD59-A6C34878D82A}">
                    <a16:rowId xmlns:a16="http://schemas.microsoft.com/office/drawing/2014/main" val="208434309"/>
                  </a:ext>
                </a:extLst>
              </a:tr>
              <a:tr h="320440">
                <a:tc>
                  <a:txBody>
                    <a:bodyPr/>
                    <a:lstStyle/>
                    <a:p>
                      <a:pPr algn="ctr"/>
                      <a:r>
                        <a:rPr lang="en-NL" dirty="0"/>
                        <a:t>8</a:t>
                      </a:r>
                    </a:p>
                  </a:txBody>
                  <a:tcPr anchor="ctr"/>
                </a:tc>
                <a:tc>
                  <a:txBody>
                    <a:bodyPr/>
                    <a:lstStyle/>
                    <a:p>
                      <a:pPr algn="r"/>
                      <a:r>
                        <a:rPr lang="en-NL" dirty="0"/>
                        <a:t>256</a:t>
                      </a:r>
                    </a:p>
                  </a:txBody>
                  <a:tcPr anchor="ctr"/>
                </a:tc>
                <a:extLst>
                  <a:ext uri="{0D108BD9-81ED-4DB2-BD59-A6C34878D82A}">
                    <a16:rowId xmlns:a16="http://schemas.microsoft.com/office/drawing/2014/main" val="2315445667"/>
                  </a:ext>
                </a:extLst>
              </a:tr>
              <a:tr h="320440">
                <a:tc>
                  <a:txBody>
                    <a:bodyPr/>
                    <a:lstStyle/>
                    <a:p>
                      <a:pPr algn="ctr"/>
                      <a:r>
                        <a:rPr lang="en-NL" dirty="0"/>
                        <a:t>9</a:t>
                      </a:r>
                    </a:p>
                  </a:txBody>
                  <a:tcPr anchor="ctr"/>
                </a:tc>
                <a:tc>
                  <a:txBody>
                    <a:bodyPr/>
                    <a:lstStyle/>
                    <a:p>
                      <a:pPr algn="r"/>
                      <a:r>
                        <a:rPr lang="en-NL" dirty="0"/>
                        <a:t>512</a:t>
                      </a:r>
                    </a:p>
                  </a:txBody>
                  <a:tcPr anchor="ctr"/>
                </a:tc>
                <a:extLst>
                  <a:ext uri="{0D108BD9-81ED-4DB2-BD59-A6C34878D82A}">
                    <a16:rowId xmlns:a16="http://schemas.microsoft.com/office/drawing/2014/main" val="213519804"/>
                  </a:ext>
                </a:extLst>
              </a:tr>
              <a:tr h="320440">
                <a:tc>
                  <a:txBody>
                    <a:bodyPr/>
                    <a:lstStyle/>
                    <a:p>
                      <a:pPr algn="ctr"/>
                      <a:r>
                        <a:rPr lang="en-NL" dirty="0"/>
                        <a:t>10</a:t>
                      </a:r>
                    </a:p>
                  </a:txBody>
                  <a:tcPr anchor="ctr"/>
                </a:tc>
                <a:tc>
                  <a:txBody>
                    <a:bodyPr/>
                    <a:lstStyle/>
                    <a:p>
                      <a:pPr algn="r"/>
                      <a:r>
                        <a:rPr lang="en-NL" dirty="0"/>
                        <a:t>1024</a:t>
                      </a:r>
                    </a:p>
                  </a:txBody>
                  <a:tcPr anchor="ctr"/>
                </a:tc>
                <a:extLst>
                  <a:ext uri="{0D108BD9-81ED-4DB2-BD59-A6C34878D82A}">
                    <a16:rowId xmlns:a16="http://schemas.microsoft.com/office/drawing/2014/main" val="3843076751"/>
                  </a:ext>
                </a:extLst>
              </a:tr>
              <a:tr h="320440">
                <a:tc>
                  <a:txBody>
                    <a:bodyPr/>
                    <a:lstStyle/>
                    <a:p>
                      <a:pPr algn="ctr"/>
                      <a:r>
                        <a:rPr lang="en-NL" dirty="0"/>
                        <a:t>11</a:t>
                      </a:r>
                    </a:p>
                  </a:txBody>
                  <a:tcPr anchor="ctr"/>
                </a:tc>
                <a:tc>
                  <a:txBody>
                    <a:bodyPr/>
                    <a:lstStyle/>
                    <a:p>
                      <a:pPr algn="r"/>
                      <a:r>
                        <a:rPr lang="en-NL" dirty="0"/>
                        <a:t>2048</a:t>
                      </a:r>
                    </a:p>
                  </a:txBody>
                  <a:tcPr anchor="ctr"/>
                </a:tc>
                <a:extLst>
                  <a:ext uri="{0D108BD9-81ED-4DB2-BD59-A6C34878D82A}">
                    <a16:rowId xmlns:a16="http://schemas.microsoft.com/office/drawing/2014/main" val="767527058"/>
                  </a:ext>
                </a:extLst>
              </a:tr>
              <a:tr h="320440">
                <a:tc>
                  <a:txBody>
                    <a:bodyPr/>
                    <a:lstStyle/>
                    <a:p>
                      <a:pPr algn="ctr"/>
                      <a:r>
                        <a:rPr lang="en-NL" dirty="0"/>
                        <a:t>12</a:t>
                      </a:r>
                    </a:p>
                  </a:txBody>
                  <a:tcPr anchor="ctr"/>
                </a:tc>
                <a:tc>
                  <a:txBody>
                    <a:bodyPr/>
                    <a:lstStyle/>
                    <a:p>
                      <a:pPr algn="r"/>
                      <a:r>
                        <a:rPr lang="en-NL" dirty="0"/>
                        <a:t>4096</a:t>
                      </a:r>
                    </a:p>
                  </a:txBody>
                  <a:tcPr anchor="ctr"/>
                </a:tc>
                <a:extLst>
                  <a:ext uri="{0D108BD9-81ED-4DB2-BD59-A6C34878D82A}">
                    <a16:rowId xmlns:a16="http://schemas.microsoft.com/office/drawing/2014/main" val="129090968"/>
                  </a:ext>
                </a:extLst>
              </a:tr>
              <a:tr h="320440">
                <a:tc>
                  <a:txBody>
                    <a:bodyPr/>
                    <a:lstStyle/>
                    <a:p>
                      <a:pPr algn="ctr"/>
                      <a:r>
                        <a:rPr lang="en-NL" dirty="0"/>
                        <a:t>13</a:t>
                      </a:r>
                    </a:p>
                  </a:txBody>
                  <a:tcPr anchor="ctr"/>
                </a:tc>
                <a:tc>
                  <a:txBody>
                    <a:bodyPr/>
                    <a:lstStyle/>
                    <a:p>
                      <a:pPr algn="r"/>
                      <a:r>
                        <a:rPr lang="en-NL" dirty="0"/>
                        <a:t>8192</a:t>
                      </a:r>
                    </a:p>
                  </a:txBody>
                  <a:tcPr anchor="ctr"/>
                </a:tc>
                <a:extLst>
                  <a:ext uri="{0D108BD9-81ED-4DB2-BD59-A6C34878D82A}">
                    <a16:rowId xmlns:a16="http://schemas.microsoft.com/office/drawing/2014/main" val="833818696"/>
                  </a:ext>
                </a:extLst>
              </a:tr>
              <a:tr h="320440">
                <a:tc>
                  <a:txBody>
                    <a:bodyPr/>
                    <a:lstStyle/>
                    <a:p>
                      <a:pPr algn="ctr"/>
                      <a:r>
                        <a:rPr lang="en-NL" dirty="0"/>
                        <a:t>…</a:t>
                      </a:r>
                    </a:p>
                  </a:txBody>
                  <a:tcPr anchor="ctr"/>
                </a:tc>
                <a:tc>
                  <a:txBody>
                    <a:bodyPr/>
                    <a:lstStyle/>
                    <a:p>
                      <a:pPr algn="r"/>
                      <a:r>
                        <a:rPr lang="en-NL" dirty="0"/>
                        <a:t>…</a:t>
                      </a:r>
                    </a:p>
                  </a:txBody>
                  <a:tcPr anchor="ctr"/>
                </a:tc>
                <a:extLst>
                  <a:ext uri="{0D108BD9-81ED-4DB2-BD59-A6C34878D82A}">
                    <a16:rowId xmlns:a16="http://schemas.microsoft.com/office/drawing/2014/main" val="2074695914"/>
                  </a:ext>
                </a:extLst>
              </a:tr>
            </a:tbl>
          </a:graphicData>
        </a:graphic>
      </p:graphicFrame>
      <p:sp>
        <p:nvSpPr>
          <p:cNvPr id="7" name="Curved Right Arrow 6">
            <a:extLst>
              <a:ext uri="{FF2B5EF4-FFF2-40B4-BE49-F238E27FC236}">
                <a16:creationId xmlns:a16="http://schemas.microsoft.com/office/drawing/2014/main" id="{93EB0112-668A-2C18-2D5D-E1C00BE3BCCA}"/>
              </a:ext>
            </a:extLst>
          </p:cNvPr>
          <p:cNvSpPr/>
          <p:nvPr/>
        </p:nvSpPr>
        <p:spPr>
          <a:xfrm>
            <a:off x="8011906" y="1789044"/>
            <a:ext cx="295597" cy="382152"/>
          </a:xfrm>
          <a:prstGeom prst="curved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NL" dirty="0">
              <a:solidFill>
                <a:schemeClr val="tx1"/>
              </a:solidFill>
            </a:endParaRPr>
          </a:p>
        </p:txBody>
      </p:sp>
      <p:sp>
        <p:nvSpPr>
          <p:cNvPr id="9" name="TextBox 8">
            <a:extLst>
              <a:ext uri="{FF2B5EF4-FFF2-40B4-BE49-F238E27FC236}">
                <a16:creationId xmlns:a16="http://schemas.microsoft.com/office/drawing/2014/main" id="{E8F79123-EFF9-69D4-F19E-DB4F5914F18A}"/>
              </a:ext>
            </a:extLst>
          </p:cNvPr>
          <p:cNvSpPr txBox="1"/>
          <p:nvPr/>
        </p:nvSpPr>
        <p:spPr>
          <a:xfrm>
            <a:off x="7551008" y="1709530"/>
            <a:ext cx="494046" cy="461665"/>
          </a:xfrm>
          <a:prstGeom prst="rect">
            <a:avLst/>
          </a:prstGeom>
          <a:noFill/>
        </p:spPr>
        <p:txBody>
          <a:bodyPr wrap="none" rtlCol="0">
            <a:spAutoFit/>
          </a:bodyPr>
          <a:lstStyle/>
          <a:p>
            <a:r>
              <a:rPr lang="en-NL" sz="2400" dirty="0">
                <a:solidFill>
                  <a:schemeClr val="accent6"/>
                </a:solidFill>
              </a:rPr>
              <a:t>+1</a:t>
            </a:r>
          </a:p>
        </p:txBody>
      </p:sp>
      <p:sp>
        <p:nvSpPr>
          <p:cNvPr id="10" name="Curved Right Arrow 9">
            <a:extLst>
              <a:ext uri="{FF2B5EF4-FFF2-40B4-BE49-F238E27FC236}">
                <a16:creationId xmlns:a16="http://schemas.microsoft.com/office/drawing/2014/main" id="{7317EEA9-366B-BF7A-05F9-B04BAC4A06AE}"/>
              </a:ext>
            </a:extLst>
          </p:cNvPr>
          <p:cNvSpPr/>
          <p:nvPr/>
        </p:nvSpPr>
        <p:spPr>
          <a:xfrm>
            <a:off x="8011906" y="1401418"/>
            <a:ext cx="295597" cy="382152"/>
          </a:xfrm>
          <a:prstGeom prst="curved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NL" dirty="0">
              <a:solidFill>
                <a:schemeClr val="tx1"/>
              </a:solidFill>
            </a:endParaRPr>
          </a:p>
        </p:txBody>
      </p:sp>
      <p:sp>
        <p:nvSpPr>
          <p:cNvPr id="11" name="TextBox 10">
            <a:extLst>
              <a:ext uri="{FF2B5EF4-FFF2-40B4-BE49-F238E27FC236}">
                <a16:creationId xmlns:a16="http://schemas.microsoft.com/office/drawing/2014/main" id="{FA7633D9-1DB6-831A-076F-A2860C8E75A2}"/>
              </a:ext>
            </a:extLst>
          </p:cNvPr>
          <p:cNvSpPr txBox="1"/>
          <p:nvPr/>
        </p:nvSpPr>
        <p:spPr>
          <a:xfrm>
            <a:off x="7551008" y="1321904"/>
            <a:ext cx="494046" cy="461665"/>
          </a:xfrm>
          <a:prstGeom prst="rect">
            <a:avLst/>
          </a:prstGeom>
          <a:noFill/>
        </p:spPr>
        <p:txBody>
          <a:bodyPr wrap="none" rtlCol="0">
            <a:spAutoFit/>
          </a:bodyPr>
          <a:lstStyle/>
          <a:p>
            <a:r>
              <a:rPr lang="en-NL" sz="2400" dirty="0">
                <a:solidFill>
                  <a:schemeClr val="accent6"/>
                </a:solidFill>
              </a:rPr>
              <a:t>+1</a:t>
            </a:r>
          </a:p>
        </p:txBody>
      </p:sp>
      <p:sp>
        <p:nvSpPr>
          <p:cNvPr id="12" name="Curved Right Arrow 11">
            <a:extLst>
              <a:ext uri="{FF2B5EF4-FFF2-40B4-BE49-F238E27FC236}">
                <a16:creationId xmlns:a16="http://schemas.microsoft.com/office/drawing/2014/main" id="{94D3A74E-5EC4-A3E1-FB8D-3FD45712A2EC}"/>
              </a:ext>
            </a:extLst>
          </p:cNvPr>
          <p:cNvSpPr/>
          <p:nvPr/>
        </p:nvSpPr>
        <p:spPr>
          <a:xfrm>
            <a:off x="8011906" y="1033670"/>
            <a:ext cx="295597" cy="382152"/>
          </a:xfrm>
          <a:prstGeom prst="curved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NL" dirty="0">
              <a:solidFill>
                <a:schemeClr val="tx1"/>
              </a:solidFill>
            </a:endParaRPr>
          </a:p>
        </p:txBody>
      </p:sp>
      <p:sp>
        <p:nvSpPr>
          <p:cNvPr id="13" name="TextBox 12">
            <a:extLst>
              <a:ext uri="{FF2B5EF4-FFF2-40B4-BE49-F238E27FC236}">
                <a16:creationId xmlns:a16="http://schemas.microsoft.com/office/drawing/2014/main" id="{26C438BE-AFC3-DFE0-011D-4D6371F7F59C}"/>
              </a:ext>
            </a:extLst>
          </p:cNvPr>
          <p:cNvSpPr txBox="1"/>
          <p:nvPr/>
        </p:nvSpPr>
        <p:spPr>
          <a:xfrm>
            <a:off x="7551008" y="954156"/>
            <a:ext cx="494046" cy="461665"/>
          </a:xfrm>
          <a:prstGeom prst="rect">
            <a:avLst/>
          </a:prstGeom>
          <a:noFill/>
        </p:spPr>
        <p:txBody>
          <a:bodyPr wrap="none" rtlCol="0">
            <a:spAutoFit/>
          </a:bodyPr>
          <a:lstStyle/>
          <a:p>
            <a:r>
              <a:rPr lang="en-NL" sz="2400" dirty="0">
                <a:solidFill>
                  <a:schemeClr val="accent6"/>
                </a:solidFill>
              </a:rPr>
              <a:t>+1</a:t>
            </a:r>
          </a:p>
        </p:txBody>
      </p:sp>
      <p:sp>
        <p:nvSpPr>
          <p:cNvPr id="14" name="Curved Right Arrow 13">
            <a:extLst>
              <a:ext uri="{FF2B5EF4-FFF2-40B4-BE49-F238E27FC236}">
                <a16:creationId xmlns:a16="http://schemas.microsoft.com/office/drawing/2014/main" id="{D0F5C87D-6E13-5A54-C166-23CCD66D764B}"/>
              </a:ext>
            </a:extLst>
          </p:cNvPr>
          <p:cNvSpPr/>
          <p:nvPr/>
        </p:nvSpPr>
        <p:spPr>
          <a:xfrm>
            <a:off x="11222245" y="1033670"/>
            <a:ext cx="295597" cy="382152"/>
          </a:xfrm>
          <a:prstGeom prst="curvedRightArrow">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solidFill>
                <a:srgbClr val="7030A0"/>
              </a:solidFill>
            </a:endParaRP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78F8667A-E610-86E6-2648-861E47093DC0}"/>
                  </a:ext>
                </a:extLst>
              </p:cNvPr>
              <p:cNvSpPr txBox="1"/>
              <p:nvPr/>
            </p:nvSpPr>
            <p:spPr>
              <a:xfrm>
                <a:off x="10653296" y="965131"/>
                <a:ext cx="643125"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NL" sz="2400" i="1" dirty="0" smtClean="0">
                          <a:solidFill>
                            <a:schemeClr val="accent1"/>
                          </a:solidFill>
                          <a:latin typeface="Cambria Math" panose="02040503050406030204" pitchFamily="18" charset="0"/>
                          <a:ea typeface="Cambria Math" panose="02040503050406030204" pitchFamily="18" charset="0"/>
                        </a:rPr>
                        <m:t>×</m:t>
                      </m:r>
                      <m:r>
                        <a:rPr lang="en-NL" sz="2400" i="1" dirty="0">
                          <a:solidFill>
                            <a:schemeClr val="accent1"/>
                          </a:solidFill>
                          <a:latin typeface="Cambria Math" panose="02040503050406030204" pitchFamily="18" charset="0"/>
                        </a:rPr>
                        <m:t>2</m:t>
                      </m:r>
                    </m:oMath>
                  </m:oMathPara>
                </a14:m>
                <a:endParaRPr lang="en-NL" sz="2400" dirty="0">
                  <a:solidFill>
                    <a:schemeClr val="accent1"/>
                  </a:solidFill>
                </a:endParaRPr>
              </a:p>
            </p:txBody>
          </p:sp>
        </mc:Choice>
        <mc:Fallback xmlns="">
          <p:sp>
            <p:nvSpPr>
              <p:cNvPr id="15" name="TextBox 14">
                <a:extLst>
                  <a:ext uri="{FF2B5EF4-FFF2-40B4-BE49-F238E27FC236}">
                    <a16:creationId xmlns:a16="http://schemas.microsoft.com/office/drawing/2014/main" id="{78F8667A-E610-86E6-2648-861E47093DC0}"/>
                  </a:ext>
                </a:extLst>
              </p:cNvPr>
              <p:cNvSpPr txBox="1">
                <a:spLocks noRot="1" noChangeAspect="1" noMove="1" noResize="1" noEditPoints="1" noAdjustHandles="1" noChangeArrowheads="1" noChangeShapeType="1" noTextEdit="1"/>
              </p:cNvSpPr>
              <p:nvPr/>
            </p:nvSpPr>
            <p:spPr>
              <a:xfrm>
                <a:off x="10653296" y="965131"/>
                <a:ext cx="643125" cy="461665"/>
              </a:xfrm>
              <a:prstGeom prst="rect">
                <a:avLst/>
              </a:prstGeom>
              <a:blipFill>
                <a:blip r:embed="rId3"/>
                <a:stretch>
                  <a:fillRect/>
                </a:stretch>
              </a:blipFill>
            </p:spPr>
            <p:txBody>
              <a:bodyPr/>
              <a:lstStyle/>
              <a:p>
                <a:r>
                  <a:rPr lang="en-US">
                    <a:noFill/>
                  </a:rPr>
                  <a:t> </a:t>
                </a:r>
              </a:p>
            </p:txBody>
          </p:sp>
        </mc:Fallback>
      </mc:AlternateContent>
      <p:sp>
        <p:nvSpPr>
          <p:cNvPr id="16" name="Curved Right Arrow 15">
            <a:extLst>
              <a:ext uri="{FF2B5EF4-FFF2-40B4-BE49-F238E27FC236}">
                <a16:creationId xmlns:a16="http://schemas.microsoft.com/office/drawing/2014/main" id="{AED12B00-FAFB-5500-5CD5-3B3B80515564}"/>
              </a:ext>
            </a:extLst>
          </p:cNvPr>
          <p:cNvSpPr/>
          <p:nvPr/>
        </p:nvSpPr>
        <p:spPr>
          <a:xfrm>
            <a:off x="11222245" y="1421296"/>
            <a:ext cx="295597" cy="382152"/>
          </a:xfrm>
          <a:prstGeom prst="curvedRightArrow">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solidFill>
                <a:srgbClr val="7030A0"/>
              </a:solidFill>
            </a:endParaRP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DDDB75C2-DB3C-1C10-7C52-64561D193C17}"/>
                  </a:ext>
                </a:extLst>
              </p:cNvPr>
              <p:cNvSpPr txBox="1"/>
              <p:nvPr/>
            </p:nvSpPr>
            <p:spPr>
              <a:xfrm>
                <a:off x="10653296" y="1352757"/>
                <a:ext cx="643125"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NL" sz="2400" i="1" dirty="0" smtClean="0">
                          <a:solidFill>
                            <a:schemeClr val="accent1"/>
                          </a:solidFill>
                          <a:latin typeface="Cambria Math" panose="02040503050406030204" pitchFamily="18" charset="0"/>
                          <a:ea typeface="Cambria Math" panose="02040503050406030204" pitchFamily="18" charset="0"/>
                        </a:rPr>
                        <m:t>×</m:t>
                      </m:r>
                      <m:r>
                        <a:rPr lang="en-NL" sz="2400" i="1" dirty="0">
                          <a:solidFill>
                            <a:schemeClr val="accent1"/>
                          </a:solidFill>
                          <a:latin typeface="Cambria Math" panose="02040503050406030204" pitchFamily="18" charset="0"/>
                        </a:rPr>
                        <m:t>2</m:t>
                      </m:r>
                    </m:oMath>
                  </m:oMathPara>
                </a14:m>
                <a:endParaRPr lang="en-NL" sz="2400" dirty="0">
                  <a:solidFill>
                    <a:schemeClr val="accent1"/>
                  </a:solidFill>
                </a:endParaRPr>
              </a:p>
            </p:txBody>
          </p:sp>
        </mc:Choice>
        <mc:Fallback xmlns="">
          <p:sp>
            <p:nvSpPr>
              <p:cNvPr id="17" name="TextBox 16">
                <a:extLst>
                  <a:ext uri="{FF2B5EF4-FFF2-40B4-BE49-F238E27FC236}">
                    <a16:creationId xmlns:a16="http://schemas.microsoft.com/office/drawing/2014/main" id="{DDDB75C2-DB3C-1C10-7C52-64561D193C17}"/>
                  </a:ext>
                </a:extLst>
              </p:cNvPr>
              <p:cNvSpPr txBox="1">
                <a:spLocks noRot="1" noChangeAspect="1" noMove="1" noResize="1" noEditPoints="1" noAdjustHandles="1" noChangeArrowheads="1" noChangeShapeType="1" noTextEdit="1"/>
              </p:cNvSpPr>
              <p:nvPr/>
            </p:nvSpPr>
            <p:spPr>
              <a:xfrm>
                <a:off x="10653296" y="1352757"/>
                <a:ext cx="643125" cy="461665"/>
              </a:xfrm>
              <a:prstGeom prst="rect">
                <a:avLst/>
              </a:prstGeom>
              <a:blipFill>
                <a:blip r:embed="rId4"/>
                <a:stretch>
                  <a:fillRect/>
                </a:stretch>
              </a:blipFill>
            </p:spPr>
            <p:txBody>
              <a:bodyPr/>
              <a:lstStyle/>
              <a:p>
                <a:r>
                  <a:rPr lang="en-US">
                    <a:noFill/>
                  </a:rPr>
                  <a:t> </a:t>
                </a:r>
              </a:p>
            </p:txBody>
          </p:sp>
        </mc:Fallback>
      </mc:AlternateContent>
      <p:sp>
        <p:nvSpPr>
          <p:cNvPr id="18" name="Curved Right Arrow 17">
            <a:extLst>
              <a:ext uri="{FF2B5EF4-FFF2-40B4-BE49-F238E27FC236}">
                <a16:creationId xmlns:a16="http://schemas.microsoft.com/office/drawing/2014/main" id="{E352DD76-AFD4-216C-5631-145A0E57BDE2}"/>
              </a:ext>
            </a:extLst>
          </p:cNvPr>
          <p:cNvSpPr/>
          <p:nvPr/>
        </p:nvSpPr>
        <p:spPr>
          <a:xfrm>
            <a:off x="11222245" y="1808922"/>
            <a:ext cx="295597" cy="382152"/>
          </a:xfrm>
          <a:prstGeom prst="curvedRightArrow">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solidFill>
                <a:srgbClr val="7030A0"/>
              </a:solidFill>
            </a:endParaRP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0EF02F03-63F8-89A3-7EC3-38799732A9BB}"/>
                  </a:ext>
                </a:extLst>
              </p:cNvPr>
              <p:cNvSpPr txBox="1"/>
              <p:nvPr/>
            </p:nvSpPr>
            <p:spPr>
              <a:xfrm>
                <a:off x="10653296" y="1740383"/>
                <a:ext cx="643125"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NL" sz="2400" i="1" dirty="0" smtClean="0">
                          <a:solidFill>
                            <a:schemeClr val="accent1"/>
                          </a:solidFill>
                          <a:latin typeface="Cambria Math" panose="02040503050406030204" pitchFamily="18" charset="0"/>
                          <a:ea typeface="Cambria Math" panose="02040503050406030204" pitchFamily="18" charset="0"/>
                        </a:rPr>
                        <m:t>×</m:t>
                      </m:r>
                      <m:r>
                        <a:rPr lang="en-NL" sz="2400" i="1" dirty="0">
                          <a:solidFill>
                            <a:schemeClr val="accent1"/>
                          </a:solidFill>
                          <a:latin typeface="Cambria Math" panose="02040503050406030204" pitchFamily="18" charset="0"/>
                        </a:rPr>
                        <m:t>2</m:t>
                      </m:r>
                    </m:oMath>
                  </m:oMathPara>
                </a14:m>
                <a:endParaRPr lang="en-NL" sz="2400" dirty="0">
                  <a:solidFill>
                    <a:schemeClr val="accent1"/>
                  </a:solidFill>
                </a:endParaRPr>
              </a:p>
            </p:txBody>
          </p:sp>
        </mc:Choice>
        <mc:Fallback xmlns="">
          <p:sp>
            <p:nvSpPr>
              <p:cNvPr id="19" name="TextBox 18">
                <a:extLst>
                  <a:ext uri="{FF2B5EF4-FFF2-40B4-BE49-F238E27FC236}">
                    <a16:creationId xmlns:a16="http://schemas.microsoft.com/office/drawing/2014/main" id="{0EF02F03-63F8-89A3-7EC3-38799732A9BB}"/>
                  </a:ext>
                </a:extLst>
              </p:cNvPr>
              <p:cNvSpPr txBox="1">
                <a:spLocks noRot="1" noChangeAspect="1" noMove="1" noResize="1" noEditPoints="1" noAdjustHandles="1" noChangeArrowheads="1" noChangeShapeType="1" noTextEdit="1"/>
              </p:cNvSpPr>
              <p:nvPr/>
            </p:nvSpPr>
            <p:spPr>
              <a:xfrm>
                <a:off x="10653296" y="1740383"/>
                <a:ext cx="643125" cy="461665"/>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3690794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Left Arrow 8">
            <a:extLst>
              <a:ext uri="{FF2B5EF4-FFF2-40B4-BE49-F238E27FC236}">
                <a16:creationId xmlns:a16="http://schemas.microsoft.com/office/drawing/2014/main" id="{EAE6CBBF-CFA7-567B-150D-EDE59B121F7F}"/>
              </a:ext>
            </a:extLst>
          </p:cNvPr>
          <p:cNvSpPr/>
          <p:nvPr/>
        </p:nvSpPr>
        <p:spPr>
          <a:xfrm>
            <a:off x="4078357" y="322029"/>
            <a:ext cx="2749826" cy="860728"/>
          </a:xfrm>
          <a:prstGeom prst="lef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NL" dirty="0">
              <a:solidFill>
                <a:schemeClr val="tx1"/>
              </a:solidFill>
            </a:endParaRPr>
          </a:p>
        </p:txBody>
      </p:sp>
      <p:sp>
        <p:nvSpPr>
          <p:cNvPr id="7" name="Right Arrow 6">
            <a:extLst>
              <a:ext uri="{FF2B5EF4-FFF2-40B4-BE49-F238E27FC236}">
                <a16:creationId xmlns:a16="http://schemas.microsoft.com/office/drawing/2014/main" id="{126D280E-7309-C373-8E5B-1C1BC49BCDED}"/>
              </a:ext>
            </a:extLst>
          </p:cNvPr>
          <p:cNvSpPr/>
          <p:nvPr/>
        </p:nvSpPr>
        <p:spPr>
          <a:xfrm>
            <a:off x="460513" y="322028"/>
            <a:ext cx="3190093" cy="860728"/>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NL" dirty="0"/>
          </a:p>
        </p:txBody>
      </p:sp>
      <p:sp>
        <p:nvSpPr>
          <p:cNvPr id="2" name="Title 1">
            <a:extLst>
              <a:ext uri="{FF2B5EF4-FFF2-40B4-BE49-F238E27FC236}">
                <a16:creationId xmlns:a16="http://schemas.microsoft.com/office/drawing/2014/main" id="{282B3116-8CFF-AEF1-6D40-020AAD0C0FA7}"/>
              </a:ext>
            </a:extLst>
          </p:cNvPr>
          <p:cNvSpPr>
            <a:spLocks noGrp="1"/>
          </p:cNvSpPr>
          <p:nvPr>
            <p:ph type="title"/>
          </p:nvPr>
        </p:nvSpPr>
        <p:spPr>
          <a:xfrm>
            <a:off x="490330" y="106708"/>
            <a:ext cx="6553568" cy="1325563"/>
          </a:xfrm>
        </p:spPr>
        <p:txBody>
          <a:bodyPr/>
          <a:lstStyle/>
          <a:p>
            <a:r>
              <a:rPr lang="en-NL" dirty="0"/>
              <a:t>Exponentials  &amp;  Logarithms</a:t>
            </a:r>
          </a:p>
        </p:txBody>
      </p:sp>
      <p:graphicFrame>
        <p:nvGraphicFramePr>
          <p:cNvPr id="8" name="Table 9">
            <a:extLst>
              <a:ext uri="{FF2B5EF4-FFF2-40B4-BE49-F238E27FC236}">
                <a16:creationId xmlns:a16="http://schemas.microsoft.com/office/drawing/2014/main" id="{12C8AD45-D279-87CA-9329-19CA302584BE}"/>
              </a:ext>
            </a:extLst>
          </p:cNvPr>
          <p:cNvGraphicFramePr>
            <a:graphicFrameLocks noGrp="1"/>
          </p:cNvGraphicFramePr>
          <p:nvPr>
            <p:extLst>
              <p:ext uri="{D42A27DB-BD31-4B8C-83A1-F6EECF244321}">
                <p14:modId xmlns:p14="http://schemas.microsoft.com/office/powerpoint/2010/main" val="4015999532"/>
              </p:ext>
            </p:extLst>
          </p:nvPr>
        </p:nvGraphicFramePr>
        <p:xfrm>
          <a:off x="7446293" y="322028"/>
          <a:ext cx="4345978" cy="6047170"/>
        </p:xfrm>
        <a:graphic>
          <a:graphicData uri="http://schemas.openxmlformats.org/drawingml/2006/table">
            <a:tbl>
              <a:tblPr firstRow="1" bandRow="1">
                <a:tableStyleId>{5C22544A-7EE6-4342-B048-85BDC9FD1C3A}</a:tableStyleId>
              </a:tblPr>
              <a:tblGrid>
                <a:gridCol w="2172989">
                  <a:extLst>
                    <a:ext uri="{9D8B030D-6E8A-4147-A177-3AD203B41FA5}">
                      <a16:colId xmlns:a16="http://schemas.microsoft.com/office/drawing/2014/main" val="3081948035"/>
                    </a:ext>
                  </a:extLst>
                </a:gridCol>
                <a:gridCol w="2172989">
                  <a:extLst>
                    <a:ext uri="{9D8B030D-6E8A-4147-A177-3AD203B41FA5}">
                      <a16:colId xmlns:a16="http://schemas.microsoft.com/office/drawing/2014/main" val="3197817596"/>
                    </a:ext>
                  </a:extLst>
                </a:gridCol>
              </a:tblGrid>
              <a:tr h="560770">
                <a:tc>
                  <a:txBody>
                    <a:bodyPr/>
                    <a:lstStyle/>
                    <a:p>
                      <a:pPr algn="ctr"/>
                      <a:r>
                        <a:rPr lang="en-GB" dirty="0"/>
                        <a:t>D</a:t>
                      </a:r>
                      <a:r>
                        <a:rPr lang="en-NL" dirty="0"/>
                        <a:t>ays</a:t>
                      </a:r>
                    </a:p>
                  </a:txBody>
                  <a:tcPr anchor="ctr"/>
                </a:tc>
                <a:tc>
                  <a:txBody>
                    <a:bodyPr/>
                    <a:lstStyle/>
                    <a:p>
                      <a:pPr algn="ctr"/>
                      <a:r>
                        <a:rPr lang="en-GB" dirty="0"/>
                        <a:t># new infections</a:t>
                      </a:r>
                      <a:endParaRPr lang="en-NL" dirty="0"/>
                    </a:p>
                  </a:txBody>
                  <a:tcPr anchor="ctr"/>
                </a:tc>
                <a:extLst>
                  <a:ext uri="{0D108BD9-81ED-4DB2-BD59-A6C34878D82A}">
                    <a16:rowId xmlns:a16="http://schemas.microsoft.com/office/drawing/2014/main" val="1762506152"/>
                  </a:ext>
                </a:extLst>
              </a:tr>
              <a:tr h="320440">
                <a:tc>
                  <a:txBody>
                    <a:bodyPr/>
                    <a:lstStyle/>
                    <a:p>
                      <a:pPr algn="ctr"/>
                      <a:r>
                        <a:rPr lang="en-NL" dirty="0"/>
                        <a:t>0</a:t>
                      </a:r>
                    </a:p>
                  </a:txBody>
                  <a:tcPr anchor="ctr"/>
                </a:tc>
                <a:tc>
                  <a:txBody>
                    <a:bodyPr/>
                    <a:lstStyle/>
                    <a:p>
                      <a:pPr algn="r"/>
                      <a:r>
                        <a:rPr lang="en-NL" dirty="0"/>
                        <a:t>1</a:t>
                      </a:r>
                    </a:p>
                  </a:txBody>
                  <a:tcPr anchor="ctr"/>
                </a:tc>
                <a:extLst>
                  <a:ext uri="{0D108BD9-81ED-4DB2-BD59-A6C34878D82A}">
                    <a16:rowId xmlns:a16="http://schemas.microsoft.com/office/drawing/2014/main" val="492164370"/>
                  </a:ext>
                </a:extLst>
              </a:tr>
              <a:tr h="320440">
                <a:tc>
                  <a:txBody>
                    <a:bodyPr/>
                    <a:lstStyle/>
                    <a:p>
                      <a:pPr algn="ctr"/>
                      <a:r>
                        <a:rPr lang="en-NL" dirty="0"/>
                        <a:t>1</a:t>
                      </a:r>
                    </a:p>
                  </a:txBody>
                  <a:tcPr anchor="ctr"/>
                </a:tc>
                <a:tc>
                  <a:txBody>
                    <a:bodyPr/>
                    <a:lstStyle/>
                    <a:p>
                      <a:pPr algn="r"/>
                      <a:r>
                        <a:rPr lang="en-NL" dirty="0"/>
                        <a:t>2</a:t>
                      </a:r>
                    </a:p>
                  </a:txBody>
                  <a:tcPr anchor="ctr"/>
                </a:tc>
                <a:extLst>
                  <a:ext uri="{0D108BD9-81ED-4DB2-BD59-A6C34878D82A}">
                    <a16:rowId xmlns:a16="http://schemas.microsoft.com/office/drawing/2014/main" val="513826761"/>
                  </a:ext>
                </a:extLst>
              </a:tr>
              <a:tr h="320440">
                <a:tc>
                  <a:txBody>
                    <a:bodyPr/>
                    <a:lstStyle/>
                    <a:p>
                      <a:pPr algn="ctr"/>
                      <a:r>
                        <a:rPr lang="en-NL" dirty="0"/>
                        <a:t>2</a:t>
                      </a:r>
                    </a:p>
                  </a:txBody>
                  <a:tcPr anchor="ctr"/>
                </a:tc>
                <a:tc>
                  <a:txBody>
                    <a:bodyPr/>
                    <a:lstStyle/>
                    <a:p>
                      <a:pPr algn="r"/>
                      <a:r>
                        <a:rPr lang="en-NL" dirty="0"/>
                        <a:t>4</a:t>
                      </a:r>
                    </a:p>
                  </a:txBody>
                  <a:tcPr anchor="ctr"/>
                </a:tc>
                <a:extLst>
                  <a:ext uri="{0D108BD9-81ED-4DB2-BD59-A6C34878D82A}">
                    <a16:rowId xmlns:a16="http://schemas.microsoft.com/office/drawing/2014/main" val="3918851824"/>
                  </a:ext>
                </a:extLst>
              </a:tr>
              <a:tr h="320440">
                <a:tc>
                  <a:txBody>
                    <a:bodyPr/>
                    <a:lstStyle/>
                    <a:p>
                      <a:pPr algn="ctr"/>
                      <a:r>
                        <a:rPr lang="en-NL" dirty="0"/>
                        <a:t>3</a:t>
                      </a:r>
                    </a:p>
                  </a:txBody>
                  <a:tcPr anchor="ctr"/>
                </a:tc>
                <a:tc>
                  <a:txBody>
                    <a:bodyPr/>
                    <a:lstStyle/>
                    <a:p>
                      <a:pPr algn="r"/>
                      <a:r>
                        <a:rPr lang="en-NL" dirty="0"/>
                        <a:t>8</a:t>
                      </a:r>
                    </a:p>
                  </a:txBody>
                  <a:tcPr anchor="ctr"/>
                </a:tc>
                <a:extLst>
                  <a:ext uri="{0D108BD9-81ED-4DB2-BD59-A6C34878D82A}">
                    <a16:rowId xmlns:a16="http://schemas.microsoft.com/office/drawing/2014/main" val="3922548508"/>
                  </a:ext>
                </a:extLst>
              </a:tr>
              <a:tr h="320440">
                <a:tc>
                  <a:txBody>
                    <a:bodyPr/>
                    <a:lstStyle/>
                    <a:p>
                      <a:pPr algn="ctr"/>
                      <a:r>
                        <a:rPr lang="en-NL" dirty="0"/>
                        <a:t>4</a:t>
                      </a:r>
                    </a:p>
                  </a:txBody>
                  <a:tcPr anchor="ctr"/>
                </a:tc>
                <a:tc>
                  <a:txBody>
                    <a:bodyPr/>
                    <a:lstStyle/>
                    <a:p>
                      <a:pPr algn="r"/>
                      <a:r>
                        <a:rPr lang="en-NL" dirty="0"/>
                        <a:t>16</a:t>
                      </a:r>
                    </a:p>
                  </a:txBody>
                  <a:tcPr anchor="ctr"/>
                </a:tc>
                <a:extLst>
                  <a:ext uri="{0D108BD9-81ED-4DB2-BD59-A6C34878D82A}">
                    <a16:rowId xmlns:a16="http://schemas.microsoft.com/office/drawing/2014/main" val="178190162"/>
                  </a:ext>
                </a:extLst>
              </a:tr>
              <a:tr h="320440">
                <a:tc>
                  <a:txBody>
                    <a:bodyPr/>
                    <a:lstStyle/>
                    <a:p>
                      <a:pPr algn="ctr"/>
                      <a:r>
                        <a:rPr lang="en-NL" dirty="0"/>
                        <a:t>5</a:t>
                      </a:r>
                    </a:p>
                  </a:txBody>
                  <a:tcPr anchor="ctr"/>
                </a:tc>
                <a:tc>
                  <a:txBody>
                    <a:bodyPr/>
                    <a:lstStyle/>
                    <a:p>
                      <a:pPr algn="r"/>
                      <a:r>
                        <a:rPr lang="en-NL" dirty="0"/>
                        <a:t>32</a:t>
                      </a:r>
                    </a:p>
                  </a:txBody>
                  <a:tcPr anchor="ctr"/>
                </a:tc>
                <a:extLst>
                  <a:ext uri="{0D108BD9-81ED-4DB2-BD59-A6C34878D82A}">
                    <a16:rowId xmlns:a16="http://schemas.microsoft.com/office/drawing/2014/main" val="1913360522"/>
                  </a:ext>
                </a:extLst>
              </a:tr>
              <a:tr h="320440">
                <a:tc>
                  <a:txBody>
                    <a:bodyPr/>
                    <a:lstStyle/>
                    <a:p>
                      <a:pPr algn="ctr"/>
                      <a:r>
                        <a:rPr lang="en-NL" dirty="0"/>
                        <a:t>6</a:t>
                      </a:r>
                    </a:p>
                  </a:txBody>
                  <a:tcPr anchor="ctr"/>
                </a:tc>
                <a:tc>
                  <a:txBody>
                    <a:bodyPr/>
                    <a:lstStyle/>
                    <a:p>
                      <a:pPr algn="r"/>
                      <a:r>
                        <a:rPr lang="en-NL" dirty="0"/>
                        <a:t>64</a:t>
                      </a:r>
                    </a:p>
                  </a:txBody>
                  <a:tcPr anchor="ctr"/>
                </a:tc>
                <a:extLst>
                  <a:ext uri="{0D108BD9-81ED-4DB2-BD59-A6C34878D82A}">
                    <a16:rowId xmlns:a16="http://schemas.microsoft.com/office/drawing/2014/main" val="3337167981"/>
                  </a:ext>
                </a:extLst>
              </a:tr>
              <a:tr h="320440">
                <a:tc>
                  <a:txBody>
                    <a:bodyPr/>
                    <a:lstStyle/>
                    <a:p>
                      <a:pPr algn="ctr"/>
                      <a:r>
                        <a:rPr lang="en-NL" dirty="0"/>
                        <a:t>7</a:t>
                      </a:r>
                    </a:p>
                  </a:txBody>
                  <a:tcPr anchor="ctr"/>
                </a:tc>
                <a:tc>
                  <a:txBody>
                    <a:bodyPr/>
                    <a:lstStyle/>
                    <a:p>
                      <a:pPr algn="r"/>
                      <a:r>
                        <a:rPr lang="en-NL" dirty="0"/>
                        <a:t>128</a:t>
                      </a:r>
                    </a:p>
                  </a:txBody>
                  <a:tcPr anchor="ctr"/>
                </a:tc>
                <a:extLst>
                  <a:ext uri="{0D108BD9-81ED-4DB2-BD59-A6C34878D82A}">
                    <a16:rowId xmlns:a16="http://schemas.microsoft.com/office/drawing/2014/main" val="208434309"/>
                  </a:ext>
                </a:extLst>
              </a:tr>
              <a:tr h="320440">
                <a:tc>
                  <a:txBody>
                    <a:bodyPr/>
                    <a:lstStyle/>
                    <a:p>
                      <a:pPr algn="ctr"/>
                      <a:r>
                        <a:rPr lang="en-NL" dirty="0"/>
                        <a:t>8</a:t>
                      </a:r>
                    </a:p>
                  </a:txBody>
                  <a:tcPr anchor="ctr"/>
                </a:tc>
                <a:tc>
                  <a:txBody>
                    <a:bodyPr/>
                    <a:lstStyle/>
                    <a:p>
                      <a:pPr algn="r"/>
                      <a:r>
                        <a:rPr lang="en-NL" dirty="0"/>
                        <a:t>256</a:t>
                      </a:r>
                    </a:p>
                  </a:txBody>
                  <a:tcPr anchor="ctr"/>
                </a:tc>
                <a:extLst>
                  <a:ext uri="{0D108BD9-81ED-4DB2-BD59-A6C34878D82A}">
                    <a16:rowId xmlns:a16="http://schemas.microsoft.com/office/drawing/2014/main" val="2315445667"/>
                  </a:ext>
                </a:extLst>
              </a:tr>
              <a:tr h="320440">
                <a:tc>
                  <a:txBody>
                    <a:bodyPr/>
                    <a:lstStyle/>
                    <a:p>
                      <a:pPr algn="ctr"/>
                      <a:r>
                        <a:rPr lang="en-NL" dirty="0"/>
                        <a:t>9</a:t>
                      </a:r>
                    </a:p>
                  </a:txBody>
                  <a:tcPr anchor="ctr"/>
                </a:tc>
                <a:tc>
                  <a:txBody>
                    <a:bodyPr/>
                    <a:lstStyle/>
                    <a:p>
                      <a:pPr algn="r"/>
                      <a:r>
                        <a:rPr lang="en-NL" dirty="0"/>
                        <a:t>512</a:t>
                      </a:r>
                    </a:p>
                  </a:txBody>
                  <a:tcPr anchor="ctr"/>
                </a:tc>
                <a:extLst>
                  <a:ext uri="{0D108BD9-81ED-4DB2-BD59-A6C34878D82A}">
                    <a16:rowId xmlns:a16="http://schemas.microsoft.com/office/drawing/2014/main" val="213519804"/>
                  </a:ext>
                </a:extLst>
              </a:tr>
              <a:tr h="320440">
                <a:tc>
                  <a:txBody>
                    <a:bodyPr/>
                    <a:lstStyle/>
                    <a:p>
                      <a:pPr algn="ctr"/>
                      <a:r>
                        <a:rPr lang="en-NL" dirty="0"/>
                        <a:t>10</a:t>
                      </a:r>
                    </a:p>
                  </a:txBody>
                  <a:tcPr anchor="ctr"/>
                </a:tc>
                <a:tc>
                  <a:txBody>
                    <a:bodyPr/>
                    <a:lstStyle/>
                    <a:p>
                      <a:pPr algn="r"/>
                      <a:r>
                        <a:rPr lang="en-NL" dirty="0"/>
                        <a:t>1024</a:t>
                      </a:r>
                    </a:p>
                  </a:txBody>
                  <a:tcPr anchor="ctr"/>
                </a:tc>
                <a:extLst>
                  <a:ext uri="{0D108BD9-81ED-4DB2-BD59-A6C34878D82A}">
                    <a16:rowId xmlns:a16="http://schemas.microsoft.com/office/drawing/2014/main" val="3843076751"/>
                  </a:ext>
                </a:extLst>
              </a:tr>
              <a:tr h="320440">
                <a:tc>
                  <a:txBody>
                    <a:bodyPr/>
                    <a:lstStyle/>
                    <a:p>
                      <a:pPr algn="ctr"/>
                      <a:r>
                        <a:rPr lang="en-NL" dirty="0"/>
                        <a:t>11</a:t>
                      </a:r>
                    </a:p>
                  </a:txBody>
                  <a:tcPr anchor="ctr"/>
                </a:tc>
                <a:tc>
                  <a:txBody>
                    <a:bodyPr/>
                    <a:lstStyle/>
                    <a:p>
                      <a:pPr algn="r"/>
                      <a:r>
                        <a:rPr lang="en-NL" dirty="0"/>
                        <a:t>2048</a:t>
                      </a:r>
                    </a:p>
                  </a:txBody>
                  <a:tcPr anchor="ctr"/>
                </a:tc>
                <a:extLst>
                  <a:ext uri="{0D108BD9-81ED-4DB2-BD59-A6C34878D82A}">
                    <a16:rowId xmlns:a16="http://schemas.microsoft.com/office/drawing/2014/main" val="767527058"/>
                  </a:ext>
                </a:extLst>
              </a:tr>
              <a:tr h="320440">
                <a:tc>
                  <a:txBody>
                    <a:bodyPr/>
                    <a:lstStyle/>
                    <a:p>
                      <a:pPr algn="ctr"/>
                      <a:r>
                        <a:rPr lang="en-NL" dirty="0"/>
                        <a:t>12</a:t>
                      </a:r>
                    </a:p>
                  </a:txBody>
                  <a:tcPr anchor="ctr"/>
                </a:tc>
                <a:tc>
                  <a:txBody>
                    <a:bodyPr/>
                    <a:lstStyle/>
                    <a:p>
                      <a:pPr algn="r"/>
                      <a:r>
                        <a:rPr lang="en-NL" dirty="0"/>
                        <a:t>4096</a:t>
                      </a:r>
                    </a:p>
                  </a:txBody>
                  <a:tcPr anchor="ctr"/>
                </a:tc>
                <a:extLst>
                  <a:ext uri="{0D108BD9-81ED-4DB2-BD59-A6C34878D82A}">
                    <a16:rowId xmlns:a16="http://schemas.microsoft.com/office/drawing/2014/main" val="129090968"/>
                  </a:ext>
                </a:extLst>
              </a:tr>
              <a:tr h="320440">
                <a:tc>
                  <a:txBody>
                    <a:bodyPr/>
                    <a:lstStyle/>
                    <a:p>
                      <a:pPr algn="ctr"/>
                      <a:r>
                        <a:rPr lang="en-NL" dirty="0"/>
                        <a:t>13</a:t>
                      </a:r>
                    </a:p>
                  </a:txBody>
                  <a:tcPr anchor="ctr"/>
                </a:tc>
                <a:tc>
                  <a:txBody>
                    <a:bodyPr/>
                    <a:lstStyle/>
                    <a:p>
                      <a:pPr algn="r"/>
                      <a:r>
                        <a:rPr lang="en-NL" dirty="0"/>
                        <a:t>8192</a:t>
                      </a:r>
                    </a:p>
                  </a:txBody>
                  <a:tcPr anchor="ctr"/>
                </a:tc>
                <a:extLst>
                  <a:ext uri="{0D108BD9-81ED-4DB2-BD59-A6C34878D82A}">
                    <a16:rowId xmlns:a16="http://schemas.microsoft.com/office/drawing/2014/main" val="833818696"/>
                  </a:ext>
                </a:extLst>
              </a:tr>
              <a:tr h="320440">
                <a:tc>
                  <a:txBody>
                    <a:bodyPr/>
                    <a:lstStyle/>
                    <a:p>
                      <a:pPr algn="ctr"/>
                      <a:r>
                        <a:rPr lang="en-NL" dirty="0"/>
                        <a:t>…</a:t>
                      </a:r>
                    </a:p>
                  </a:txBody>
                  <a:tcPr anchor="ctr"/>
                </a:tc>
                <a:tc>
                  <a:txBody>
                    <a:bodyPr/>
                    <a:lstStyle/>
                    <a:p>
                      <a:pPr algn="r"/>
                      <a:r>
                        <a:rPr lang="en-NL" dirty="0"/>
                        <a:t>…</a:t>
                      </a:r>
                    </a:p>
                  </a:txBody>
                  <a:tcPr anchor="ctr"/>
                </a:tc>
                <a:extLst>
                  <a:ext uri="{0D108BD9-81ED-4DB2-BD59-A6C34878D82A}">
                    <a16:rowId xmlns:a16="http://schemas.microsoft.com/office/drawing/2014/main" val="2074695914"/>
                  </a:ext>
                </a:extLst>
              </a:tr>
            </a:tbl>
          </a:graphicData>
        </a:graphic>
      </p:graphicFrame>
      <mc:AlternateContent xmlns:mc="http://schemas.openxmlformats.org/markup-compatibility/2006" xmlns:a14="http://schemas.microsoft.com/office/drawing/2010/main">
        <mc:Choice Requires="a14">
          <p:sp>
            <p:nvSpPr>
              <p:cNvPr id="3" name="Right Arrow 2">
                <a:extLst>
                  <a:ext uri="{FF2B5EF4-FFF2-40B4-BE49-F238E27FC236}">
                    <a16:creationId xmlns:a16="http://schemas.microsoft.com/office/drawing/2014/main" id="{8F514DFB-3365-C9A4-34CD-3D4567980D60}"/>
                  </a:ext>
                </a:extLst>
              </p:cNvPr>
              <p:cNvSpPr/>
              <p:nvPr/>
            </p:nvSpPr>
            <p:spPr>
              <a:xfrm>
                <a:off x="9287611" y="2554357"/>
                <a:ext cx="1321903" cy="695739"/>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NL" i="1" dirty="0" smtClean="0">
                              <a:latin typeface="Cambria Math" panose="02040503050406030204" pitchFamily="18" charset="0"/>
                            </a:rPr>
                          </m:ctrlPr>
                        </m:sSupPr>
                        <m:e>
                          <m:r>
                            <a:rPr lang="en-NL" i="1" dirty="0" smtClean="0">
                              <a:latin typeface="Cambria Math" panose="02040503050406030204" pitchFamily="18" charset="0"/>
                            </a:rPr>
                            <m:t>2</m:t>
                          </m:r>
                        </m:e>
                        <m:sup>
                          <m:r>
                            <a:rPr lang="en-NL" i="1" dirty="0" smtClean="0">
                              <a:latin typeface="Cambria Math" panose="02040503050406030204" pitchFamily="18" charset="0"/>
                            </a:rPr>
                            <m:t>5</m:t>
                          </m:r>
                        </m:sup>
                      </m:sSup>
                      <m:r>
                        <a:rPr lang="nl-NL" b="0" i="1" dirty="0" smtClean="0">
                          <a:latin typeface="Cambria Math" panose="02040503050406030204" pitchFamily="18" charset="0"/>
                        </a:rPr>
                        <m:t>=32</m:t>
                      </m:r>
                    </m:oMath>
                  </m:oMathPara>
                </a14:m>
                <a:endParaRPr lang="en-NL" dirty="0"/>
              </a:p>
            </p:txBody>
          </p:sp>
        </mc:Choice>
        <mc:Fallback xmlns="">
          <p:sp>
            <p:nvSpPr>
              <p:cNvPr id="3" name="Right Arrow 2">
                <a:extLst>
                  <a:ext uri="{FF2B5EF4-FFF2-40B4-BE49-F238E27FC236}">
                    <a16:creationId xmlns:a16="http://schemas.microsoft.com/office/drawing/2014/main" id="{8F514DFB-3365-C9A4-34CD-3D4567980D60}"/>
                  </a:ext>
                </a:extLst>
              </p:cNvPr>
              <p:cNvSpPr>
                <a:spLocks noRot="1" noChangeAspect="1" noMove="1" noResize="1" noEditPoints="1" noAdjustHandles="1" noChangeArrowheads="1" noChangeShapeType="1" noTextEdit="1"/>
              </p:cNvSpPr>
              <p:nvPr/>
            </p:nvSpPr>
            <p:spPr>
              <a:xfrm>
                <a:off x="9287611" y="2554357"/>
                <a:ext cx="1321903" cy="695739"/>
              </a:xfrm>
              <a:prstGeom prst="rightArrow">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Left Arrow 4">
                <a:extLst>
                  <a:ext uri="{FF2B5EF4-FFF2-40B4-BE49-F238E27FC236}">
                    <a16:creationId xmlns:a16="http://schemas.microsoft.com/office/drawing/2014/main" id="{12B3E589-8029-B4E8-3E4A-FC42FC4F0E0A}"/>
                  </a:ext>
                </a:extLst>
              </p:cNvPr>
              <p:cNvSpPr/>
              <p:nvPr/>
            </p:nvSpPr>
            <p:spPr>
              <a:xfrm>
                <a:off x="8929801" y="4025348"/>
                <a:ext cx="2126974" cy="695739"/>
              </a:xfrm>
              <a:prstGeom prst="lef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func>
                        <m:funcPr>
                          <m:ctrlPr>
                            <a:rPr lang="nl-NL" b="0" i="1" dirty="0" smtClean="0">
                              <a:solidFill>
                                <a:schemeClr val="tx1"/>
                              </a:solidFill>
                              <a:latin typeface="Cambria Math" panose="02040503050406030204" pitchFamily="18" charset="0"/>
                            </a:rPr>
                          </m:ctrlPr>
                        </m:funcPr>
                        <m:fName>
                          <m:sSub>
                            <m:sSubPr>
                              <m:ctrlPr>
                                <a:rPr lang="nl-NL" b="0" i="1" dirty="0" smtClean="0">
                                  <a:solidFill>
                                    <a:schemeClr val="tx1"/>
                                  </a:solidFill>
                                  <a:latin typeface="Cambria Math" panose="02040503050406030204" pitchFamily="18" charset="0"/>
                                </a:rPr>
                              </m:ctrlPr>
                            </m:sSubPr>
                            <m:e>
                              <m:r>
                                <m:rPr>
                                  <m:sty m:val="p"/>
                                </m:rPr>
                                <a:rPr lang="nl-NL" b="0" i="0" dirty="0" smtClean="0">
                                  <a:solidFill>
                                    <a:schemeClr val="tx1"/>
                                  </a:solidFill>
                                  <a:latin typeface="Cambria Math" panose="02040503050406030204" pitchFamily="18" charset="0"/>
                                </a:rPr>
                                <m:t>log</m:t>
                              </m:r>
                            </m:e>
                            <m:sub>
                              <m:r>
                                <a:rPr lang="nl-NL" b="0" i="1" dirty="0" smtClean="0">
                                  <a:solidFill>
                                    <a:schemeClr val="tx1"/>
                                  </a:solidFill>
                                  <a:latin typeface="Cambria Math" panose="02040503050406030204" pitchFamily="18" charset="0"/>
                                </a:rPr>
                                <m:t>2</m:t>
                              </m:r>
                            </m:sub>
                          </m:sSub>
                        </m:fName>
                        <m:e>
                          <m:r>
                            <a:rPr lang="nl-NL" b="0" i="1" dirty="0" smtClean="0">
                              <a:solidFill>
                                <a:schemeClr val="tx1"/>
                              </a:solidFill>
                              <a:latin typeface="Cambria Math" panose="02040503050406030204" pitchFamily="18" charset="0"/>
                            </a:rPr>
                            <m:t>(512)</m:t>
                          </m:r>
                        </m:e>
                      </m:func>
                      <m:r>
                        <a:rPr lang="en-NL" i="1" dirty="0" smtClean="0">
                          <a:solidFill>
                            <a:schemeClr val="tx1"/>
                          </a:solidFill>
                          <a:latin typeface="Cambria Math" panose="02040503050406030204" pitchFamily="18" charset="0"/>
                        </a:rPr>
                        <m:t>=9</m:t>
                      </m:r>
                    </m:oMath>
                  </m:oMathPara>
                </a14:m>
                <a:endParaRPr lang="en-NL" dirty="0">
                  <a:solidFill>
                    <a:schemeClr val="tx1"/>
                  </a:solidFill>
                </a:endParaRPr>
              </a:p>
            </p:txBody>
          </p:sp>
        </mc:Choice>
        <mc:Fallback xmlns="">
          <p:sp>
            <p:nvSpPr>
              <p:cNvPr id="5" name="Left Arrow 4">
                <a:extLst>
                  <a:ext uri="{FF2B5EF4-FFF2-40B4-BE49-F238E27FC236}">
                    <a16:creationId xmlns:a16="http://schemas.microsoft.com/office/drawing/2014/main" id="{12B3E589-8029-B4E8-3E4A-FC42FC4F0E0A}"/>
                  </a:ext>
                </a:extLst>
              </p:cNvPr>
              <p:cNvSpPr>
                <a:spLocks noRot="1" noChangeAspect="1" noMove="1" noResize="1" noEditPoints="1" noAdjustHandles="1" noChangeArrowheads="1" noChangeShapeType="1" noTextEdit="1"/>
              </p:cNvSpPr>
              <p:nvPr/>
            </p:nvSpPr>
            <p:spPr>
              <a:xfrm>
                <a:off x="8929801" y="4025348"/>
                <a:ext cx="2126974" cy="695739"/>
              </a:xfrm>
              <a:prstGeom prst="leftArrow">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57E4693-30A9-045F-E464-6BE8FA042391}"/>
                  </a:ext>
                </a:extLst>
              </p:cNvPr>
              <p:cNvSpPr txBox="1"/>
              <p:nvPr/>
            </p:nvSpPr>
            <p:spPr>
              <a:xfrm>
                <a:off x="2539291" y="1290344"/>
                <a:ext cx="3419086" cy="461665"/>
              </a:xfrm>
              <a:prstGeom prst="rect">
                <a:avLst/>
              </a:prstGeom>
              <a:solidFill>
                <a:schemeClr val="bg2"/>
              </a:solidFill>
            </p:spPr>
            <p:txBody>
              <a:bodyPr wrap="square" rtlCol="0">
                <a:spAutoFit/>
              </a:bodyPr>
              <a:lstStyle/>
              <a:p>
                <a14:m>
                  <m:oMath xmlns:m="http://schemas.openxmlformats.org/officeDocument/2006/math">
                    <m:sSup>
                      <m:sSupPr>
                        <m:ctrlPr>
                          <a:rPr lang="nl-NL" sz="2400" b="0" i="1" smtClean="0">
                            <a:latin typeface="Cambria Math" panose="02040503050406030204" pitchFamily="18" charset="0"/>
                          </a:rPr>
                        </m:ctrlPr>
                      </m:sSupPr>
                      <m:e>
                        <m:r>
                          <a:rPr lang="nl-NL" sz="2400" b="0" i="1" smtClean="0">
                            <a:latin typeface="Cambria Math" panose="02040503050406030204" pitchFamily="18" charset="0"/>
                          </a:rPr>
                          <m:t>2</m:t>
                        </m:r>
                      </m:e>
                      <m:sup>
                        <m:r>
                          <a:rPr lang="nl-NL" sz="2400" b="0" i="1" smtClean="0">
                            <a:latin typeface="Cambria Math" panose="02040503050406030204" pitchFamily="18" charset="0"/>
                          </a:rPr>
                          <m:t>𝑎</m:t>
                        </m:r>
                      </m:sup>
                    </m:sSup>
                    <m:r>
                      <a:rPr lang="nl-NL" sz="2400" b="0" i="1" smtClean="0">
                        <a:latin typeface="Cambria Math" panose="02040503050406030204" pitchFamily="18" charset="0"/>
                      </a:rPr>
                      <m:t>=</m:t>
                    </m:r>
                    <m:r>
                      <a:rPr lang="nl-NL" sz="2400" b="0" i="1" smtClean="0">
                        <a:latin typeface="Cambria Math" panose="02040503050406030204" pitchFamily="18" charset="0"/>
                      </a:rPr>
                      <m:t>𝑥</m:t>
                    </m:r>
                    <m:r>
                      <a:rPr lang="nl-NL" sz="2400" b="0" i="1" smtClean="0">
                        <a:latin typeface="Cambria Math" panose="02040503050406030204" pitchFamily="18" charset="0"/>
                      </a:rPr>
                      <m:t> </m:t>
                    </m:r>
                  </m:oMath>
                </a14:m>
                <a:r>
                  <a:rPr lang="nl-NL" sz="2400" b="0" dirty="0"/>
                  <a:t> </a:t>
                </a:r>
                <a14:m>
                  <m:oMath xmlns:m="http://schemas.openxmlformats.org/officeDocument/2006/math">
                    <m:r>
                      <a:rPr lang="nl-NL" sz="2400" b="0" i="1" dirty="0" smtClean="0">
                        <a:latin typeface="Cambria Math" panose="02040503050406030204" pitchFamily="18" charset="0"/>
                      </a:rPr>
                      <m:t>⇔</m:t>
                    </m:r>
                  </m:oMath>
                </a14:m>
                <a:r>
                  <a:rPr lang="nl-NL" sz="2400" b="0" dirty="0"/>
                  <a:t>  </a:t>
                </a:r>
                <a14:m>
                  <m:oMath xmlns:m="http://schemas.openxmlformats.org/officeDocument/2006/math">
                    <m:func>
                      <m:funcPr>
                        <m:ctrlPr>
                          <a:rPr lang="nl-NL" sz="2400" b="0" i="1" smtClean="0">
                            <a:latin typeface="Cambria Math" panose="02040503050406030204" pitchFamily="18" charset="0"/>
                          </a:rPr>
                        </m:ctrlPr>
                      </m:funcPr>
                      <m:fName>
                        <m:sSub>
                          <m:sSubPr>
                            <m:ctrlPr>
                              <a:rPr lang="nl-NL" sz="2400" b="0" i="1" smtClean="0">
                                <a:latin typeface="Cambria Math" panose="02040503050406030204" pitchFamily="18" charset="0"/>
                              </a:rPr>
                            </m:ctrlPr>
                          </m:sSubPr>
                          <m:e>
                            <m:r>
                              <m:rPr>
                                <m:sty m:val="p"/>
                              </m:rPr>
                              <a:rPr lang="nl-NL" sz="2400" b="0" i="0" smtClean="0">
                                <a:latin typeface="Cambria Math" panose="02040503050406030204" pitchFamily="18" charset="0"/>
                              </a:rPr>
                              <m:t>log</m:t>
                            </m:r>
                          </m:e>
                          <m:sub>
                            <m:r>
                              <a:rPr lang="nl-NL" sz="2400" b="0" i="1" smtClean="0">
                                <a:latin typeface="Cambria Math" panose="02040503050406030204" pitchFamily="18" charset="0"/>
                              </a:rPr>
                              <m:t>2</m:t>
                            </m:r>
                          </m:sub>
                        </m:sSub>
                      </m:fName>
                      <m:e>
                        <m:d>
                          <m:dPr>
                            <m:ctrlPr>
                              <a:rPr lang="nl-NL" sz="2400" b="0" i="1" smtClean="0">
                                <a:latin typeface="Cambria Math" panose="02040503050406030204" pitchFamily="18" charset="0"/>
                              </a:rPr>
                            </m:ctrlPr>
                          </m:dPr>
                          <m:e>
                            <m:r>
                              <a:rPr lang="nl-NL" sz="2400" b="0" i="1" smtClean="0">
                                <a:latin typeface="Cambria Math" panose="02040503050406030204" pitchFamily="18" charset="0"/>
                              </a:rPr>
                              <m:t>𝑥</m:t>
                            </m:r>
                          </m:e>
                        </m:d>
                        <m:r>
                          <a:rPr lang="nl-NL" sz="2400" b="0" i="1" smtClean="0">
                            <a:latin typeface="Cambria Math" panose="02040503050406030204" pitchFamily="18" charset="0"/>
                          </a:rPr>
                          <m:t>=</m:t>
                        </m:r>
                        <m:r>
                          <a:rPr lang="nl-NL" sz="2400" b="0" i="1" smtClean="0">
                            <a:latin typeface="Cambria Math" panose="02040503050406030204" pitchFamily="18" charset="0"/>
                          </a:rPr>
                          <m:t>𝑎</m:t>
                        </m:r>
                        <m:r>
                          <a:rPr lang="nl-NL" sz="2400" b="0" i="1" smtClean="0">
                            <a:latin typeface="Cambria Math" panose="02040503050406030204" pitchFamily="18" charset="0"/>
                          </a:rPr>
                          <m:t> </m:t>
                        </m:r>
                      </m:e>
                    </m:func>
                  </m:oMath>
                </a14:m>
                <a:endParaRPr lang="en-NL" sz="2400" dirty="0"/>
              </a:p>
            </p:txBody>
          </p:sp>
        </mc:Choice>
        <mc:Fallback xmlns="">
          <p:sp>
            <p:nvSpPr>
              <p:cNvPr id="6" name="TextBox 5">
                <a:extLst>
                  <a:ext uri="{FF2B5EF4-FFF2-40B4-BE49-F238E27FC236}">
                    <a16:creationId xmlns:a16="http://schemas.microsoft.com/office/drawing/2014/main" id="{B57E4693-30A9-045F-E464-6BE8FA042391}"/>
                  </a:ext>
                </a:extLst>
              </p:cNvPr>
              <p:cNvSpPr txBox="1">
                <a:spLocks noRot="1" noChangeAspect="1" noMove="1" noResize="1" noEditPoints="1" noAdjustHandles="1" noChangeArrowheads="1" noChangeShapeType="1" noTextEdit="1"/>
              </p:cNvSpPr>
              <p:nvPr/>
            </p:nvSpPr>
            <p:spPr>
              <a:xfrm>
                <a:off x="2539291" y="1290344"/>
                <a:ext cx="3419086" cy="461665"/>
              </a:xfrm>
              <a:prstGeom prst="rect">
                <a:avLst/>
              </a:prstGeom>
              <a:blipFill>
                <a:blip r:embed="rId4"/>
                <a:stretch>
                  <a:fillRect l="-743" b="-21622"/>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E1042579-C3D8-A4B3-6B2B-8C3341C89F90}"/>
              </a:ext>
            </a:extLst>
          </p:cNvPr>
          <p:cNvSpPr txBox="1"/>
          <p:nvPr/>
        </p:nvSpPr>
        <p:spPr>
          <a:xfrm>
            <a:off x="460513" y="2484783"/>
            <a:ext cx="6305509" cy="1107996"/>
          </a:xfrm>
          <a:prstGeom prst="rect">
            <a:avLst/>
          </a:prstGeom>
          <a:noFill/>
        </p:spPr>
        <p:txBody>
          <a:bodyPr wrap="none" rtlCol="0">
            <a:spAutoFit/>
          </a:bodyPr>
          <a:lstStyle/>
          <a:p>
            <a:pPr marL="285750" indent="-285750">
              <a:buFont typeface="Arial" panose="020B0604020202020204" pitchFamily="34" charset="0"/>
              <a:buChar char="•"/>
            </a:pPr>
            <a:r>
              <a:rPr lang="en-NL" sz="2400" dirty="0"/>
              <a:t>Logarithms were invented for easy calculations</a:t>
            </a:r>
          </a:p>
          <a:p>
            <a:pPr marL="285750" indent="-285750">
              <a:buFont typeface="Arial" panose="020B0604020202020204" pitchFamily="34" charset="0"/>
              <a:buChar char="•"/>
            </a:pPr>
            <a:r>
              <a:rPr lang="en-NL" sz="2400" dirty="0"/>
              <a:t>They translate </a:t>
            </a:r>
            <a:r>
              <a:rPr lang="en-NL" sz="2400" dirty="0">
                <a:solidFill>
                  <a:schemeClr val="accent1"/>
                </a:solidFill>
              </a:rPr>
              <a:t>multiplications</a:t>
            </a:r>
            <a:r>
              <a:rPr lang="en-NL" sz="2400" dirty="0"/>
              <a:t> into </a:t>
            </a:r>
            <a:r>
              <a:rPr lang="en-NL" sz="2400" dirty="0">
                <a:solidFill>
                  <a:schemeClr val="accent6"/>
                </a:solidFill>
              </a:rPr>
              <a:t>additions</a:t>
            </a:r>
          </a:p>
          <a:p>
            <a:pPr marL="285750" indent="-285750">
              <a:buFont typeface="Arial" panose="020B0604020202020204" pitchFamily="34" charset="0"/>
              <a:buChar char="•"/>
            </a:pPr>
            <a:endParaRPr lang="en-NL" dirty="0"/>
          </a:p>
        </p:txBody>
      </p:sp>
      <p:sp>
        <p:nvSpPr>
          <p:cNvPr id="11" name="Curved Right Arrow 10">
            <a:extLst>
              <a:ext uri="{FF2B5EF4-FFF2-40B4-BE49-F238E27FC236}">
                <a16:creationId xmlns:a16="http://schemas.microsoft.com/office/drawing/2014/main" id="{7F87E992-BBB5-5D65-B6B8-A8E109A77580}"/>
              </a:ext>
            </a:extLst>
          </p:cNvPr>
          <p:cNvSpPr/>
          <p:nvPr/>
        </p:nvSpPr>
        <p:spPr>
          <a:xfrm>
            <a:off x="8011906" y="1789044"/>
            <a:ext cx="295597" cy="382152"/>
          </a:xfrm>
          <a:prstGeom prst="curved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NL" dirty="0">
              <a:solidFill>
                <a:schemeClr val="tx1"/>
              </a:solidFill>
            </a:endParaRPr>
          </a:p>
        </p:txBody>
      </p:sp>
      <p:sp>
        <p:nvSpPr>
          <p:cNvPr id="12" name="TextBox 11">
            <a:extLst>
              <a:ext uri="{FF2B5EF4-FFF2-40B4-BE49-F238E27FC236}">
                <a16:creationId xmlns:a16="http://schemas.microsoft.com/office/drawing/2014/main" id="{28CA4A9F-A3AA-D014-680B-06080D648045}"/>
              </a:ext>
            </a:extLst>
          </p:cNvPr>
          <p:cNvSpPr txBox="1"/>
          <p:nvPr/>
        </p:nvSpPr>
        <p:spPr>
          <a:xfrm>
            <a:off x="7551008" y="1709530"/>
            <a:ext cx="494046" cy="461665"/>
          </a:xfrm>
          <a:prstGeom prst="rect">
            <a:avLst/>
          </a:prstGeom>
          <a:noFill/>
        </p:spPr>
        <p:txBody>
          <a:bodyPr wrap="none" rtlCol="0">
            <a:spAutoFit/>
          </a:bodyPr>
          <a:lstStyle/>
          <a:p>
            <a:r>
              <a:rPr lang="en-NL" sz="2400" dirty="0">
                <a:solidFill>
                  <a:schemeClr val="accent6"/>
                </a:solidFill>
              </a:rPr>
              <a:t>+1</a:t>
            </a:r>
          </a:p>
        </p:txBody>
      </p:sp>
      <p:sp>
        <p:nvSpPr>
          <p:cNvPr id="19" name="Curved Right Arrow 18">
            <a:extLst>
              <a:ext uri="{FF2B5EF4-FFF2-40B4-BE49-F238E27FC236}">
                <a16:creationId xmlns:a16="http://schemas.microsoft.com/office/drawing/2014/main" id="{8C5D371E-4FAA-332A-37AA-CEC4A50782C2}"/>
              </a:ext>
            </a:extLst>
          </p:cNvPr>
          <p:cNvSpPr/>
          <p:nvPr/>
        </p:nvSpPr>
        <p:spPr>
          <a:xfrm>
            <a:off x="8011906" y="1401418"/>
            <a:ext cx="295597" cy="382152"/>
          </a:xfrm>
          <a:prstGeom prst="curved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NL" dirty="0">
              <a:solidFill>
                <a:schemeClr val="tx1"/>
              </a:solidFill>
            </a:endParaRPr>
          </a:p>
        </p:txBody>
      </p:sp>
      <p:sp>
        <p:nvSpPr>
          <p:cNvPr id="20" name="TextBox 19">
            <a:extLst>
              <a:ext uri="{FF2B5EF4-FFF2-40B4-BE49-F238E27FC236}">
                <a16:creationId xmlns:a16="http://schemas.microsoft.com/office/drawing/2014/main" id="{DA9B06E7-2666-4261-BB62-C806CC64054F}"/>
              </a:ext>
            </a:extLst>
          </p:cNvPr>
          <p:cNvSpPr txBox="1"/>
          <p:nvPr/>
        </p:nvSpPr>
        <p:spPr>
          <a:xfrm>
            <a:off x="7551008" y="1321904"/>
            <a:ext cx="494046" cy="461665"/>
          </a:xfrm>
          <a:prstGeom prst="rect">
            <a:avLst/>
          </a:prstGeom>
          <a:noFill/>
        </p:spPr>
        <p:txBody>
          <a:bodyPr wrap="none" rtlCol="0">
            <a:spAutoFit/>
          </a:bodyPr>
          <a:lstStyle/>
          <a:p>
            <a:r>
              <a:rPr lang="en-NL" sz="2400" dirty="0">
                <a:solidFill>
                  <a:schemeClr val="accent6"/>
                </a:solidFill>
              </a:rPr>
              <a:t>+1</a:t>
            </a:r>
          </a:p>
        </p:txBody>
      </p:sp>
      <p:sp>
        <p:nvSpPr>
          <p:cNvPr id="21" name="Curved Right Arrow 20">
            <a:extLst>
              <a:ext uri="{FF2B5EF4-FFF2-40B4-BE49-F238E27FC236}">
                <a16:creationId xmlns:a16="http://schemas.microsoft.com/office/drawing/2014/main" id="{23674E26-404F-770B-FD56-CF6186942601}"/>
              </a:ext>
            </a:extLst>
          </p:cNvPr>
          <p:cNvSpPr/>
          <p:nvPr/>
        </p:nvSpPr>
        <p:spPr>
          <a:xfrm>
            <a:off x="8011906" y="1033670"/>
            <a:ext cx="295597" cy="382152"/>
          </a:xfrm>
          <a:prstGeom prst="curved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NL" dirty="0">
              <a:solidFill>
                <a:schemeClr val="tx1"/>
              </a:solidFill>
            </a:endParaRPr>
          </a:p>
        </p:txBody>
      </p:sp>
      <p:sp>
        <p:nvSpPr>
          <p:cNvPr id="22" name="TextBox 21">
            <a:extLst>
              <a:ext uri="{FF2B5EF4-FFF2-40B4-BE49-F238E27FC236}">
                <a16:creationId xmlns:a16="http://schemas.microsoft.com/office/drawing/2014/main" id="{6C35743E-FFF5-EC18-A422-B97CE7A41722}"/>
              </a:ext>
            </a:extLst>
          </p:cNvPr>
          <p:cNvSpPr txBox="1"/>
          <p:nvPr/>
        </p:nvSpPr>
        <p:spPr>
          <a:xfrm>
            <a:off x="7551008" y="954156"/>
            <a:ext cx="494046" cy="461665"/>
          </a:xfrm>
          <a:prstGeom prst="rect">
            <a:avLst/>
          </a:prstGeom>
          <a:noFill/>
        </p:spPr>
        <p:txBody>
          <a:bodyPr wrap="none" rtlCol="0">
            <a:spAutoFit/>
          </a:bodyPr>
          <a:lstStyle/>
          <a:p>
            <a:r>
              <a:rPr lang="en-NL" sz="2400" dirty="0">
                <a:solidFill>
                  <a:schemeClr val="accent6"/>
                </a:solidFill>
              </a:rPr>
              <a:t>+1</a:t>
            </a:r>
          </a:p>
        </p:txBody>
      </p:sp>
      <p:sp>
        <p:nvSpPr>
          <p:cNvPr id="27" name="Curved Right Arrow 26">
            <a:extLst>
              <a:ext uri="{FF2B5EF4-FFF2-40B4-BE49-F238E27FC236}">
                <a16:creationId xmlns:a16="http://schemas.microsoft.com/office/drawing/2014/main" id="{F1A3F054-70C5-37EF-AA04-73AED2D37AB4}"/>
              </a:ext>
            </a:extLst>
          </p:cNvPr>
          <p:cNvSpPr/>
          <p:nvPr/>
        </p:nvSpPr>
        <p:spPr>
          <a:xfrm>
            <a:off x="11222245" y="1033670"/>
            <a:ext cx="295597" cy="382152"/>
          </a:xfrm>
          <a:prstGeom prst="curvedRightArrow">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solidFill>
                <a:srgbClr val="7030A0"/>
              </a:solidFill>
            </a:endParaRPr>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ACA42B19-CA75-CBB1-A826-A882F886EBAC}"/>
                  </a:ext>
                </a:extLst>
              </p:cNvPr>
              <p:cNvSpPr txBox="1"/>
              <p:nvPr/>
            </p:nvSpPr>
            <p:spPr>
              <a:xfrm>
                <a:off x="10653296" y="965131"/>
                <a:ext cx="643125"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NL" sz="2400" i="1" dirty="0" smtClean="0">
                          <a:solidFill>
                            <a:schemeClr val="accent1"/>
                          </a:solidFill>
                          <a:latin typeface="Cambria Math" panose="02040503050406030204" pitchFamily="18" charset="0"/>
                          <a:ea typeface="Cambria Math" panose="02040503050406030204" pitchFamily="18" charset="0"/>
                        </a:rPr>
                        <m:t>×</m:t>
                      </m:r>
                      <m:r>
                        <a:rPr lang="en-NL" sz="2400" i="1" dirty="0">
                          <a:solidFill>
                            <a:schemeClr val="accent1"/>
                          </a:solidFill>
                          <a:latin typeface="Cambria Math" panose="02040503050406030204" pitchFamily="18" charset="0"/>
                        </a:rPr>
                        <m:t>2</m:t>
                      </m:r>
                    </m:oMath>
                  </m:oMathPara>
                </a14:m>
                <a:endParaRPr lang="en-NL" sz="2400" dirty="0">
                  <a:solidFill>
                    <a:schemeClr val="accent1"/>
                  </a:solidFill>
                </a:endParaRPr>
              </a:p>
            </p:txBody>
          </p:sp>
        </mc:Choice>
        <mc:Fallback xmlns="">
          <p:sp>
            <p:nvSpPr>
              <p:cNvPr id="28" name="TextBox 27">
                <a:extLst>
                  <a:ext uri="{FF2B5EF4-FFF2-40B4-BE49-F238E27FC236}">
                    <a16:creationId xmlns:a16="http://schemas.microsoft.com/office/drawing/2014/main" id="{ACA42B19-CA75-CBB1-A826-A882F886EBAC}"/>
                  </a:ext>
                </a:extLst>
              </p:cNvPr>
              <p:cNvSpPr txBox="1">
                <a:spLocks noRot="1" noChangeAspect="1" noMove="1" noResize="1" noEditPoints="1" noAdjustHandles="1" noChangeArrowheads="1" noChangeShapeType="1" noTextEdit="1"/>
              </p:cNvSpPr>
              <p:nvPr/>
            </p:nvSpPr>
            <p:spPr>
              <a:xfrm>
                <a:off x="10653296" y="965131"/>
                <a:ext cx="643125" cy="461665"/>
              </a:xfrm>
              <a:prstGeom prst="rect">
                <a:avLst/>
              </a:prstGeom>
              <a:blipFill>
                <a:blip r:embed="rId5"/>
                <a:stretch>
                  <a:fillRect/>
                </a:stretch>
              </a:blipFill>
            </p:spPr>
            <p:txBody>
              <a:bodyPr/>
              <a:lstStyle/>
              <a:p>
                <a:r>
                  <a:rPr lang="en-US">
                    <a:noFill/>
                  </a:rPr>
                  <a:t> </a:t>
                </a:r>
              </a:p>
            </p:txBody>
          </p:sp>
        </mc:Fallback>
      </mc:AlternateContent>
      <p:sp>
        <p:nvSpPr>
          <p:cNvPr id="29" name="Curved Right Arrow 28">
            <a:extLst>
              <a:ext uri="{FF2B5EF4-FFF2-40B4-BE49-F238E27FC236}">
                <a16:creationId xmlns:a16="http://schemas.microsoft.com/office/drawing/2014/main" id="{6A5BA27A-6CDD-A5C2-CA37-F7A2EEDBB754}"/>
              </a:ext>
            </a:extLst>
          </p:cNvPr>
          <p:cNvSpPr/>
          <p:nvPr/>
        </p:nvSpPr>
        <p:spPr>
          <a:xfrm>
            <a:off x="11222245" y="1421296"/>
            <a:ext cx="295597" cy="382152"/>
          </a:xfrm>
          <a:prstGeom prst="curvedRightArrow">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solidFill>
                <a:srgbClr val="7030A0"/>
              </a:solidFill>
            </a:endParaRP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E59E7C26-9F63-CE06-A84F-5EC0B76C8CED}"/>
                  </a:ext>
                </a:extLst>
              </p:cNvPr>
              <p:cNvSpPr txBox="1"/>
              <p:nvPr/>
            </p:nvSpPr>
            <p:spPr>
              <a:xfrm>
                <a:off x="10653296" y="1352757"/>
                <a:ext cx="643125"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NL" sz="2400" i="1" dirty="0" smtClean="0">
                          <a:solidFill>
                            <a:schemeClr val="accent1"/>
                          </a:solidFill>
                          <a:latin typeface="Cambria Math" panose="02040503050406030204" pitchFamily="18" charset="0"/>
                          <a:ea typeface="Cambria Math" panose="02040503050406030204" pitchFamily="18" charset="0"/>
                        </a:rPr>
                        <m:t>×</m:t>
                      </m:r>
                      <m:r>
                        <a:rPr lang="en-NL" sz="2400" i="1" dirty="0">
                          <a:solidFill>
                            <a:schemeClr val="accent1"/>
                          </a:solidFill>
                          <a:latin typeface="Cambria Math" panose="02040503050406030204" pitchFamily="18" charset="0"/>
                        </a:rPr>
                        <m:t>2</m:t>
                      </m:r>
                    </m:oMath>
                  </m:oMathPara>
                </a14:m>
                <a:endParaRPr lang="en-NL" sz="2400" dirty="0">
                  <a:solidFill>
                    <a:schemeClr val="accent1"/>
                  </a:solidFill>
                </a:endParaRPr>
              </a:p>
            </p:txBody>
          </p:sp>
        </mc:Choice>
        <mc:Fallback xmlns="">
          <p:sp>
            <p:nvSpPr>
              <p:cNvPr id="30" name="TextBox 29">
                <a:extLst>
                  <a:ext uri="{FF2B5EF4-FFF2-40B4-BE49-F238E27FC236}">
                    <a16:creationId xmlns:a16="http://schemas.microsoft.com/office/drawing/2014/main" id="{E59E7C26-9F63-CE06-A84F-5EC0B76C8CED}"/>
                  </a:ext>
                </a:extLst>
              </p:cNvPr>
              <p:cNvSpPr txBox="1">
                <a:spLocks noRot="1" noChangeAspect="1" noMove="1" noResize="1" noEditPoints="1" noAdjustHandles="1" noChangeArrowheads="1" noChangeShapeType="1" noTextEdit="1"/>
              </p:cNvSpPr>
              <p:nvPr/>
            </p:nvSpPr>
            <p:spPr>
              <a:xfrm>
                <a:off x="10653296" y="1352757"/>
                <a:ext cx="643125" cy="461665"/>
              </a:xfrm>
              <a:prstGeom prst="rect">
                <a:avLst/>
              </a:prstGeom>
              <a:blipFill>
                <a:blip r:embed="rId6"/>
                <a:stretch>
                  <a:fillRect/>
                </a:stretch>
              </a:blipFill>
            </p:spPr>
            <p:txBody>
              <a:bodyPr/>
              <a:lstStyle/>
              <a:p>
                <a:r>
                  <a:rPr lang="en-US">
                    <a:noFill/>
                  </a:rPr>
                  <a:t> </a:t>
                </a:r>
              </a:p>
            </p:txBody>
          </p:sp>
        </mc:Fallback>
      </mc:AlternateContent>
      <p:sp>
        <p:nvSpPr>
          <p:cNvPr id="31" name="Curved Right Arrow 30">
            <a:extLst>
              <a:ext uri="{FF2B5EF4-FFF2-40B4-BE49-F238E27FC236}">
                <a16:creationId xmlns:a16="http://schemas.microsoft.com/office/drawing/2014/main" id="{7D8EB1CD-7ACD-D960-2F1A-8C6DBA0C9D1B}"/>
              </a:ext>
            </a:extLst>
          </p:cNvPr>
          <p:cNvSpPr/>
          <p:nvPr/>
        </p:nvSpPr>
        <p:spPr>
          <a:xfrm>
            <a:off x="11222245" y="1808922"/>
            <a:ext cx="295597" cy="382152"/>
          </a:xfrm>
          <a:prstGeom prst="curvedRightArrow">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solidFill>
                <a:srgbClr val="7030A0"/>
              </a:solidFill>
            </a:endParaRPr>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8D78D22D-E31A-DAC6-7163-061292A6E75A}"/>
                  </a:ext>
                </a:extLst>
              </p:cNvPr>
              <p:cNvSpPr txBox="1"/>
              <p:nvPr/>
            </p:nvSpPr>
            <p:spPr>
              <a:xfrm>
                <a:off x="10653296" y="1740383"/>
                <a:ext cx="643125"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NL" sz="2400" i="1" dirty="0" smtClean="0">
                          <a:solidFill>
                            <a:schemeClr val="accent1"/>
                          </a:solidFill>
                          <a:latin typeface="Cambria Math" panose="02040503050406030204" pitchFamily="18" charset="0"/>
                          <a:ea typeface="Cambria Math" panose="02040503050406030204" pitchFamily="18" charset="0"/>
                        </a:rPr>
                        <m:t>×</m:t>
                      </m:r>
                      <m:r>
                        <a:rPr lang="en-NL" sz="2400" i="1" dirty="0">
                          <a:solidFill>
                            <a:schemeClr val="accent1"/>
                          </a:solidFill>
                          <a:latin typeface="Cambria Math" panose="02040503050406030204" pitchFamily="18" charset="0"/>
                        </a:rPr>
                        <m:t>2</m:t>
                      </m:r>
                    </m:oMath>
                  </m:oMathPara>
                </a14:m>
                <a:endParaRPr lang="en-NL" sz="2400" dirty="0">
                  <a:solidFill>
                    <a:schemeClr val="accent1"/>
                  </a:solidFill>
                </a:endParaRPr>
              </a:p>
            </p:txBody>
          </p:sp>
        </mc:Choice>
        <mc:Fallback xmlns="">
          <p:sp>
            <p:nvSpPr>
              <p:cNvPr id="32" name="TextBox 31">
                <a:extLst>
                  <a:ext uri="{FF2B5EF4-FFF2-40B4-BE49-F238E27FC236}">
                    <a16:creationId xmlns:a16="http://schemas.microsoft.com/office/drawing/2014/main" id="{8D78D22D-E31A-DAC6-7163-061292A6E75A}"/>
                  </a:ext>
                </a:extLst>
              </p:cNvPr>
              <p:cNvSpPr txBox="1">
                <a:spLocks noRot="1" noChangeAspect="1" noMove="1" noResize="1" noEditPoints="1" noAdjustHandles="1" noChangeArrowheads="1" noChangeShapeType="1" noTextEdit="1"/>
              </p:cNvSpPr>
              <p:nvPr/>
            </p:nvSpPr>
            <p:spPr>
              <a:xfrm>
                <a:off x="10653296" y="1740383"/>
                <a:ext cx="643125" cy="461665"/>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A5AB6A16-0D96-FB4A-A45D-0F9B7173010F}"/>
                  </a:ext>
                </a:extLst>
              </p:cNvPr>
              <p:cNvSpPr txBox="1"/>
              <p:nvPr/>
            </p:nvSpPr>
            <p:spPr>
              <a:xfrm>
                <a:off x="1018867" y="3422486"/>
                <a:ext cx="569193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nl-NL" sz="2400" b="0" i="1" smtClean="0">
                          <a:solidFill>
                            <a:schemeClr val="accent1"/>
                          </a:solidFill>
                          <a:latin typeface="Cambria Math" panose="02040503050406030204" pitchFamily="18" charset="0"/>
                        </a:rPr>
                        <m:t>512 × 8</m:t>
                      </m:r>
                      <m:r>
                        <a:rPr lang="nl-NL" sz="2400" b="0" i="1" smtClean="0">
                          <a:latin typeface="Cambria Math" panose="02040503050406030204" pitchFamily="18" charset="0"/>
                        </a:rPr>
                        <m:t>=</m:t>
                      </m:r>
                      <m:sSup>
                        <m:sSupPr>
                          <m:ctrlPr>
                            <a:rPr lang="nl-NL" sz="2400" b="0" i="1" smtClean="0">
                              <a:latin typeface="Cambria Math" panose="02040503050406030204" pitchFamily="18" charset="0"/>
                            </a:rPr>
                          </m:ctrlPr>
                        </m:sSupPr>
                        <m:e>
                          <m:r>
                            <a:rPr lang="nl-NL" sz="2400" b="0" i="1" smtClean="0">
                              <a:latin typeface="Cambria Math" panose="02040503050406030204" pitchFamily="18" charset="0"/>
                            </a:rPr>
                            <m:t>2</m:t>
                          </m:r>
                        </m:e>
                        <m:sup>
                          <m:r>
                            <a:rPr lang="nl-NL" sz="2400" b="0" i="1" smtClean="0">
                              <a:latin typeface="Cambria Math" panose="02040503050406030204" pitchFamily="18" charset="0"/>
                            </a:rPr>
                            <m:t>9</m:t>
                          </m:r>
                        </m:sup>
                      </m:sSup>
                      <m:r>
                        <a:rPr lang="nl-NL" sz="2400" b="0" i="1" smtClean="0">
                          <a:latin typeface="Cambria Math" panose="02040503050406030204" pitchFamily="18" charset="0"/>
                        </a:rPr>
                        <m:t> × </m:t>
                      </m:r>
                      <m:sSup>
                        <m:sSupPr>
                          <m:ctrlPr>
                            <a:rPr lang="nl-NL" sz="2400" b="0" i="1" smtClean="0">
                              <a:latin typeface="Cambria Math" panose="02040503050406030204" pitchFamily="18" charset="0"/>
                            </a:rPr>
                          </m:ctrlPr>
                        </m:sSupPr>
                        <m:e>
                          <m:r>
                            <a:rPr lang="nl-NL" sz="2400" b="0" i="1" smtClean="0">
                              <a:latin typeface="Cambria Math" panose="02040503050406030204" pitchFamily="18" charset="0"/>
                            </a:rPr>
                            <m:t>2</m:t>
                          </m:r>
                        </m:e>
                        <m:sup>
                          <m:r>
                            <a:rPr lang="nl-NL" sz="2400" b="0" i="1" smtClean="0">
                              <a:latin typeface="Cambria Math" panose="02040503050406030204" pitchFamily="18" charset="0"/>
                            </a:rPr>
                            <m:t>3</m:t>
                          </m:r>
                        </m:sup>
                      </m:sSup>
                      <m:r>
                        <a:rPr lang="nl-NL" sz="2400" b="0" i="1" smtClean="0">
                          <a:latin typeface="Cambria Math" panose="02040503050406030204" pitchFamily="18" charset="0"/>
                        </a:rPr>
                        <m:t>=</m:t>
                      </m:r>
                      <m:sSup>
                        <m:sSupPr>
                          <m:ctrlPr>
                            <a:rPr lang="nl-NL" sz="2400" b="0" i="1" smtClean="0">
                              <a:latin typeface="Cambria Math" panose="02040503050406030204" pitchFamily="18" charset="0"/>
                            </a:rPr>
                          </m:ctrlPr>
                        </m:sSupPr>
                        <m:e>
                          <m:r>
                            <a:rPr lang="nl-NL" sz="2400" b="0" i="1" smtClean="0">
                              <a:latin typeface="Cambria Math" panose="02040503050406030204" pitchFamily="18" charset="0"/>
                            </a:rPr>
                            <m:t>2</m:t>
                          </m:r>
                        </m:e>
                        <m:sup>
                          <m:r>
                            <a:rPr lang="nl-NL" sz="2400" b="0" i="1" smtClean="0">
                              <a:solidFill>
                                <a:schemeClr val="accent6"/>
                              </a:solidFill>
                              <a:latin typeface="Cambria Math" panose="02040503050406030204" pitchFamily="18" charset="0"/>
                            </a:rPr>
                            <m:t>9+3</m:t>
                          </m:r>
                        </m:sup>
                      </m:sSup>
                      <m:r>
                        <a:rPr lang="nl-NL" sz="2400" b="0" i="1" smtClean="0">
                          <a:latin typeface="Cambria Math" panose="02040503050406030204" pitchFamily="18" charset="0"/>
                        </a:rPr>
                        <m:t>=</m:t>
                      </m:r>
                      <m:sSup>
                        <m:sSupPr>
                          <m:ctrlPr>
                            <a:rPr lang="nl-NL" sz="2400" b="0" i="1" smtClean="0">
                              <a:latin typeface="Cambria Math" panose="02040503050406030204" pitchFamily="18" charset="0"/>
                            </a:rPr>
                          </m:ctrlPr>
                        </m:sSupPr>
                        <m:e>
                          <m:r>
                            <a:rPr lang="nl-NL" sz="2400" b="0" i="1" smtClean="0">
                              <a:latin typeface="Cambria Math" panose="02040503050406030204" pitchFamily="18" charset="0"/>
                            </a:rPr>
                            <m:t>2</m:t>
                          </m:r>
                        </m:e>
                        <m:sup>
                          <m:r>
                            <a:rPr lang="nl-NL" sz="2400" b="0" i="1" smtClean="0">
                              <a:latin typeface="Cambria Math" panose="02040503050406030204" pitchFamily="18" charset="0"/>
                            </a:rPr>
                            <m:t>12</m:t>
                          </m:r>
                        </m:sup>
                      </m:sSup>
                      <m:r>
                        <a:rPr lang="nl-NL" sz="2400" b="0" i="1" smtClean="0">
                          <a:latin typeface="Cambria Math" panose="02040503050406030204" pitchFamily="18" charset="0"/>
                        </a:rPr>
                        <m:t>=4096</m:t>
                      </m:r>
                    </m:oMath>
                  </m:oMathPara>
                </a14:m>
                <a:endParaRPr lang="en-NL" sz="2400" dirty="0"/>
              </a:p>
            </p:txBody>
          </p:sp>
        </mc:Choice>
        <mc:Fallback xmlns="">
          <p:sp>
            <p:nvSpPr>
              <p:cNvPr id="33" name="TextBox 32">
                <a:extLst>
                  <a:ext uri="{FF2B5EF4-FFF2-40B4-BE49-F238E27FC236}">
                    <a16:creationId xmlns:a16="http://schemas.microsoft.com/office/drawing/2014/main" id="{A5AB6A16-0D96-FB4A-A45D-0F9B7173010F}"/>
                  </a:ext>
                </a:extLst>
              </p:cNvPr>
              <p:cNvSpPr txBox="1">
                <a:spLocks noRot="1" noChangeAspect="1" noMove="1" noResize="1" noEditPoints="1" noAdjustHandles="1" noChangeArrowheads="1" noChangeShapeType="1" noTextEdit="1"/>
              </p:cNvSpPr>
              <p:nvPr/>
            </p:nvSpPr>
            <p:spPr>
              <a:xfrm>
                <a:off x="1018867" y="3422486"/>
                <a:ext cx="5691930" cy="461665"/>
              </a:xfrm>
              <a:prstGeom prst="rect">
                <a:avLst/>
              </a:prstGeom>
              <a:blipFill>
                <a:blip r:embed="rId8"/>
                <a:stretch>
                  <a:fillRect b="-216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37112015-35DA-E832-734C-0425CBD4E24D}"/>
                  </a:ext>
                </a:extLst>
              </p:cNvPr>
              <p:cNvSpPr txBox="1"/>
              <p:nvPr/>
            </p:nvSpPr>
            <p:spPr>
              <a:xfrm>
                <a:off x="-266585" y="4347281"/>
                <a:ext cx="7273918" cy="83099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unc>
                        <m:funcPr>
                          <m:ctrlPr>
                            <a:rPr lang="nl-NL" sz="2400" b="0" i="1" smtClean="0">
                              <a:latin typeface="Cambria Math" panose="02040503050406030204" pitchFamily="18" charset="0"/>
                            </a:rPr>
                          </m:ctrlPr>
                        </m:funcPr>
                        <m:fName>
                          <m:r>
                            <m:rPr>
                              <m:sty m:val="p"/>
                            </m:rPr>
                            <a:rPr lang="nl-NL" sz="2400" b="0" i="0" smtClean="0">
                              <a:latin typeface="Cambria Math" panose="02040503050406030204" pitchFamily="18" charset="0"/>
                            </a:rPr>
                            <m:t>log</m:t>
                          </m:r>
                        </m:fName>
                        <m:e>
                          <m:d>
                            <m:dPr>
                              <m:ctrlPr>
                                <a:rPr lang="nl-NL" sz="2400" b="0" i="1" smtClean="0">
                                  <a:latin typeface="Cambria Math" panose="02040503050406030204" pitchFamily="18" charset="0"/>
                                </a:rPr>
                              </m:ctrlPr>
                            </m:dPr>
                            <m:e>
                              <m:r>
                                <a:rPr lang="nl-NL" sz="2400" b="0" i="1" smtClean="0">
                                  <a:solidFill>
                                    <a:schemeClr val="accent1"/>
                                  </a:solidFill>
                                  <a:latin typeface="Cambria Math" panose="02040503050406030204" pitchFamily="18" charset="0"/>
                                </a:rPr>
                                <m:t>512 × 8</m:t>
                              </m:r>
                            </m:e>
                          </m:d>
                          <m:r>
                            <a:rPr lang="nl-NL" sz="2400" b="0" i="1" smtClean="0">
                              <a:latin typeface="Cambria Math" panose="02040503050406030204" pitchFamily="18" charset="0"/>
                            </a:rPr>
                            <m:t>=</m:t>
                          </m:r>
                          <m:func>
                            <m:funcPr>
                              <m:ctrlPr>
                                <a:rPr lang="nl-NL" sz="2400" b="0" i="1" smtClean="0">
                                  <a:latin typeface="Cambria Math" panose="02040503050406030204" pitchFamily="18" charset="0"/>
                                </a:rPr>
                              </m:ctrlPr>
                            </m:funcPr>
                            <m:fName>
                              <m:r>
                                <m:rPr>
                                  <m:sty m:val="p"/>
                                </m:rPr>
                                <a:rPr lang="nl-NL" sz="2400" b="0" i="0" smtClean="0">
                                  <a:latin typeface="Cambria Math" panose="02040503050406030204" pitchFamily="18" charset="0"/>
                                </a:rPr>
                                <m:t>log</m:t>
                              </m:r>
                            </m:fName>
                            <m:e>
                              <m:d>
                                <m:dPr>
                                  <m:ctrlPr>
                                    <a:rPr lang="nl-NL" sz="2400" b="0" i="1" smtClean="0">
                                      <a:latin typeface="Cambria Math" panose="02040503050406030204" pitchFamily="18" charset="0"/>
                                    </a:rPr>
                                  </m:ctrlPr>
                                </m:dPr>
                                <m:e>
                                  <m:r>
                                    <a:rPr lang="nl-NL" sz="2400" b="0" i="1" smtClean="0">
                                      <a:latin typeface="Cambria Math" panose="02040503050406030204" pitchFamily="18" charset="0"/>
                                    </a:rPr>
                                    <m:t>512</m:t>
                                  </m:r>
                                </m:e>
                              </m:d>
                            </m:e>
                          </m:func>
                          <m:r>
                            <a:rPr lang="nl-NL" sz="2400" b="0" i="1" smtClean="0">
                              <a:latin typeface="Cambria Math" panose="02040503050406030204" pitchFamily="18" charset="0"/>
                            </a:rPr>
                            <m:t>+</m:t>
                          </m:r>
                          <m:func>
                            <m:funcPr>
                              <m:ctrlPr>
                                <a:rPr lang="nl-NL" sz="2400" b="0" i="1" smtClean="0">
                                  <a:latin typeface="Cambria Math" panose="02040503050406030204" pitchFamily="18" charset="0"/>
                                </a:rPr>
                              </m:ctrlPr>
                            </m:funcPr>
                            <m:fName>
                              <m:r>
                                <m:rPr>
                                  <m:sty m:val="p"/>
                                </m:rPr>
                                <a:rPr lang="nl-NL" sz="2400" b="0" i="0" smtClean="0">
                                  <a:latin typeface="Cambria Math" panose="02040503050406030204" pitchFamily="18" charset="0"/>
                                </a:rPr>
                                <m:t>log</m:t>
                              </m:r>
                            </m:fName>
                            <m:e>
                              <m:d>
                                <m:dPr>
                                  <m:ctrlPr>
                                    <a:rPr lang="nl-NL" sz="2400" b="0" i="1" smtClean="0">
                                      <a:latin typeface="Cambria Math" panose="02040503050406030204" pitchFamily="18" charset="0"/>
                                    </a:rPr>
                                  </m:ctrlPr>
                                </m:dPr>
                                <m:e>
                                  <m:r>
                                    <a:rPr lang="nl-NL" sz="2400" b="0" i="1" smtClean="0">
                                      <a:latin typeface="Cambria Math" panose="02040503050406030204" pitchFamily="18" charset="0"/>
                                    </a:rPr>
                                    <m:t>8</m:t>
                                  </m:r>
                                </m:e>
                              </m:d>
                            </m:e>
                          </m:func>
                        </m:e>
                      </m:func>
                      <m:r>
                        <a:rPr lang="nl-NL" sz="2400" i="1">
                          <a:latin typeface="Cambria Math" panose="02040503050406030204" pitchFamily="18" charset="0"/>
                        </a:rPr>
                        <m:t>=</m:t>
                      </m:r>
                      <m:r>
                        <a:rPr lang="nl-NL" sz="2400" i="1" smtClean="0">
                          <a:solidFill>
                            <a:schemeClr val="accent6"/>
                          </a:solidFill>
                          <a:latin typeface="Cambria Math" panose="02040503050406030204" pitchFamily="18" charset="0"/>
                        </a:rPr>
                        <m:t>9+3</m:t>
                      </m:r>
                    </m:oMath>
                  </m:oMathPara>
                </a14:m>
                <a:endParaRPr lang="nl-NL" sz="2400" i="1" dirty="0">
                  <a:latin typeface="Cambria Math" panose="02040503050406030204" pitchFamily="18" charset="0"/>
                </a:endParaRPr>
              </a:p>
              <a:p>
                <a:r>
                  <a:rPr lang="nl-NL" sz="2400" dirty="0"/>
                  <a:t>					</a:t>
                </a:r>
                <a14:m>
                  <m:oMath xmlns:m="http://schemas.openxmlformats.org/officeDocument/2006/math">
                    <m:r>
                      <a:rPr lang="nl-NL" sz="2400" i="1">
                        <a:latin typeface="Cambria Math" panose="02040503050406030204" pitchFamily="18" charset="0"/>
                      </a:rPr>
                      <m:t>=12=</m:t>
                    </m:r>
                    <m:r>
                      <m:rPr>
                        <m:sty m:val="p"/>
                      </m:rPr>
                      <a:rPr lang="nl-NL" sz="2400">
                        <a:latin typeface="Cambria Math" panose="02040503050406030204" pitchFamily="18" charset="0"/>
                      </a:rPr>
                      <m:t>log</m:t>
                    </m:r>
                    <m:r>
                      <a:rPr lang="nl-NL" sz="2400" i="1">
                        <a:latin typeface="Cambria Math" panose="02040503050406030204" pitchFamily="18" charset="0"/>
                      </a:rPr>
                      <m:t>⁡(4096)</m:t>
                    </m:r>
                  </m:oMath>
                </a14:m>
                <a:endParaRPr lang="en-NL" sz="2400" dirty="0"/>
              </a:p>
            </p:txBody>
          </p:sp>
        </mc:Choice>
        <mc:Fallback xmlns="">
          <p:sp>
            <p:nvSpPr>
              <p:cNvPr id="34" name="TextBox 33">
                <a:extLst>
                  <a:ext uri="{FF2B5EF4-FFF2-40B4-BE49-F238E27FC236}">
                    <a16:creationId xmlns:a16="http://schemas.microsoft.com/office/drawing/2014/main" id="{37112015-35DA-E832-734C-0425CBD4E24D}"/>
                  </a:ext>
                </a:extLst>
              </p:cNvPr>
              <p:cNvSpPr txBox="1">
                <a:spLocks noRot="1" noChangeAspect="1" noMove="1" noResize="1" noEditPoints="1" noAdjustHandles="1" noChangeArrowheads="1" noChangeShapeType="1" noTextEdit="1"/>
              </p:cNvSpPr>
              <p:nvPr/>
            </p:nvSpPr>
            <p:spPr>
              <a:xfrm>
                <a:off x="-266585" y="4347281"/>
                <a:ext cx="7273918" cy="830997"/>
              </a:xfrm>
              <a:prstGeom prst="rect">
                <a:avLst/>
              </a:prstGeom>
              <a:blipFill>
                <a:blip r:embed="rId9"/>
                <a:stretch>
                  <a:fillRect b="-1060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C9DFCE03-53B0-36B0-B108-097CC5508642}"/>
                  </a:ext>
                </a:extLst>
              </p:cNvPr>
              <p:cNvSpPr txBox="1"/>
              <p:nvPr/>
            </p:nvSpPr>
            <p:spPr>
              <a:xfrm>
                <a:off x="2464822" y="3859480"/>
                <a:ext cx="2398124" cy="468205"/>
              </a:xfrm>
              <a:prstGeom prst="rect">
                <a:avLst/>
              </a:prstGeom>
              <a:solidFill>
                <a:schemeClr val="bg2"/>
              </a:solid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nl-NL" sz="2400" b="0" i="1" smtClean="0">
                              <a:solidFill>
                                <a:schemeClr val="tx1"/>
                              </a:solidFill>
                              <a:latin typeface="Cambria Math" panose="02040503050406030204" pitchFamily="18" charset="0"/>
                            </a:rPr>
                          </m:ctrlPr>
                        </m:sSupPr>
                        <m:e>
                          <m:r>
                            <a:rPr lang="nl-NL" sz="2400" b="0" i="1" smtClean="0">
                              <a:solidFill>
                                <a:schemeClr val="tx1"/>
                              </a:solidFill>
                              <a:latin typeface="Cambria Math" panose="02040503050406030204" pitchFamily="18" charset="0"/>
                            </a:rPr>
                            <m:t>2</m:t>
                          </m:r>
                        </m:e>
                        <m:sup>
                          <m:r>
                            <a:rPr lang="nl-NL" sz="2400" b="0" i="1" smtClean="0">
                              <a:solidFill>
                                <a:schemeClr val="tx1"/>
                              </a:solidFill>
                              <a:latin typeface="Cambria Math" panose="02040503050406030204" pitchFamily="18" charset="0"/>
                            </a:rPr>
                            <m:t>𝑎</m:t>
                          </m:r>
                        </m:sup>
                      </m:sSup>
                      <m:r>
                        <a:rPr lang="nl-NL" sz="2400" b="0" i="1" smtClean="0">
                          <a:solidFill>
                            <a:schemeClr val="tx1"/>
                          </a:solidFill>
                          <a:latin typeface="Cambria Math" panose="02040503050406030204" pitchFamily="18" charset="0"/>
                        </a:rPr>
                        <m:t>×</m:t>
                      </m:r>
                      <m:sSup>
                        <m:sSupPr>
                          <m:ctrlPr>
                            <a:rPr lang="nl-NL" sz="2400" b="0" i="1" smtClean="0">
                              <a:solidFill>
                                <a:schemeClr val="tx1"/>
                              </a:solidFill>
                              <a:latin typeface="Cambria Math" panose="02040503050406030204" pitchFamily="18" charset="0"/>
                            </a:rPr>
                          </m:ctrlPr>
                        </m:sSupPr>
                        <m:e>
                          <m:r>
                            <a:rPr lang="nl-NL" sz="2400" b="0" i="1" smtClean="0">
                              <a:solidFill>
                                <a:schemeClr val="tx1"/>
                              </a:solidFill>
                              <a:latin typeface="Cambria Math" panose="02040503050406030204" pitchFamily="18" charset="0"/>
                            </a:rPr>
                            <m:t> 2</m:t>
                          </m:r>
                        </m:e>
                        <m:sup>
                          <m:r>
                            <a:rPr lang="nl-NL" sz="2400" b="0" i="1" smtClean="0">
                              <a:solidFill>
                                <a:schemeClr val="tx1"/>
                              </a:solidFill>
                              <a:latin typeface="Cambria Math" panose="02040503050406030204" pitchFamily="18" charset="0"/>
                            </a:rPr>
                            <m:t>𝑏</m:t>
                          </m:r>
                        </m:sup>
                      </m:sSup>
                      <m:r>
                        <a:rPr lang="nl-NL" sz="2400" b="0" i="1" smtClean="0">
                          <a:solidFill>
                            <a:schemeClr val="tx1"/>
                          </a:solidFill>
                          <a:latin typeface="Cambria Math" panose="02040503050406030204" pitchFamily="18" charset="0"/>
                        </a:rPr>
                        <m:t>=</m:t>
                      </m:r>
                      <m:sSup>
                        <m:sSupPr>
                          <m:ctrlPr>
                            <a:rPr lang="nl-NL" sz="2400" b="0" i="1" smtClean="0">
                              <a:solidFill>
                                <a:schemeClr val="tx1"/>
                              </a:solidFill>
                              <a:latin typeface="Cambria Math" panose="02040503050406030204" pitchFamily="18" charset="0"/>
                            </a:rPr>
                          </m:ctrlPr>
                        </m:sSupPr>
                        <m:e>
                          <m:r>
                            <a:rPr lang="nl-NL" sz="2400" b="0" i="1" smtClean="0">
                              <a:solidFill>
                                <a:schemeClr val="tx1"/>
                              </a:solidFill>
                              <a:latin typeface="Cambria Math" panose="02040503050406030204" pitchFamily="18" charset="0"/>
                            </a:rPr>
                            <m:t>2</m:t>
                          </m:r>
                        </m:e>
                        <m:sup>
                          <m:r>
                            <a:rPr lang="nl-NL" sz="2400" b="0" i="1" smtClean="0">
                              <a:solidFill>
                                <a:schemeClr val="tx1"/>
                              </a:solidFill>
                              <a:latin typeface="Cambria Math" panose="02040503050406030204" pitchFamily="18" charset="0"/>
                            </a:rPr>
                            <m:t>𝑎</m:t>
                          </m:r>
                          <m:r>
                            <a:rPr lang="nl-NL" sz="2400" b="0" i="1" smtClean="0">
                              <a:solidFill>
                                <a:schemeClr val="tx1"/>
                              </a:solidFill>
                              <a:latin typeface="Cambria Math" panose="02040503050406030204" pitchFamily="18" charset="0"/>
                            </a:rPr>
                            <m:t>+</m:t>
                          </m:r>
                          <m:r>
                            <a:rPr lang="nl-NL" sz="2400" b="0" i="1" smtClean="0">
                              <a:solidFill>
                                <a:schemeClr val="tx1"/>
                              </a:solidFill>
                              <a:latin typeface="Cambria Math" panose="02040503050406030204" pitchFamily="18" charset="0"/>
                            </a:rPr>
                            <m:t>𝑏</m:t>
                          </m:r>
                        </m:sup>
                      </m:sSup>
                    </m:oMath>
                  </m:oMathPara>
                </a14:m>
                <a:endParaRPr lang="en-NL" sz="2400" dirty="0">
                  <a:solidFill>
                    <a:schemeClr val="tx1"/>
                  </a:solidFill>
                </a:endParaRPr>
              </a:p>
            </p:txBody>
          </p:sp>
        </mc:Choice>
        <mc:Fallback xmlns="">
          <p:sp>
            <p:nvSpPr>
              <p:cNvPr id="35" name="TextBox 34">
                <a:extLst>
                  <a:ext uri="{FF2B5EF4-FFF2-40B4-BE49-F238E27FC236}">
                    <a16:creationId xmlns:a16="http://schemas.microsoft.com/office/drawing/2014/main" id="{C9DFCE03-53B0-36B0-B108-097CC5508642}"/>
                  </a:ext>
                </a:extLst>
              </p:cNvPr>
              <p:cNvSpPr txBox="1">
                <a:spLocks noRot="1" noChangeAspect="1" noMove="1" noResize="1" noEditPoints="1" noAdjustHandles="1" noChangeArrowheads="1" noChangeShapeType="1" noTextEdit="1"/>
              </p:cNvSpPr>
              <p:nvPr/>
            </p:nvSpPr>
            <p:spPr>
              <a:xfrm>
                <a:off x="2464822" y="3859480"/>
                <a:ext cx="2398124" cy="468205"/>
              </a:xfrm>
              <a:prstGeom prst="rect">
                <a:avLst/>
              </a:prstGeom>
              <a:blipFill>
                <a:blip r:embed="rId10"/>
                <a:stretch>
                  <a:fillRect b="-1842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75868FA6-26FE-0C19-CC5A-3C593FE6ACC4}"/>
                  </a:ext>
                </a:extLst>
              </p:cNvPr>
              <p:cNvSpPr txBox="1"/>
              <p:nvPr/>
            </p:nvSpPr>
            <p:spPr>
              <a:xfrm>
                <a:off x="1279889" y="1831320"/>
                <a:ext cx="4741433"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unc>
                        <m:funcPr>
                          <m:ctrlPr>
                            <a:rPr lang="nl-NL" sz="2400" b="0" i="1" smtClean="0">
                              <a:latin typeface="Cambria Math" panose="02040503050406030204" pitchFamily="18" charset="0"/>
                            </a:rPr>
                          </m:ctrlPr>
                        </m:funcPr>
                        <m:fName>
                          <m:r>
                            <m:rPr>
                              <m:sty m:val="p"/>
                            </m:rPr>
                            <a:rPr lang="nl-NL" sz="2400" b="0" i="0" smtClean="0">
                              <a:latin typeface="Cambria Math" panose="02040503050406030204" pitchFamily="18" charset="0"/>
                            </a:rPr>
                            <m:t>log</m:t>
                          </m:r>
                        </m:fName>
                        <m:e>
                          <m:d>
                            <m:dPr>
                              <m:ctrlPr>
                                <a:rPr lang="nl-NL" sz="2400" b="0" i="1" smtClean="0">
                                  <a:latin typeface="Cambria Math" panose="02040503050406030204" pitchFamily="18" charset="0"/>
                                </a:rPr>
                              </m:ctrlPr>
                            </m:dPr>
                            <m:e>
                              <m:sSup>
                                <m:sSupPr>
                                  <m:ctrlPr>
                                    <a:rPr lang="nl-NL" sz="2400" b="0" i="1" smtClean="0">
                                      <a:latin typeface="Cambria Math" panose="02040503050406030204" pitchFamily="18" charset="0"/>
                                    </a:rPr>
                                  </m:ctrlPr>
                                </m:sSupPr>
                                <m:e>
                                  <m:r>
                                    <a:rPr lang="nl-NL" sz="2400" b="0" i="1" smtClean="0">
                                      <a:latin typeface="Cambria Math" panose="02040503050406030204" pitchFamily="18" charset="0"/>
                                    </a:rPr>
                                    <m:t>2</m:t>
                                  </m:r>
                                </m:e>
                                <m:sup>
                                  <m:r>
                                    <a:rPr lang="nl-NL" sz="2400" b="0" i="1" smtClean="0">
                                      <a:latin typeface="Cambria Math" panose="02040503050406030204" pitchFamily="18" charset="0"/>
                                    </a:rPr>
                                    <m:t>𝑎</m:t>
                                  </m:r>
                                </m:sup>
                              </m:sSup>
                            </m:e>
                          </m:d>
                        </m:e>
                      </m:func>
                      <m:r>
                        <a:rPr lang="nl-NL" sz="2400" b="0" i="1" smtClean="0">
                          <a:latin typeface="Cambria Math" panose="02040503050406030204" pitchFamily="18" charset="0"/>
                        </a:rPr>
                        <m:t>=</m:t>
                      </m:r>
                      <m:func>
                        <m:funcPr>
                          <m:ctrlPr>
                            <a:rPr lang="nl-NL" sz="2400" b="0" i="1" smtClean="0">
                              <a:latin typeface="Cambria Math" panose="02040503050406030204" pitchFamily="18" charset="0"/>
                            </a:rPr>
                          </m:ctrlPr>
                        </m:funcPr>
                        <m:fName>
                          <m:sSub>
                            <m:sSubPr>
                              <m:ctrlPr>
                                <a:rPr lang="nl-NL" sz="2400" b="0" i="1" smtClean="0">
                                  <a:latin typeface="Cambria Math" panose="02040503050406030204" pitchFamily="18" charset="0"/>
                                </a:rPr>
                              </m:ctrlPr>
                            </m:sSubPr>
                            <m:e>
                              <m:r>
                                <m:rPr>
                                  <m:sty m:val="p"/>
                                </m:rPr>
                                <a:rPr lang="nl-NL" sz="2400" b="0" i="0" smtClean="0">
                                  <a:latin typeface="Cambria Math" panose="02040503050406030204" pitchFamily="18" charset="0"/>
                                </a:rPr>
                                <m:t>log</m:t>
                              </m:r>
                            </m:e>
                            <m:sub>
                              <m:r>
                                <a:rPr lang="nl-NL" sz="2400" b="0" i="1" smtClean="0">
                                  <a:latin typeface="Cambria Math" panose="02040503050406030204" pitchFamily="18" charset="0"/>
                                </a:rPr>
                                <m:t>2</m:t>
                              </m:r>
                            </m:sub>
                          </m:sSub>
                        </m:fName>
                        <m:e>
                          <m:d>
                            <m:dPr>
                              <m:ctrlPr>
                                <a:rPr lang="nl-NL" sz="2400" b="0" i="1" smtClean="0">
                                  <a:latin typeface="Cambria Math" panose="02040503050406030204" pitchFamily="18" charset="0"/>
                                </a:rPr>
                              </m:ctrlPr>
                            </m:dPr>
                            <m:e>
                              <m:sSup>
                                <m:sSupPr>
                                  <m:ctrlPr>
                                    <a:rPr lang="nl-NL" sz="2400" b="0" i="1" smtClean="0">
                                      <a:latin typeface="Cambria Math" panose="02040503050406030204" pitchFamily="18" charset="0"/>
                                    </a:rPr>
                                  </m:ctrlPr>
                                </m:sSupPr>
                                <m:e>
                                  <m:r>
                                    <a:rPr lang="nl-NL" sz="2400" b="0" i="1" smtClean="0">
                                      <a:latin typeface="Cambria Math" panose="02040503050406030204" pitchFamily="18" charset="0"/>
                                    </a:rPr>
                                    <m:t>2</m:t>
                                  </m:r>
                                </m:e>
                                <m:sup>
                                  <m:r>
                                    <a:rPr lang="nl-NL" sz="2400" b="0" i="1" smtClean="0">
                                      <a:latin typeface="Cambria Math" panose="02040503050406030204" pitchFamily="18" charset="0"/>
                                    </a:rPr>
                                    <m:t>𝑎</m:t>
                                  </m:r>
                                </m:sup>
                              </m:sSup>
                            </m:e>
                          </m:d>
                          <m:r>
                            <a:rPr lang="nl-NL" sz="2400" b="0" i="1" smtClean="0">
                              <a:latin typeface="Cambria Math" panose="02040503050406030204" pitchFamily="18" charset="0"/>
                            </a:rPr>
                            <m:t>=</m:t>
                          </m:r>
                        </m:e>
                      </m:func>
                      <m:r>
                        <a:rPr lang="nl-NL" sz="2400" b="0" i="1" smtClean="0">
                          <a:latin typeface="Cambria Math" panose="02040503050406030204" pitchFamily="18" charset="0"/>
                        </a:rPr>
                        <m:t>𝑎</m:t>
                      </m:r>
                    </m:oMath>
                  </m:oMathPara>
                </a14:m>
                <a:endParaRPr lang="nl-NL" sz="2400" b="0" dirty="0"/>
              </a:p>
            </p:txBody>
          </p:sp>
        </mc:Choice>
        <mc:Fallback xmlns="">
          <p:sp>
            <p:nvSpPr>
              <p:cNvPr id="36" name="TextBox 35">
                <a:extLst>
                  <a:ext uri="{FF2B5EF4-FFF2-40B4-BE49-F238E27FC236}">
                    <a16:creationId xmlns:a16="http://schemas.microsoft.com/office/drawing/2014/main" id="{75868FA6-26FE-0C19-CC5A-3C593FE6ACC4}"/>
                  </a:ext>
                </a:extLst>
              </p:cNvPr>
              <p:cNvSpPr txBox="1">
                <a:spLocks noRot="1" noChangeAspect="1" noMove="1" noResize="1" noEditPoints="1" noAdjustHandles="1" noChangeArrowheads="1" noChangeShapeType="1" noTextEdit="1"/>
              </p:cNvSpPr>
              <p:nvPr/>
            </p:nvSpPr>
            <p:spPr>
              <a:xfrm>
                <a:off x="1279889" y="1831320"/>
                <a:ext cx="4741433" cy="461665"/>
              </a:xfrm>
              <a:prstGeom prst="rect">
                <a:avLst/>
              </a:prstGeom>
              <a:blipFill>
                <a:blip r:embed="rId11"/>
                <a:stretch>
                  <a:fillRect b="-1891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EC244546-2A57-387A-BA54-E731AF21EAA6}"/>
                  </a:ext>
                </a:extLst>
              </p:cNvPr>
              <p:cNvSpPr txBox="1"/>
              <p:nvPr/>
            </p:nvSpPr>
            <p:spPr>
              <a:xfrm>
                <a:off x="1758243" y="5140659"/>
                <a:ext cx="3866702" cy="461665"/>
              </a:xfrm>
              <a:prstGeom prst="rect">
                <a:avLst/>
              </a:prstGeom>
              <a:solidFill>
                <a:schemeClr val="bg2"/>
              </a:solidFill>
            </p:spPr>
            <p:txBody>
              <a:bodyPr wrap="square" rtlCol="0">
                <a:spAutoFit/>
              </a:bodyPr>
              <a:lstStyle/>
              <a:p>
                <a:pPr/>
                <a14:m>
                  <m:oMathPara xmlns:m="http://schemas.openxmlformats.org/officeDocument/2006/math">
                    <m:oMathParaPr>
                      <m:jc m:val="centerGroup"/>
                    </m:oMathParaPr>
                    <m:oMath xmlns:m="http://schemas.openxmlformats.org/officeDocument/2006/math">
                      <m:func>
                        <m:funcPr>
                          <m:ctrlPr>
                            <a:rPr lang="nl-NL" sz="2400" b="0" i="1" smtClean="0">
                              <a:latin typeface="Cambria Math" panose="02040503050406030204" pitchFamily="18" charset="0"/>
                            </a:rPr>
                          </m:ctrlPr>
                        </m:funcPr>
                        <m:fName>
                          <m:r>
                            <m:rPr>
                              <m:sty m:val="p"/>
                            </m:rPr>
                            <a:rPr lang="nl-NL" sz="2400" b="0" i="0" smtClean="0">
                              <a:latin typeface="Cambria Math" panose="02040503050406030204" pitchFamily="18" charset="0"/>
                            </a:rPr>
                            <m:t>log</m:t>
                          </m:r>
                        </m:fName>
                        <m:e>
                          <m:d>
                            <m:dPr>
                              <m:ctrlPr>
                                <a:rPr lang="nl-NL" sz="2400" b="0" i="1" smtClean="0">
                                  <a:latin typeface="Cambria Math" panose="02040503050406030204" pitchFamily="18" charset="0"/>
                                </a:rPr>
                              </m:ctrlPr>
                            </m:dPr>
                            <m:e>
                              <m:r>
                                <a:rPr lang="nl-NL" sz="2400" b="0" i="1" smtClean="0">
                                  <a:latin typeface="Cambria Math" panose="02040503050406030204" pitchFamily="18" charset="0"/>
                                </a:rPr>
                                <m:t>𝑐</m:t>
                              </m:r>
                              <m:r>
                                <a:rPr lang="nl-NL" sz="2400" b="0" i="1" smtClean="0">
                                  <a:latin typeface="Cambria Math" panose="02040503050406030204" pitchFamily="18" charset="0"/>
                                </a:rPr>
                                <m:t>×</m:t>
                              </m:r>
                              <m:r>
                                <a:rPr lang="nl-NL" sz="2400" b="0" i="1" smtClean="0">
                                  <a:latin typeface="Cambria Math" panose="02040503050406030204" pitchFamily="18" charset="0"/>
                                </a:rPr>
                                <m:t>𝑑</m:t>
                              </m:r>
                            </m:e>
                          </m:d>
                        </m:e>
                      </m:func>
                      <m:r>
                        <a:rPr lang="nl-NL" sz="2400" b="0" i="1" smtClean="0">
                          <a:latin typeface="Cambria Math" panose="02040503050406030204" pitchFamily="18" charset="0"/>
                        </a:rPr>
                        <m:t>=</m:t>
                      </m:r>
                      <m:func>
                        <m:funcPr>
                          <m:ctrlPr>
                            <a:rPr lang="nl-NL" sz="2400" b="0" i="1" smtClean="0">
                              <a:latin typeface="Cambria Math" panose="02040503050406030204" pitchFamily="18" charset="0"/>
                            </a:rPr>
                          </m:ctrlPr>
                        </m:funcPr>
                        <m:fName>
                          <m:r>
                            <m:rPr>
                              <m:sty m:val="p"/>
                            </m:rPr>
                            <a:rPr lang="nl-NL" sz="2400" b="0" i="0" smtClean="0">
                              <a:latin typeface="Cambria Math" panose="02040503050406030204" pitchFamily="18" charset="0"/>
                            </a:rPr>
                            <m:t>log</m:t>
                          </m:r>
                        </m:fName>
                        <m:e>
                          <m:d>
                            <m:dPr>
                              <m:ctrlPr>
                                <a:rPr lang="nl-NL" sz="2400" b="0" i="1" smtClean="0">
                                  <a:latin typeface="Cambria Math" panose="02040503050406030204" pitchFamily="18" charset="0"/>
                                </a:rPr>
                              </m:ctrlPr>
                            </m:dPr>
                            <m:e>
                              <m:r>
                                <a:rPr lang="nl-NL" sz="2400" b="0" i="1" smtClean="0">
                                  <a:latin typeface="Cambria Math" panose="02040503050406030204" pitchFamily="18" charset="0"/>
                                </a:rPr>
                                <m:t>𝑐</m:t>
                              </m:r>
                            </m:e>
                          </m:d>
                        </m:e>
                      </m:func>
                      <m:r>
                        <a:rPr lang="nl-NL" sz="2400" b="0" i="1" smtClean="0">
                          <a:latin typeface="Cambria Math" panose="02040503050406030204" pitchFamily="18" charset="0"/>
                        </a:rPr>
                        <m:t>+</m:t>
                      </m:r>
                      <m:func>
                        <m:funcPr>
                          <m:ctrlPr>
                            <a:rPr lang="nl-NL" sz="2400" b="0" i="1" smtClean="0">
                              <a:latin typeface="Cambria Math" panose="02040503050406030204" pitchFamily="18" charset="0"/>
                            </a:rPr>
                          </m:ctrlPr>
                        </m:funcPr>
                        <m:fName>
                          <m:r>
                            <m:rPr>
                              <m:sty m:val="p"/>
                            </m:rPr>
                            <a:rPr lang="nl-NL" sz="2400" b="0" i="0" smtClean="0">
                              <a:latin typeface="Cambria Math" panose="02040503050406030204" pitchFamily="18" charset="0"/>
                            </a:rPr>
                            <m:t>log</m:t>
                          </m:r>
                        </m:fName>
                        <m:e>
                          <m:d>
                            <m:dPr>
                              <m:ctrlPr>
                                <a:rPr lang="nl-NL" sz="2400" b="0" i="1" smtClean="0">
                                  <a:latin typeface="Cambria Math" panose="02040503050406030204" pitchFamily="18" charset="0"/>
                                </a:rPr>
                              </m:ctrlPr>
                            </m:dPr>
                            <m:e>
                              <m:r>
                                <a:rPr lang="nl-NL" sz="2400" b="0" i="1" smtClean="0">
                                  <a:latin typeface="Cambria Math" panose="02040503050406030204" pitchFamily="18" charset="0"/>
                                </a:rPr>
                                <m:t>𝑑</m:t>
                              </m:r>
                            </m:e>
                          </m:d>
                        </m:e>
                      </m:func>
                    </m:oMath>
                  </m:oMathPara>
                </a14:m>
                <a:endParaRPr lang="nl-NL" sz="2400" b="0" dirty="0"/>
              </a:p>
            </p:txBody>
          </p:sp>
        </mc:Choice>
        <mc:Fallback xmlns="">
          <p:sp>
            <p:nvSpPr>
              <p:cNvPr id="37" name="TextBox 36">
                <a:extLst>
                  <a:ext uri="{FF2B5EF4-FFF2-40B4-BE49-F238E27FC236}">
                    <a16:creationId xmlns:a16="http://schemas.microsoft.com/office/drawing/2014/main" id="{EC244546-2A57-387A-BA54-E731AF21EAA6}"/>
                  </a:ext>
                </a:extLst>
              </p:cNvPr>
              <p:cNvSpPr txBox="1">
                <a:spLocks noRot="1" noChangeAspect="1" noMove="1" noResize="1" noEditPoints="1" noAdjustHandles="1" noChangeArrowheads="1" noChangeShapeType="1" noTextEdit="1"/>
              </p:cNvSpPr>
              <p:nvPr/>
            </p:nvSpPr>
            <p:spPr>
              <a:xfrm>
                <a:off x="1758243" y="5140659"/>
                <a:ext cx="3866702" cy="461665"/>
              </a:xfrm>
              <a:prstGeom prst="rect">
                <a:avLst/>
              </a:prstGeom>
              <a:blipFill>
                <a:blip r:embed="rId12"/>
                <a:stretch>
                  <a:fillRect b="-157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EA608DFD-5B8D-6DAF-41D3-54A423FA8395}"/>
                  </a:ext>
                </a:extLst>
              </p:cNvPr>
              <p:cNvSpPr txBox="1"/>
              <p:nvPr/>
            </p:nvSpPr>
            <p:spPr>
              <a:xfrm>
                <a:off x="892996" y="5667738"/>
                <a:ext cx="5440541" cy="1190262"/>
              </a:xfrm>
              <a:prstGeom prst="rect">
                <a:avLst/>
              </a:prstGeom>
              <a:solidFill>
                <a:schemeClr val="bg2"/>
              </a:solidFill>
            </p:spPr>
            <p:txBody>
              <a:bodyPr wrap="square" rtlCol="0">
                <a:spAutoFit/>
              </a:bodyPr>
              <a:lstStyle/>
              <a:p>
                <a:pPr/>
                <a14:m>
                  <m:oMathPara xmlns:m="http://schemas.openxmlformats.org/officeDocument/2006/math">
                    <m:oMathParaPr>
                      <m:jc m:val="centerGroup"/>
                    </m:oMathParaPr>
                    <m:oMath xmlns:m="http://schemas.openxmlformats.org/officeDocument/2006/math">
                      <m:func>
                        <m:funcPr>
                          <m:ctrlPr>
                            <a:rPr lang="nl-NL" sz="2400" b="0" i="1" smtClean="0">
                              <a:latin typeface="Cambria Math" panose="02040503050406030204" pitchFamily="18" charset="0"/>
                            </a:rPr>
                          </m:ctrlPr>
                        </m:funcPr>
                        <m:fName>
                          <m:r>
                            <m:rPr>
                              <m:sty m:val="p"/>
                            </m:rPr>
                            <a:rPr lang="nl-NL" sz="2400" b="0" i="0" smtClean="0">
                              <a:latin typeface="Cambria Math" panose="02040503050406030204" pitchFamily="18" charset="0"/>
                            </a:rPr>
                            <m:t>log</m:t>
                          </m:r>
                        </m:fName>
                        <m:e>
                          <m:d>
                            <m:dPr>
                              <m:ctrlPr>
                                <a:rPr lang="nl-NL" sz="2400" b="0" i="1" smtClean="0">
                                  <a:latin typeface="Cambria Math" panose="02040503050406030204" pitchFamily="18" charset="0"/>
                                </a:rPr>
                              </m:ctrlPr>
                            </m:dPr>
                            <m:e>
                              <m:f>
                                <m:fPr>
                                  <m:ctrlPr>
                                    <a:rPr lang="nl-NL" sz="2400" b="0" i="1" smtClean="0">
                                      <a:latin typeface="Cambria Math" panose="02040503050406030204" pitchFamily="18" charset="0"/>
                                    </a:rPr>
                                  </m:ctrlPr>
                                </m:fPr>
                                <m:num>
                                  <m:r>
                                    <a:rPr lang="nl-NL" sz="2400" b="0" i="1" smtClean="0">
                                      <a:latin typeface="Cambria Math" panose="02040503050406030204" pitchFamily="18" charset="0"/>
                                    </a:rPr>
                                    <m:t>1</m:t>
                                  </m:r>
                                </m:num>
                                <m:den>
                                  <m:r>
                                    <a:rPr lang="nl-NL" sz="2400" b="0" i="1" smtClean="0">
                                      <a:latin typeface="Cambria Math" panose="02040503050406030204" pitchFamily="18" charset="0"/>
                                    </a:rPr>
                                    <m:t>𝑑</m:t>
                                  </m:r>
                                </m:den>
                              </m:f>
                            </m:e>
                          </m:d>
                        </m:e>
                      </m:func>
                      <m:r>
                        <a:rPr lang="nl-NL" sz="2400" b="0" i="1" smtClean="0">
                          <a:latin typeface="Cambria Math" panose="02040503050406030204" pitchFamily="18" charset="0"/>
                        </a:rPr>
                        <m:t>=</m:t>
                      </m:r>
                      <m:limLow>
                        <m:limLowPr>
                          <m:ctrlPr>
                            <a:rPr lang="nl-NL" sz="2400" b="0" i="1" smtClean="0">
                              <a:latin typeface="Cambria Math" panose="02040503050406030204" pitchFamily="18" charset="0"/>
                            </a:rPr>
                          </m:ctrlPr>
                        </m:limLowPr>
                        <m:e>
                          <m:groupChr>
                            <m:groupChrPr>
                              <m:chr m:val="⏟"/>
                              <m:ctrlPr>
                                <a:rPr lang="nl-NL" sz="2400" b="0" i="1" smtClean="0">
                                  <a:latin typeface="Cambria Math" panose="02040503050406030204" pitchFamily="18" charset="0"/>
                                </a:rPr>
                              </m:ctrlPr>
                            </m:groupChrPr>
                            <m:e>
                              <m:r>
                                <m:rPr>
                                  <m:sty m:val="p"/>
                                </m:rPr>
                                <a:rPr lang="nl-NL" sz="2400" b="0" i="0" smtClean="0">
                                  <a:latin typeface="Cambria Math" panose="02040503050406030204" pitchFamily="18" charset="0"/>
                                </a:rPr>
                                <m:t>log</m:t>
                              </m:r>
                              <m:r>
                                <a:rPr lang="nl-NL" sz="2400" b="0" i="1" smtClean="0">
                                  <a:latin typeface="Cambria Math" panose="02040503050406030204" pitchFamily="18" charset="0"/>
                                </a:rPr>
                                <m:t>⁡(1)</m:t>
                              </m:r>
                            </m:e>
                          </m:groupChr>
                        </m:e>
                        <m:lim>
                          <m:eqArr>
                            <m:eqArrPr>
                              <m:ctrlPr>
                                <a:rPr lang="nl-NL" sz="2400" b="0" i="1" smtClean="0">
                                  <a:latin typeface="Cambria Math" panose="02040503050406030204" pitchFamily="18" charset="0"/>
                                </a:rPr>
                              </m:ctrlPr>
                            </m:eqArrPr>
                            <m:e/>
                            <m:e>
                              <m:r>
                                <a:rPr lang="nl-NL" sz="2400" b="0" i="1" smtClean="0">
                                  <a:latin typeface="Cambria Math" panose="02040503050406030204" pitchFamily="18" charset="0"/>
                                </a:rPr>
                                <m:t>=0</m:t>
                              </m:r>
                            </m:e>
                          </m:eqArr>
                        </m:lim>
                      </m:limLow>
                      <m:r>
                        <a:rPr lang="nl-NL" sz="2400" b="0" i="1" smtClean="0">
                          <a:latin typeface="Cambria Math" panose="02040503050406030204" pitchFamily="18" charset="0"/>
                        </a:rPr>
                        <m:t>−</m:t>
                      </m:r>
                      <m:func>
                        <m:funcPr>
                          <m:ctrlPr>
                            <a:rPr lang="nl-NL" sz="2400" b="0" i="1" smtClean="0">
                              <a:latin typeface="Cambria Math" panose="02040503050406030204" pitchFamily="18" charset="0"/>
                            </a:rPr>
                          </m:ctrlPr>
                        </m:funcPr>
                        <m:fName>
                          <m:r>
                            <m:rPr>
                              <m:sty m:val="p"/>
                            </m:rPr>
                            <a:rPr lang="nl-NL" sz="2400" b="0" i="0" smtClean="0">
                              <a:latin typeface="Cambria Math" panose="02040503050406030204" pitchFamily="18" charset="0"/>
                            </a:rPr>
                            <m:t>log</m:t>
                          </m:r>
                        </m:fName>
                        <m:e>
                          <m:d>
                            <m:dPr>
                              <m:ctrlPr>
                                <a:rPr lang="nl-NL" sz="2400" b="0" i="1" smtClean="0">
                                  <a:latin typeface="Cambria Math" panose="02040503050406030204" pitchFamily="18" charset="0"/>
                                </a:rPr>
                              </m:ctrlPr>
                            </m:dPr>
                            <m:e>
                              <m:r>
                                <a:rPr lang="nl-NL" sz="2400" b="0" i="1" smtClean="0">
                                  <a:latin typeface="Cambria Math" panose="02040503050406030204" pitchFamily="18" charset="0"/>
                                </a:rPr>
                                <m:t>𝑑</m:t>
                              </m:r>
                            </m:e>
                          </m:d>
                        </m:e>
                      </m:func>
                      <m:r>
                        <a:rPr lang="nl-NL" sz="2400" b="0" i="1" smtClean="0">
                          <a:latin typeface="Cambria Math" panose="02040503050406030204" pitchFamily="18" charset="0"/>
                        </a:rPr>
                        <m:t>=−</m:t>
                      </m:r>
                      <m:r>
                        <m:rPr>
                          <m:sty m:val="p"/>
                        </m:rPr>
                        <a:rPr lang="nl-NL" sz="2400" b="0" i="0" smtClean="0">
                          <a:latin typeface="Cambria Math" panose="02040503050406030204" pitchFamily="18" charset="0"/>
                        </a:rPr>
                        <m:t>log</m:t>
                      </m:r>
                      <m:r>
                        <a:rPr lang="nl-NL" sz="2400" b="0" i="1" smtClean="0">
                          <a:latin typeface="Cambria Math" panose="02040503050406030204" pitchFamily="18" charset="0"/>
                        </a:rPr>
                        <m:t>⁡(</m:t>
                      </m:r>
                      <m:r>
                        <a:rPr lang="nl-NL" sz="2400" b="0" i="1" smtClean="0">
                          <a:latin typeface="Cambria Math" panose="02040503050406030204" pitchFamily="18" charset="0"/>
                        </a:rPr>
                        <m:t>𝑑</m:t>
                      </m:r>
                      <m:r>
                        <a:rPr lang="nl-NL" sz="2400" b="0" i="1" smtClean="0">
                          <a:latin typeface="Cambria Math" panose="02040503050406030204" pitchFamily="18" charset="0"/>
                        </a:rPr>
                        <m:t>)</m:t>
                      </m:r>
                    </m:oMath>
                  </m:oMathPara>
                </a14:m>
                <a:endParaRPr lang="nl-NL" sz="2400" b="0" dirty="0"/>
              </a:p>
            </p:txBody>
          </p:sp>
        </mc:Choice>
        <mc:Fallback xmlns="">
          <p:sp>
            <p:nvSpPr>
              <p:cNvPr id="38" name="TextBox 37">
                <a:extLst>
                  <a:ext uri="{FF2B5EF4-FFF2-40B4-BE49-F238E27FC236}">
                    <a16:creationId xmlns:a16="http://schemas.microsoft.com/office/drawing/2014/main" id="{EA608DFD-5B8D-6DAF-41D3-54A423FA8395}"/>
                  </a:ext>
                </a:extLst>
              </p:cNvPr>
              <p:cNvSpPr txBox="1">
                <a:spLocks noRot="1" noChangeAspect="1" noMove="1" noResize="1" noEditPoints="1" noAdjustHandles="1" noChangeArrowheads="1" noChangeShapeType="1" noTextEdit="1"/>
              </p:cNvSpPr>
              <p:nvPr/>
            </p:nvSpPr>
            <p:spPr>
              <a:xfrm>
                <a:off x="892996" y="5667738"/>
                <a:ext cx="5440541" cy="1190262"/>
              </a:xfrm>
              <a:prstGeom prst="rect">
                <a:avLst/>
              </a:prstGeom>
              <a:blipFill>
                <a:blip r:embed="rId13"/>
                <a:stretch>
                  <a:fillRect b="-319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 name="Right Arrow 3">
                <a:extLst>
                  <a:ext uri="{FF2B5EF4-FFF2-40B4-BE49-F238E27FC236}">
                    <a16:creationId xmlns:a16="http://schemas.microsoft.com/office/drawing/2014/main" id="{58D503C9-270F-B4B5-911C-24A5E04340BD}"/>
                  </a:ext>
                </a:extLst>
              </p:cNvPr>
              <p:cNvSpPr/>
              <p:nvPr/>
            </p:nvSpPr>
            <p:spPr>
              <a:xfrm>
                <a:off x="8780715" y="1789044"/>
                <a:ext cx="2365512" cy="695739"/>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NL" i="1" dirty="0" smtClean="0">
                              <a:latin typeface="Cambria Math" panose="02040503050406030204" pitchFamily="18" charset="0"/>
                            </a:rPr>
                          </m:ctrlPr>
                        </m:sSupPr>
                        <m:e>
                          <m:r>
                            <a:rPr lang="nl-NL" b="0" i="1" dirty="0" smtClean="0">
                              <a:latin typeface="Cambria Math" panose="02040503050406030204" pitchFamily="18" charset="0"/>
                            </a:rPr>
                            <m:t>2∗2∗2= </m:t>
                          </m:r>
                          <m:r>
                            <a:rPr lang="en-NL" i="1" dirty="0" smtClean="0">
                              <a:latin typeface="Cambria Math" panose="02040503050406030204" pitchFamily="18" charset="0"/>
                            </a:rPr>
                            <m:t>2</m:t>
                          </m:r>
                        </m:e>
                        <m:sup>
                          <m:r>
                            <a:rPr lang="nl-NL" b="0" i="1" dirty="0" smtClean="0">
                              <a:latin typeface="Cambria Math" panose="02040503050406030204" pitchFamily="18" charset="0"/>
                            </a:rPr>
                            <m:t>3</m:t>
                          </m:r>
                        </m:sup>
                      </m:sSup>
                      <m:r>
                        <a:rPr lang="nl-NL" b="0" i="1" dirty="0" smtClean="0">
                          <a:latin typeface="Cambria Math" panose="02040503050406030204" pitchFamily="18" charset="0"/>
                        </a:rPr>
                        <m:t>=</m:t>
                      </m:r>
                      <m:r>
                        <a:rPr lang="en-US" b="0" i="1" dirty="0" smtClean="0">
                          <a:latin typeface="Cambria Math" panose="02040503050406030204" pitchFamily="18" charset="0"/>
                        </a:rPr>
                        <m:t>8</m:t>
                      </m:r>
                    </m:oMath>
                  </m:oMathPara>
                </a14:m>
                <a:endParaRPr lang="en-NL" dirty="0"/>
              </a:p>
            </p:txBody>
          </p:sp>
        </mc:Choice>
        <mc:Fallback>
          <p:sp>
            <p:nvSpPr>
              <p:cNvPr id="4" name="Right Arrow 3">
                <a:extLst>
                  <a:ext uri="{FF2B5EF4-FFF2-40B4-BE49-F238E27FC236}">
                    <a16:creationId xmlns:a16="http://schemas.microsoft.com/office/drawing/2014/main" id="{58D503C9-270F-B4B5-911C-24A5E04340BD}"/>
                  </a:ext>
                </a:extLst>
              </p:cNvPr>
              <p:cNvSpPr>
                <a:spLocks noRot="1" noChangeAspect="1" noMove="1" noResize="1" noEditPoints="1" noAdjustHandles="1" noChangeArrowheads="1" noChangeShapeType="1" noTextEdit="1"/>
              </p:cNvSpPr>
              <p:nvPr/>
            </p:nvSpPr>
            <p:spPr>
              <a:xfrm>
                <a:off x="8780715" y="1789044"/>
                <a:ext cx="2365512" cy="695739"/>
              </a:xfrm>
              <a:prstGeom prst="rightArrow">
                <a:avLst/>
              </a:prstGeom>
              <a:blipFill>
                <a:blip r:embed="rId14"/>
                <a:stretch>
                  <a:fillRect/>
                </a:stretch>
              </a:blipFill>
            </p:spPr>
            <p:txBody>
              <a:bodyPr/>
              <a:lstStyle/>
              <a:p>
                <a:r>
                  <a:rPr lang="en-NL">
                    <a:noFill/>
                  </a:rPr>
                  <a:t> </a:t>
                </a:r>
              </a:p>
            </p:txBody>
          </p:sp>
        </mc:Fallback>
      </mc:AlternateContent>
    </p:spTree>
    <p:extLst>
      <p:ext uri="{BB962C8B-B14F-4D97-AF65-F5344CB8AC3E}">
        <p14:creationId xmlns:p14="http://schemas.microsoft.com/office/powerpoint/2010/main" val="29763228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left)">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wipe(right)">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22" presetClass="entr" presetSubtype="2" fill="hold" grpId="0" nodeType="click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wipe(right)">
                                      <p:cBhvr>
                                        <p:cTn id="33" dur="500"/>
                                        <p:tgtEl>
                                          <p:spTgt spid="5"/>
                                        </p:tgtEl>
                                      </p:cBhvr>
                                    </p:animEffec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33"/>
                                        </p:tgtEl>
                                        <p:attrNameLst>
                                          <p:attrName>style.visibility</p:attrName>
                                        </p:attrNameLst>
                                      </p:cBhvr>
                                      <p:to>
                                        <p:strVal val="visible"/>
                                      </p:to>
                                    </p:set>
                                  </p:childTnLst>
                                </p:cTn>
                              </p:par>
                              <p:par>
                                <p:cTn id="38" presetID="1" presetClass="entr" presetSubtype="0" fill="hold" grpId="0" nodeType="withEffect">
                                  <p:stCondLst>
                                    <p:cond delay="0"/>
                                  </p:stCondLst>
                                  <p:childTnLst>
                                    <p:set>
                                      <p:cBhvr>
                                        <p:cTn id="39" dur="1" fill="hold">
                                          <p:stCondLst>
                                            <p:cond delay="0"/>
                                          </p:stCondLst>
                                        </p:cTn>
                                        <p:tgtEl>
                                          <p:spTgt spid="35"/>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34"/>
                                        </p:tgtEl>
                                        <p:attrNameLst>
                                          <p:attrName>style.visibility</p:attrName>
                                        </p:attrNameLst>
                                      </p:cBhvr>
                                      <p:to>
                                        <p:strVal val="visible"/>
                                      </p:to>
                                    </p:set>
                                  </p:childTnLst>
                                </p:cTn>
                              </p:par>
                              <p:par>
                                <p:cTn id="44" presetID="1" presetClass="entr" presetSubtype="0" fill="hold" grpId="0" nodeType="withEffect">
                                  <p:stCondLst>
                                    <p:cond delay="0"/>
                                  </p:stCondLst>
                                  <p:childTnLst>
                                    <p:set>
                                      <p:cBhvr>
                                        <p:cTn id="45" dur="1" fill="hold">
                                          <p:stCondLst>
                                            <p:cond delay="0"/>
                                          </p:stCondLst>
                                        </p:cTn>
                                        <p:tgtEl>
                                          <p:spTgt spid="37"/>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grpId="0" nodeType="clickEffect">
                                  <p:stCondLst>
                                    <p:cond delay="0"/>
                                  </p:stCondLst>
                                  <p:childTnLst>
                                    <p:set>
                                      <p:cBhvr>
                                        <p:cTn id="49"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7" grpId="0" animBg="1"/>
      <p:bldP spid="3" grpId="0" animBg="1"/>
      <p:bldP spid="5" grpId="0" animBg="1"/>
      <p:bldP spid="10" grpId="0"/>
      <p:bldP spid="33" grpId="0"/>
      <p:bldP spid="34" grpId="0"/>
      <p:bldP spid="35" grpId="0" animBg="1"/>
      <p:bldP spid="36" grpId="0"/>
      <p:bldP spid="37" grpId="0" animBg="1"/>
      <p:bldP spid="38" grpId="0" animBg="1"/>
      <p:bldP spid="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a:extLst>
              <a:ext uri="{FF2B5EF4-FFF2-40B4-BE49-F238E27FC236}">
                <a16:creationId xmlns:a16="http://schemas.microsoft.com/office/drawing/2014/main" id="{67B90092-FC01-57AC-F73B-3AEE8759C2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48616" y="671194"/>
            <a:ext cx="6628495" cy="4971373"/>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D18B95BD-ADF9-D330-B224-DEA922D72C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4341" y="790615"/>
            <a:ext cx="6310043" cy="4732532"/>
          </a:xfrm>
          <a:prstGeom prst="rect">
            <a:avLst/>
          </a:prstGeom>
          <a:noFill/>
          <a:extLst>
            <a:ext uri="{909E8E84-426E-40DD-AFC4-6F175D3DCCD1}">
              <a14:hiddenFill xmlns:a14="http://schemas.microsoft.com/office/drawing/2010/main">
                <a:solidFill>
                  <a:srgbClr val="FFFFFF"/>
                </a:solidFill>
              </a14:hiddenFill>
            </a:ext>
          </a:extLst>
        </p:spPr>
      </p:pic>
      <p:sp>
        <p:nvSpPr>
          <p:cNvPr id="9" name="Left Arrow 8">
            <a:extLst>
              <a:ext uri="{FF2B5EF4-FFF2-40B4-BE49-F238E27FC236}">
                <a16:creationId xmlns:a16="http://schemas.microsoft.com/office/drawing/2014/main" id="{EAE6CBBF-CFA7-567B-150D-EDE59B121F7F}"/>
              </a:ext>
            </a:extLst>
          </p:cNvPr>
          <p:cNvSpPr/>
          <p:nvPr/>
        </p:nvSpPr>
        <p:spPr>
          <a:xfrm>
            <a:off x="6045702" y="322029"/>
            <a:ext cx="2749826" cy="860728"/>
          </a:xfrm>
          <a:prstGeom prst="lef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NL" dirty="0">
              <a:solidFill>
                <a:schemeClr val="tx1"/>
              </a:solidFill>
            </a:endParaRPr>
          </a:p>
        </p:txBody>
      </p:sp>
      <p:sp>
        <p:nvSpPr>
          <p:cNvPr id="7" name="Right Arrow 6">
            <a:extLst>
              <a:ext uri="{FF2B5EF4-FFF2-40B4-BE49-F238E27FC236}">
                <a16:creationId xmlns:a16="http://schemas.microsoft.com/office/drawing/2014/main" id="{126D280E-7309-C373-8E5B-1C1BC49BCDED}"/>
              </a:ext>
            </a:extLst>
          </p:cNvPr>
          <p:cNvSpPr/>
          <p:nvPr/>
        </p:nvSpPr>
        <p:spPr>
          <a:xfrm>
            <a:off x="2427858" y="322028"/>
            <a:ext cx="3190093" cy="860728"/>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NL" dirty="0"/>
          </a:p>
        </p:txBody>
      </p:sp>
      <p:sp>
        <p:nvSpPr>
          <p:cNvPr id="2" name="Title 1">
            <a:extLst>
              <a:ext uri="{FF2B5EF4-FFF2-40B4-BE49-F238E27FC236}">
                <a16:creationId xmlns:a16="http://schemas.microsoft.com/office/drawing/2014/main" id="{282B3116-8CFF-AEF1-6D40-020AAD0C0FA7}"/>
              </a:ext>
            </a:extLst>
          </p:cNvPr>
          <p:cNvSpPr>
            <a:spLocks noGrp="1"/>
          </p:cNvSpPr>
          <p:nvPr>
            <p:ph type="title"/>
          </p:nvPr>
        </p:nvSpPr>
        <p:spPr>
          <a:xfrm>
            <a:off x="2457675" y="106708"/>
            <a:ext cx="6553568" cy="1325563"/>
          </a:xfrm>
        </p:spPr>
        <p:txBody>
          <a:bodyPr/>
          <a:lstStyle/>
          <a:p>
            <a:r>
              <a:rPr lang="en-NL" dirty="0"/>
              <a:t>Exponentials  &amp;  Logarithms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D20EEE70-EFFA-4DFC-A8C7-18F5528E490D}"/>
                  </a:ext>
                </a:extLst>
              </p:cNvPr>
              <p:cNvSpPr txBox="1"/>
              <p:nvPr/>
            </p:nvSpPr>
            <p:spPr>
              <a:xfrm>
                <a:off x="4469109" y="4203070"/>
                <a:ext cx="1813580" cy="461665"/>
              </a:xfrm>
              <a:prstGeom prst="rect">
                <a:avLst/>
              </a:prstGeom>
              <a:solidFill>
                <a:schemeClr val="bg2"/>
              </a:solidFill>
            </p:spPr>
            <p:txBody>
              <a:bodyPr wrap="square" rtlCol="0">
                <a:spAutoFit/>
              </a:bodyPr>
              <a:lstStyle/>
              <a:p>
                <a:pPr/>
                <a14:m>
                  <m:oMathPara xmlns:m="http://schemas.openxmlformats.org/officeDocument/2006/math">
                    <m:oMathParaPr>
                      <m:jc m:val="centerGroup"/>
                    </m:oMathParaPr>
                    <m:oMath xmlns:m="http://schemas.openxmlformats.org/officeDocument/2006/math">
                      <m:func>
                        <m:funcPr>
                          <m:ctrlPr>
                            <a:rPr lang="nl-NL" sz="2400" b="0" i="1" smtClean="0">
                              <a:latin typeface="Cambria Math" panose="02040503050406030204" pitchFamily="18" charset="0"/>
                            </a:rPr>
                          </m:ctrlPr>
                        </m:funcPr>
                        <m:fName>
                          <m:r>
                            <m:rPr>
                              <m:sty m:val="p"/>
                            </m:rPr>
                            <a:rPr lang="nl-NL" sz="2400" b="0" i="0" smtClean="0">
                              <a:latin typeface="Cambria Math" panose="02040503050406030204" pitchFamily="18" charset="0"/>
                            </a:rPr>
                            <m:t>log</m:t>
                          </m:r>
                        </m:fName>
                        <m:e>
                          <m:d>
                            <m:dPr>
                              <m:ctrlPr>
                                <a:rPr lang="nl-NL" sz="2400" b="0" i="1" smtClean="0">
                                  <a:latin typeface="Cambria Math" panose="02040503050406030204" pitchFamily="18" charset="0"/>
                                </a:rPr>
                              </m:ctrlPr>
                            </m:dPr>
                            <m:e>
                              <m:sSup>
                                <m:sSupPr>
                                  <m:ctrlPr>
                                    <a:rPr lang="nl-NL" sz="2400" b="0" i="1" smtClean="0">
                                      <a:latin typeface="Cambria Math" panose="02040503050406030204" pitchFamily="18" charset="0"/>
                                    </a:rPr>
                                  </m:ctrlPr>
                                </m:sSupPr>
                                <m:e>
                                  <m:r>
                                    <a:rPr lang="nl-NL" sz="2400" b="0" i="1" smtClean="0">
                                      <a:latin typeface="Cambria Math" panose="02040503050406030204" pitchFamily="18" charset="0"/>
                                    </a:rPr>
                                    <m:t>2</m:t>
                                  </m:r>
                                </m:e>
                                <m:sup>
                                  <m:r>
                                    <a:rPr lang="nl-NL" sz="2400" b="0" i="1" smtClean="0">
                                      <a:latin typeface="Cambria Math" panose="02040503050406030204" pitchFamily="18" charset="0"/>
                                    </a:rPr>
                                    <m:t>𝑎</m:t>
                                  </m:r>
                                </m:sup>
                              </m:sSup>
                            </m:e>
                          </m:d>
                        </m:e>
                      </m:func>
                      <m:r>
                        <a:rPr lang="nl-NL" sz="2400" b="0" i="1" smtClean="0">
                          <a:latin typeface="Cambria Math" panose="02040503050406030204" pitchFamily="18" charset="0"/>
                        </a:rPr>
                        <m:t>=</m:t>
                      </m:r>
                      <m:r>
                        <a:rPr lang="nl-NL" sz="2400" b="0" i="1" smtClean="0">
                          <a:latin typeface="Cambria Math" panose="02040503050406030204" pitchFamily="18" charset="0"/>
                        </a:rPr>
                        <m:t>𝑎</m:t>
                      </m:r>
                    </m:oMath>
                  </m:oMathPara>
                </a14:m>
                <a:endParaRPr lang="nl-NL" sz="2400" dirty="0"/>
              </a:p>
            </p:txBody>
          </p:sp>
        </mc:Choice>
        <mc:Fallback xmlns="">
          <p:sp>
            <p:nvSpPr>
              <p:cNvPr id="15" name="TextBox 14">
                <a:extLst>
                  <a:ext uri="{FF2B5EF4-FFF2-40B4-BE49-F238E27FC236}">
                    <a16:creationId xmlns:a16="http://schemas.microsoft.com/office/drawing/2014/main" id="{D20EEE70-EFFA-4DFC-A8C7-18F5528E490D}"/>
                  </a:ext>
                </a:extLst>
              </p:cNvPr>
              <p:cNvSpPr txBox="1">
                <a:spLocks noRot="1" noChangeAspect="1" noMove="1" noResize="1" noEditPoints="1" noAdjustHandles="1" noChangeArrowheads="1" noChangeShapeType="1" noTextEdit="1"/>
              </p:cNvSpPr>
              <p:nvPr/>
            </p:nvSpPr>
            <p:spPr>
              <a:xfrm>
                <a:off x="4469109" y="4203070"/>
                <a:ext cx="1813580" cy="461665"/>
              </a:xfrm>
              <a:prstGeom prst="rect">
                <a:avLst/>
              </a:prstGeom>
              <a:blipFill>
                <a:blip r:embed="rId7"/>
                <a:stretch>
                  <a:fillRect l="-694" b="-15789"/>
                </a:stretch>
              </a:blipFill>
            </p:spPr>
            <p:txBody>
              <a:bodyPr/>
              <a:lstStyle/>
              <a:p>
                <a:r>
                  <a:rPr lang="en-US">
                    <a:noFill/>
                  </a:rPr>
                  <a:t> </a:t>
                </a:r>
              </a:p>
            </p:txBody>
          </p:sp>
        </mc:Fallback>
      </mc:AlternateContent>
      <p:grpSp>
        <p:nvGrpSpPr>
          <p:cNvPr id="4" name="Group 3">
            <a:extLst>
              <a:ext uri="{FF2B5EF4-FFF2-40B4-BE49-F238E27FC236}">
                <a16:creationId xmlns:a16="http://schemas.microsoft.com/office/drawing/2014/main" id="{A25283B3-BDC4-5C54-E5EA-A81562E900BC}"/>
              </a:ext>
            </a:extLst>
          </p:cNvPr>
          <p:cNvGrpSpPr/>
          <p:nvPr/>
        </p:nvGrpSpPr>
        <p:grpSpPr>
          <a:xfrm>
            <a:off x="304211" y="5411734"/>
            <a:ext cx="4061966" cy="1300842"/>
            <a:chOff x="304211" y="5411734"/>
            <a:chExt cx="4061966" cy="1300842"/>
          </a:xfrm>
        </p:grpSpPr>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87EBFCE3-748C-6A54-6769-EDDA10465759}"/>
                    </a:ext>
                  </a:extLst>
                </p:cNvPr>
                <p:cNvSpPr txBox="1"/>
                <p:nvPr/>
              </p:nvSpPr>
              <p:spPr>
                <a:xfrm>
                  <a:off x="2473012" y="5411734"/>
                  <a:ext cx="1813580" cy="461665"/>
                </a:xfrm>
                <a:prstGeom prst="rect">
                  <a:avLst/>
                </a:prstGeom>
                <a:solidFill>
                  <a:schemeClr val="bg2"/>
                </a:solid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nl-NL" sz="2400" b="0" i="1" smtClean="0">
                                <a:latin typeface="Cambria Math" panose="02040503050406030204" pitchFamily="18" charset="0"/>
                              </a:rPr>
                            </m:ctrlPr>
                          </m:sSupPr>
                          <m:e>
                            <m:r>
                              <a:rPr lang="nl-NL" sz="2400" b="0" i="1" smtClean="0">
                                <a:latin typeface="Cambria Math" panose="02040503050406030204" pitchFamily="18" charset="0"/>
                              </a:rPr>
                              <m:t>2</m:t>
                            </m:r>
                          </m:e>
                          <m:sup>
                            <m:r>
                              <a:rPr lang="nl-NL" sz="2400" b="0" i="1" smtClean="0">
                                <a:latin typeface="Cambria Math" panose="02040503050406030204" pitchFamily="18" charset="0"/>
                              </a:rPr>
                              <m:t>0</m:t>
                            </m:r>
                          </m:sup>
                        </m:sSup>
                        <m:r>
                          <a:rPr lang="nl-NL" sz="2400" b="0" i="1" smtClean="0">
                            <a:latin typeface="Cambria Math" panose="02040503050406030204" pitchFamily="18" charset="0"/>
                          </a:rPr>
                          <m:t>=1</m:t>
                        </m:r>
                      </m:oMath>
                    </m:oMathPara>
                  </a14:m>
                  <a:endParaRPr lang="nl-NL" sz="2400" b="0" dirty="0"/>
                </a:p>
              </p:txBody>
            </p:sp>
          </mc:Choice>
          <mc:Fallback>
            <p:sp>
              <p:nvSpPr>
                <p:cNvPr id="10" name="TextBox 9">
                  <a:extLst>
                    <a:ext uri="{FF2B5EF4-FFF2-40B4-BE49-F238E27FC236}">
                      <a16:creationId xmlns:a16="http://schemas.microsoft.com/office/drawing/2014/main" id="{87EBFCE3-748C-6A54-6769-EDDA10465759}"/>
                    </a:ext>
                  </a:extLst>
                </p:cNvPr>
                <p:cNvSpPr txBox="1">
                  <a:spLocks noRot="1" noChangeAspect="1" noMove="1" noResize="1" noEditPoints="1" noAdjustHandles="1" noChangeArrowheads="1" noChangeShapeType="1" noTextEdit="1"/>
                </p:cNvSpPr>
                <p:nvPr/>
              </p:nvSpPr>
              <p:spPr>
                <a:xfrm>
                  <a:off x="2473012" y="5411734"/>
                  <a:ext cx="1813580" cy="461665"/>
                </a:xfrm>
                <a:prstGeom prst="rect">
                  <a:avLst/>
                </a:prstGeom>
                <a:blipFill>
                  <a:blip r:embed="rId8"/>
                  <a:stretch>
                    <a:fillRect/>
                  </a:stretch>
                </a:blipFill>
              </p:spPr>
              <p:txBody>
                <a:bodyPr/>
                <a:lstStyle/>
                <a:p>
                  <a:r>
                    <a:rPr lang="en-NL">
                      <a:noFill/>
                    </a:rPr>
                    <a:t> </a:t>
                  </a:r>
                </a:p>
              </p:txBody>
            </p:sp>
          </mc:Fallback>
        </mc:AlternateContent>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F3E650DA-2901-D00A-8A1D-199CF6C61656}"/>
                    </a:ext>
                  </a:extLst>
                </p:cNvPr>
                <p:cNvSpPr txBox="1"/>
                <p:nvPr/>
              </p:nvSpPr>
              <p:spPr>
                <a:xfrm>
                  <a:off x="304211" y="5788914"/>
                  <a:ext cx="1813580" cy="783804"/>
                </a:xfrm>
                <a:prstGeom prst="rect">
                  <a:avLst/>
                </a:prstGeom>
                <a:solidFill>
                  <a:schemeClr val="bg2"/>
                </a:solid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nl-NL" sz="2400" b="0" i="1" smtClean="0">
                                <a:latin typeface="Cambria Math" panose="02040503050406030204" pitchFamily="18" charset="0"/>
                              </a:rPr>
                            </m:ctrlPr>
                          </m:sSupPr>
                          <m:e>
                            <m:r>
                              <a:rPr lang="nl-NL" sz="2400" b="0" i="1" smtClean="0">
                                <a:latin typeface="Cambria Math" panose="02040503050406030204" pitchFamily="18" charset="0"/>
                              </a:rPr>
                              <m:t>2</m:t>
                            </m:r>
                          </m:e>
                          <m:sup>
                            <m:r>
                              <a:rPr lang="nl-NL" sz="2400" b="0" i="1" smtClean="0">
                                <a:latin typeface="Cambria Math" panose="02040503050406030204" pitchFamily="18" charset="0"/>
                              </a:rPr>
                              <m:t>−</m:t>
                            </m:r>
                            <m:r>
                              <a:rPr lang="nl-NL" sz="2400" b="0" i="1" smtClean="0">
                                <a:latin typeface="Cambria Math" panose="02040503050406030204" pitchFamily="18" charset="0"/>
                              </a:rPr>
                              <m:t>𝑎</m:t>
                            </m:r>
                          </m:sup>
                        </m:sSup>
                        <m:r>
                          <a:rPr lang="nl-NL" sz="2400" b="0" i="1" smtClean="0">
                            <a:latin typeface="Cambria Math" panose="02040503050406030204" pitchFamily="18" charset="0"/>
                          </a:rPr>
                          <m:t>=</m:t>
                        </m:r>
                        <m:f>
                          <m:fPr>
                            <m:ctrlPr>
                              <a:rPr lang="nl-NL" sz="2400" b="0" i="1" smtClean="0">
                                <a:latin typeface="Cambria Math" panose="02040503050406030204" pitchFamily="18" charset="0"/>
                              </a:rPr>
                            </m:ctrlPr>
                          </m:fPr>
                          <m:num>
                            <m:r>
                              <a:rPr lang="nl-NL" sz="2400" b="0" i="1" smtClean="0">
                                <a:latin typeface="Cambria Math" panose="02040503050406030204" pitchFamily="18" charset="0"/>
                              </a:rPr>
                              <m:t>1</m:t>
                            </m:r>
                          </m:num>
                          <m:den>
                            <m:sSup>
                              <m:sSupPr>
                                <m:ctrlPr>
                                  <a:rPr lang="nl-NL" sz="2400" b="0" i="1" smtClean="0">
                                    <a:latin typeface="Cambria Math" panose="02040503050406030204" pitchFamily="18" charset="0"/>
                                  </a:rPr>
                                </m:ctrlPr>
                              </m:sSupPr>
                              <m:e>
                                <m:r>
                                  <a:rPr lang="nl-NL" sz="2400" b="0" i="1" smtClean="0">
                                    <a:latin typeface="Cambria Math" panose="02040503050406030204" pitchFamily="18" charset="0"/>
                                  </a:rPr>
                                  <m:t>2</m:t>
                                </m:r>
                              </m:e>
                              <m:sup>
                                <m:r>
                                  <a:rPr lang="nl-NL" sz="2400" b="0" i="1" smtClean="0">
                                    <a:latin typeface="Cambria Math" panose="02040503050406030204" pitchFamily="18" charset="0"/>
                                  </a:rPr>
                                  <m:t>𝑎</m:t>
                                </m:r>
                              </m:sup>
                            </m:sSup>
                          </m:den>
                        </m:f>
                      </m:oMath>
                    </m:oMathPara>
                  </a14:m>
                  <a:endParaRPr lang="nl-NL" sz="2400" dirty="0"/>
                </a:p>
              </p:txBody>
            </p:sp>
          </mc:Choice>
          <mc:Fallback>
            <p:sp>
              <p:nvSpPr>
                <p:cNvPr id="13" name="TextBox 12">
                  <a:extLst>
                    <a:ext uri="{FF2B5EF4-FFF2-40B4-BE49-F238E27FC236}">
                      <a16:creationId xmlns:a16="http://schemas.microsoft.com/office/drawing/2014/main" id="{F3E650DA-2901-D00A-8A1D-199CF6C61656}"/>
                    </a:ext>
                  </a:extLst>
                </p:cNvPr>
                <p:cNvSpPr txBox="1">
                  <a:spLocks noRot="1" noChangeAspect="1" noMove="1" noResize="1" noEditPoints="1" noAdjustHandles="1" noChangeArrowheads="1" noChangeShapeType="1" noTextEdit="1"/>
                </p:cNvSpPr>
                <p:nvPr/>
              </p:nvSpPr>
              <p:spPr>
                <a:xfrm>
                  <a:off x="304211" y="5788914"/>
                  <a:ext cx="1813580" cy="783804"/>
                </a:xfrm>
                <a:prstGeom prst="rect">
                  <a:avLst/>
                </a:prstGeom>
                <a:blipFill>
                  <a:blip r:embed="rId9"/>
                  <a:stretch>
                    <a:fillRect b="-6452"/>
                  </a:stretch>
                </a:blipFill>
              </p:spPr>
              <p:txBody>
                <a:bodyPr/>
                <a:lstStyle/>
                <a:p>
                  <a:r>
                    <a:rPr lang="en-NL">
                      <a:noFill/>
                    </a:rPr>
                    <a:t> </a:t>
                  </a:r>
                </a:p>
              </p:txBody>
            </p:sp>
          </mc:Fallback>
        </mc:AlternateContent>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A89AAF08-F25B-0522-2C1D-732F8D47E56D}"/>
                    </a:ext>
                  </a:extLst>
                </p:cNvPr>
                <p:cNvSpPr txBox="1"/>
                <p:nvPr/>
              </p:nvSpPr>
              <p:spPr>
                <a:xfrm>
                  <a:off x="2473012" y="5849360"/>
                  <a:ext cx="1813580" cy="461665"/>
                </a:xfrm>
                <a:prstGeom prst="rect">
                  <a:avLst/>
                </a:prstGeom>
                <a:solidFill>
                  <a:schemeClr val="bg2"/>
                </a:solid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nl-NL" sz="2400" b="0" i="1" smtClean="0">
                                <a:latin typeface="Cambria Math" panose="02040503050406030204" pitchFamily="18" charset="0"/>
                              </a:rPr>
                            </m:ctrlPr>
                          </m:sSupPr>
                          <m:e>
                            <m:r>
                              <a:rPr lang="nl-NL" sz="2400" b="0" i="1" smtClean="0">
                                <a:latin typeface="Cambria Math" panose="02040503050406030204" pitchFamily="18" charset="0"/>
                              </a:rPr>
                              <m:t>2</m:t>
                            </m:r>
                          </m:e>
                          <m:sup>
                            <m:r>
                              <a:rPr lang="nl-NL" sz="2400" b="0" i="1" smtClean="0">
                                <a:latin typeface="Cambria Math" panose="02040503050406030204" pitchFamily="18" charset="0"/>
                              </a:rPr>
                              <m:t>1</m:t>
                            </m:r>
                          </m:sup>
                        </m:sSup>
                        <m:r>
                          <a:rPr lang="nl-NL" sz="2400" b="0" i="1" smtClean="0">
                            <a:latin typeface="Cambria Math" panose="02040503050406030204" pitchFamily="18" charset="0"/>
                          </a:rPr>
                          <m:t>=2</m:t>
                        </m:r>
                      </m:oMath>
                    </m:oMathPara>
                  </a14:m>
                  <a:endParaRPr lang="nl-NL" sz="2400" b="0" dirty="0"/>
                </a:p>
              </p:txBody>
            </p:sp>
          </mc:Choice>
          <mc:Fallback>
            <p:sp>
              <p:nvSpPr>
                <p:cNvPr id="14" name="TextBox 13">
                  <a:extLst>
                    <a:ext uri="{FF2B5EF4-FFF2-40B4-BE49-F238E27FC236}">
                      <a16:creationId xmlns:a16="http://schemas.microsoft.com/office/drawing/2014/main" id="{A89AAF08-F25B-0522-2C1D-732F8D47E56D}"/>
                    </a:ext>
                  </a:extLst>
                </p:cNvPr>
                <p:cNvSpPr txBox="1">
                  <a:spLocks noRot="1" noChangeAspect="1" noMove="1" noResize="1" noEditPoints="1" noAdjustHandles="1" noChangeArrowheads="1" noChangeShapeType="1" noTextEdit="1"/>
                </p:cNvSpPr>
                <p:nvPr/>
              </p:nvSpPr>
              <p:spPr>
                <a:xfrm>
                  <a:off x="2473012" y="5849360"/>
                  <a:ext cx="1813580" cy="461665"/>
                </a:xfrm>
                <a:prstGeom prst="rect">
                  <a:avLst/>
                </a:prstGeom>
                <a:blipFill>
                  <a:blip r:embed="rId10"/>
                  <a:stretch>
                    <a:fillRect/>
                  </a:stretch>
                </a:blipFill>
              </p:spPr>
              <p:txBody>
                <a:bodyPr/>
                <a:lstStyle/>
                <a:p>
                  <a:r>
                    <a:rPr lang="en-NL">
                      <a:noFill/>
                    </a:rPr>
                    <a:t> </a:t>
                  </a:r>
                </a:p>
              </p:txBody>
            </p:sp>
          </mc:Fallback>
        </mc:AlternateContent>
        <mc:AlternateContent xmlns:mc="http://schemas.openxmlformats.org/markup-compatibility/2006">
          <mc:Choice xmlns:a14="http://schemas.microsoft.com/office/drawing/2010/main" Requires="a14">
            <p:sp>
              <p:nvSpPr>
                <p:cNvPr id="23" name="TextBox 22">
                  <a:extLst>
                    <a:ext uri="{FF2B5EF4-FFF2-40B4-BE49-F238E27FC236}">
                      <a16:creationId xmlns:a16="http://schemas.microsoft.com/office/drawing/2014/main" id="{470B830A-F044-99AF-4613-C7B6050A379E}"/>
                    </a:ext>
                  </a:extLst>
                </p:cNvPr>
                <p:cNvSpPr txBox="1"/>
                <p:nvPr/>
              </p:nvSpPr>
              <p:spPr>
                <a:xfrm>
                  <a:off x="2552597" y="6250911"/>
                  <a:ext cx="1813580" cy="461665"/>
                </a:xfrm>
                <a:prstGeom prst="rect">
                  <a:avLst/>
                </a:prstGeom>
                <a:solidFill>
                  <a:schemeClr val="bg2"/>
                </a:solid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nl-NL" sz="2400" b="0" i="1" smtClean="0">
                                <a:latin typeface="Cambria Math" panose="02040503050406030204" pitchFamily="18" charset="0"/>
                              </a:rPr>
                            </m:ctrlPr>
                          </m:sSupPr>
                          <m:e>
                            <m:r>
                              <a:rPr lang="nl-NL" sz="2400" b="0" i="1" smtClean="0">
                                <a:latin typeface="Cambria Math" panose="02040503050406030204" pitchFamily="18" charset="0"/>
                              </a:rPr>
                              <m:t>2</m:t>
                            </m:r>
                          </m:e>
                          <m:sup>
                            <m:r>
                              <a:rPr lang="nl-NL" sz="2400" b="0" i="1" smtClean="0">
                                <a:latin typeface="Cambria Math" panose="02040503050406030204" pitchFamily="18" charset="0"/>
                              </a:rPr>
                              <m:t>−1</m:t>
                            </m:r>
                          </m:sup>
                        </m:sSup>
                        <m:r>
                          <a:rPr lang="nl-NL" sz="2400" b="0" i="1" smtClean="0">
                            <a:latin typeface="Cambria Math" panose="02040503050406030204" pitchFamily="18" charset="0"/>
                          </a:rPr>
                          <m:t>=1/2</m:t>
                        </m:r>
                      </m:oMath>
                    </m:oMathPara>
                  </a14:m>
                  <a:endParaRPr lang="nl-NL" sz="2400" b="0" dirty="0"/>
                </a:p>
              </p:txBody>
            </p:sp>
          </mc:Choice>
          <mc:Fallback>
            <p:sp>
              <p:nvSpPr>
                <p:cNvPr id="23" name="TextBox 22">
                  <a:extLst>
                    <a:ext uri="{FF2B5EF4-FFF2-40B4-BE49-F238E27FC236}">
                      <a16:creationId xmlns:a16="http://schemas.microsoft.com/office/drawing/2014/main" id="{470B830A-F044-99AF-4613-C7B6050A379E}"/>
                    </a:ext>
                  </a:extLst>
                </p:cNvPr>
                <p:cNvSpPr txBox="1">
                  <a:spLocks noRot="1" noChangeAspect="1" noMove="1" noResize="1" noEditPoints="1" noAdjustHandles="1" noChangeArrowheads="1" noChangeShapeType="1" noTextEdit="1"/>
                </p:cNvSpPr>
                <p:nvPr/>
              </p:nvSpPr>
              <p:spPr>
                <a:xfrm>
                  <a:off x="2552597" y="6250911"/>
                  <a:ext cx="1813580" cy="461665"/>
                </a:xfrm>
                <a:prstGeom prst="rect">
                  <a:avLst/>
                </a:prstGeom>
                <a:blipFill>
                  <a:blip r:embed="rId11"/>
                  <a:stretch>
                    <a:fillRect b="-18919"/>
                  </a:stretch>
                </a:blipFill>
              </p:spPr>
              <p:txBody>
                <a:bodyPr/>
                <a:lstStyle/>
                <a:p>
                  <a:r>
                    <a:rPr lang="en-NL">
                      <a:noFill/>
                    </a:rPr>
                    <a:t> </a:t>
                  </a:r>
                </a:p>
              </p:txBody>
            </p:sp>
          </mc:Fallback>
        </mc:AlternateContent>
      </p:grpSp>
      <p:grpSp>
        <p:nvGrpSpPr>
          <p:cNvPr id="3" name="Group 2">
            <a:extLst>
              <a:ext uri="{FF2B5EF4-FFF2-40B4-BE49-F238E27FC236}">
                <a16:creationId xmlns:a16="http://schemas.microsoft.com/office/drawing/2014/main" id="{B1C9213C-6AC3-DDD8-19FA-FEBAC5F0AECC}"/>
              </a:ext>
            </a:extLst>
          </p:cNvPr>
          <p:cNvGrpSpPr/>
          <p:nvPr/>
        </p:nvGrpSpPr>
        <p:grpSpPr>
          <a:xfrm>
            <a:off x="6392762" y="5387695"/>
            <a:ext cx="5495027" cy="1324881"/>
            <a:chOff x="6392762" y="5387695"/>
            <a:chExt cx="5495027" cy="1324881"/>
          </a:xfrm>
        </p:grpSpPr>
        <mc:AlternateContent xmlns:mc="http://schemas.openxmlformats.org/markup-compatibility/2006">
          <mc:Choice xmlns:a14="http://schemas.microsoft.com/office/drawing/2010/main" Requires="a14">
            <p:sp>
              <p:nvSpPr>
                <p:cNvPr id="16" name="TextBox 15">
                  <a:extLst>
                    <a:ext uri="{FF2B5EF4-FFF2-40B4-BE49-F238E27FC236}">
                      <a16:creationId xmlns:a16="http://schemas.microsoft.com/office/drawing/2014/main" id="{446AD69A-708F-3A1D-3B64-0F48D50676DA}"/>
                    </a:ext>
                  </a:extLst>
                </p:cNvPr>
                <p:cNvSpPr txBox="1"/>
                <p:nvPr/>
              </p:nvSpPr>
              <p:spPr>
                <a:xfrm>
                  <a:off x="9251110" y="5642567"/>
                  <a:ext cx="2636679" cy="848437"/>
                </a:xfrm>
                <a:prstGeom prst="rect">
                  <a:avLst/>
                </a:prstGeom>
                <a:solidFill>
                  <a:schemeClr val="bg2"/>
                </a:solidFill>
              </p:spPr>
              <p:txBody>
                <a:bodyPr wrap="square" rtlCol="0">
                  <a:spAutoFit/>
                </a:bodyPr>
                <a:lstStyle/>
                <a:p>
                  <a:pPr/>
                  <a14:m>
                    <m:oMathPara xmlns:m="http://schemas.openxmlformats.org/officeDocument/2006/math">
                      <m:oMathParaPr>
                        <m:jc m:val="centerGroup"/>
                      </m:oMathParaPr>
                      <m:oMath xmlns:m="http://schemas.openxmlformats.org/officeDocument/2006/math">
                        <m:func>
                          <m:funcPr>
                            <m:ctrlPr>
                              <a:rPr lang="nl-NL" sz="2400" b="0" i="1" smtClean="0">
                                <a:latin typeface="Cambria Math" panose="02040503050406030204" pitchFamily="18" charset="0"/>
                              </a:rPr>
                            </m:ctrlPr>
                          </m:funcPr>
                          <m:fName>
                            <m:r>
                              <m:rPr>
                                <m:sty m:val="p"/>
                              </m:rPr>
                              <a:rPr lang="nl-NL" sz="2400" b="0" i="0" smtClean="0">
                                <a:latin typeface="Cambria Math" panose="02040503050406030204" pitchFamily="18" charset="0"/>
                              </a:rPr>
                              <m:t>log</m:t>
                            </m:r>
                          </m:fName>
                          <m:e>
                            <m:d>
                              <m:dPr>
                                <m:ctrlPr>
                                  <a:rPr lang="nl-NL" sz="2400" b="0" i="1" smtClean="0">
                                    <a:latin typeface="Cambria Math" panose="02040503050406030204" pitchFamily="18" charset="0"/>
                                  </a:rPr>
                                </m:ctrlPr>
                              </m:dPr>
                              <m:e>
                                <m:f>
                                  <m:fPr>
                                    <m:ctrlPr>
                                      <a:rPr lang="nl-NL" sz="2400" b="0" i="1" smtClean="0">
                                        <a:latin typeface="Cambria Math" panose="02040503050406030204" pitchFamily="18" charset="0"/>
                                      </a:rPr>
                                    </m:ctrlPr>
                                  </m:fPr>
                                  <m:num>
                                    <m:r>
                                      <a:rPr lang="nl-NL" sz="2400" b="0" i="1" smtClean="0">
                                        <a:latin typeface="Cambria Math" panose="02040503050406030204" pitchFamily="18" charset="0"/>
                                      </a:rPr>
                                      <m:t>1</m:t>
                                    </m:r>
                                  </m:num>
                                  <m:den>
                                    <m:r>
                                      <a:rPr lang="nl-NL" sz="2400" b="0" i="1" smtClean="0">
                                        <a:latin typeface="Cambria Math" panose="02040503050406030204" pitchFamily="18" charset="0"/>
                                      </a:rPr>
                                      <m:t>𝑝</m:t>
                                    </m:r>
                                  </m:den>
                                </m:f>
                              </m:e>
                            </m:d>
                          </m:e>
                        </m:func>
                        <m:r>
                          <a:rPr lang="nl-NL" sz="2400" b="0" i="1" smtClean="0">
                            <a:latin typeface="Cambria Math" panose="02040503050406030204" pitchFamily="18" charset="0"/>
                          </a:rPr>
                          <m:t>=−</m:t>
                        </m:r>
                        <m:r>
                          <m:rPr>
                            <m:sty m:val="p"/>
                          </m:rPr>
                          <a:rPr lang="nl-NL" sz="2400" b="0" i="0" smtClean="0">
                            <a:latin typeface="Cambria Math" panose="02040503050406030204" pitchFamily="18" charset="0"/>
                          </a:rPr>
                          <m:t>log</m:t>
                        </m:r>
                        <m:r>
                          <a:rPr lang="nl-NL" sz="2400" b="0" i="1" smtClean="0">
                            <a:latin typeface="Cambria Math" panose="02040503050406030204" pitchFamily="18" charset="0"/>
                          </a:rPr>
                          <m:t>⁡(</m:t>
                        </m:r>
                        <m:r>
                          <a:rPr lang="nl-NL" sz="2400" b="0" i="1" smtClean="0">
                            <a:latin typeface="Cambria Math" panose="02040503050406030204" pitchFamily="18" charset="0"/>
                          </a:rPr>
                          <m:t>𝑝</m:t>
                        </m:r>
                        <m:r>
                          <a:rPr lang="nl-NL" sz="2400" b="0" i="1" smtClean="0">
                            <a:latin typeface="Cambria Math" panose="02040503050406030204" pitchFamily="18" charset="0"/>
                          </a:rPr>
                          <m:t>)</m:t>
                        </m:r>
                      </m:oMath>
                    </m:oMathPara>
                  </a14:m>
                  <a:endParaRPr lang="nl-NL" sz="2400" dirty="0"/>
                </a:p>
              </p:txBody>
            </p:sp>
          </mc:Choice>
          <mc:Fallback>
            <p:sp>
              <p:nvSpPr>
                <p:cNvPr id="16" name="TextBox 15">
                  <a:extLst>
                    <a:ext uri="{FF2B5EF4-FFF2-40B4-BE49-F238E27FC236}">
                      <a16:creationId xmlns:a16="http://schemas.microsoft.com/office/drawing/2014/main" id="{446AD69A-708F-3A1D-3B64-0F48D50676DA}"/>
                    </a:ext>
                  </a:extLst>
                </p:cNvPr>
                <p:cNvSpPr txBox="1">
                  <a:spLocks noRot="1" noChangeAspect="1" noMove="1" noResize="1" noEditPoints="1" noAdjustHandles="1" noChangeArrowheads="1" noChangeShapeType="1" noTextEdit="1"/>
                </p:cNvSpPr>
                <p:nvPr/>
              </p:nvSpPr>
              <p:spPr>
                <a:xfrm>
                  <a:off x="9251110" y="5642567"/>
                  <a:ext cx="2636679" cy="848437"/>
                </a:xfrm>
                <a:prstGeom prst="rect">
                  <a:avLst/>
                </a:prstGeom>
                <a:blipFill>
                  <a:blip r:embed="rId12"/>
                  <a:stretch>
                    <a:fillRect l="-478" b="-5882"/>
                  </a:stretch>
                </a:blipFill>
              </p:spPr>
              <p:txBody>
                <a:bodyPr/>
                <a:lstStyle/>
                <a:p>
                  <a:r>
                    <a:rPr lang="en-NL">
                      <a:noFill/>
                    </a:rPr>
                    <a:t> </a:t>
                  </a:r>
                </a:p>
              </p:txBody>
            </p:sp>
          </mc:Fallback>
        </mc:AlternateContent>
        <mc:AlternateContent xmlns:mc="http://schemas.openxmlformats.org/markup-compatibility/2006">
          <mc:Choice xmlns:a14="http://schemas.microsoft.com/office/drawing/2010/main" Requires="a14">
            <p:sp>
              <p:nvSpPr>
                <p:cNvPr id="17" name="TextBox 16">
                  <a:extLst>
                    <a:ext uri="{FF2B5EF4-FFF2-40B4-BE49-F238E27FC236}">
                      <a16:creationId xmlns:a16="http://schemas.microsoft.com/office/drawing/2014/main" id="{C39B9262-5163-31F6-181D-672AB324E80C}"/>
                    </a:ext>
                  </a:extLst>
                </p:cNvPr>
                <p:cNvSpPr txBox="1"/>
                <p:nvPr/>
              </p:nvSpPr>
              <p:spPr>
                <a:xfrm>
                  <a:off x="6617265" y="5387695"/>
                  <a:ext cx="1813580" cy="461665"/>
                </a:xfrm>
                <a:prstGeom prst="rect">
                  <a:avLst/>
                </a:prstGeom>
                <a:solidFill>
                  <a:schemeClr val="bg2"/>
                </a:solidFill>
              </p:spPr>
              <p:txBody>
                <a:bodyPr wrap="square" rtlCol="0">
                  <a:spAutoFit/>
                </a:bodyPr>
                <a:lstStyle/>
                <a:p>
                  <a:pPr/>
                  <a14:m>
                    <m:oMathPara xmlns:m="http://schemas.openxmlformats.org/officeDocument/2006/math">
                      <m:oMathParaPr>
                        <m:jc m:val="centerGroup"/>
                      </m:oMathParaPr>
                      <m:oMath xmlns:m="http://schemas.openxmlformats.org/officeDocument/2006/math">
                        <m:func>
                          <m:funcPr>
                            <m:ctrlPr>
                              <a:rPr lang="nl-NL" sz="2400" b="0" i="1" smtClean="0">
                                <a:latin typeface="Cambria Math" panose="02040503050406030204" pitchFamily="18" charset="0"/>
                              </a:rPr>
                            </m:ctrlPr>
                          </m:funcPr>
                          <m:fName>
                            <m:r>
                              <m:rPr>
                                <m:sty m:val="p"/>
                              </m:rPr>
                              <a:rPr lang="nl-NL" sz="2400" b="0" i="0" smtClean="0">
                                <a:latin typeface="Cambria Math" panose="02040503050406030204" pitchFamily="18" charset="0"/>
                              </a:rPr>
                              <m:t>log</m:t>
                            </m:r>
                          </m:fName>
                          <m:e>
                            <m:d>
                              <m:dPr>
                                <m:ctrlPr>
                                  <a:rPr lang="nl-NL" sz="2400" b="0" i="1" smtClean="0">
                                    <a:latin typeface="Cambria Math" panose="02040503050406030204" pitchFamily="18" charset="0"/>
                                  </a:rPr>
                                </m:ctrlPr>
                              </m:dPr>
                              <m:e>
                                <m:r>
                                  <a:rPr lang="nl-NL" sz="2400" b="0" i="1" smtClean="0">
                                    <a:latin typeface="Cambria Math" panose="02040503050406030204" pitchFamily="18" charset="0"/>
                                  </a:rPr>
                                  <m:t>1</m:t>
                                </m:r>
                              </m:e>
                            </m:d>
                          </m:e>
                        </m:func>
                        <m:r>
                          <a:rPr lang="nl-NL" sz="2400" b="0" i="1" smtClean="0">
                            <a:latin typeface="Cambria Math" panose="02040503050406030204" pitchFamily="18" charset="0"/>
                          </a:rPr>
                          <m:t>=0</m:t>
                        </m:r>
                      </m:oMath>
                    </m:oMathPara>
                  </a14:m>
                  <a:endParaRPr lang="nl-NL" sz="2400" dirty="0"/>
                </a:p>
              </p:txBody>
            </p:sp>
          </mc:Choice>
          <mc:Fallback>
            <p:sp>
              <p:nvSpPr>
                <p:cNvPr id="17" name="TextBox 16">
                  <a:extLst>
                    <a:ext uri="{FF2B5EF4-FFF2-40B4-BE49-F238E27FC236}">
                      <a16:creationId xmlns:a16="http://schemas.microsoft.com/office/drawing/2014/main" id="{C39B9262-5163-31F6-181D-672AB324E80C}"/>
                    </a:ext>
                  </a:extLst>
                </p:cNvPr>
                <p:cNvSpPr txBox="1">
                  <a:spLocks noRot="1" noChangeAspect="1" noMove="1" noResize="1" noEditPoints="1" noAdjustHandles="1" noChangeArrowheads="1" noChangeShapeType="1" noTextEdit="1"/>
                </p:cNvSpPr>
                <p:nvPr/>
              </p:nvSpPr>
              <p:spPr>
                <a:xfrm>
                  <a:off x="6617265" y="5387695"/>
                  <a:ext cx="1813580" cy="461665"/>
                </a:xfrm>
                <a:prstGeom prst="rect">
                  <a:avLst/>
                </a:prstGeom>
                <a:blipFill>
                  <a:blip r:embed="rId13"/>
                  <a:stretch>
                    <a:fillRect b="-18919"/>
                  </a:stretch>
                </a:blipFill>
              </p:spPr>
              <p:txBody>
                <a:bodyPr/>
                <a:lstStyle/>
                <a:p>
                  <a:r>
                    <a:rPr lang="en-NL">
                      <a:noFill/>
                    </a:rPr>
                    <a:t> </a:t>
                  </a:r>
                </a:p>
              </p:txBody>
            </p:sp>
          </mc:Fallback>
        </mc:AlternateContent>
        <mc:AlternateContent xmlns:mc="http://schemas.openxmlformats.org/markup-compatibility/2006">
          <mc:Choice xmlns:a14="http://schemas.microsoft.com/office/drawing/2010/main" Requires="a14">
            <p:sp>
              <p:nvSpPr>
                <p:cNvPr id="18" name="TextBox 17">
                  <a:extLst>
                    <a:ext uri="{FF2B5EF4-FFF2-40B4-BE49-F238E27FC236}">
                      <a16:creationId xmlns:a16="http://schemas.microsoft.com/office/drawing/2014/main" id="{74C0405B-E7C4-C1D0-0FB3-5D9D17594CE5}"/>
                    </a:ext>
                  </a:extLst>
                </p:cNvPr>
                <p:cNvSpPr txBox="1"/>
                <p:nvPr/>
              </p:nvSpPr>
              <p:spPr>
                <a:xfrm>
                  <a:off x="6617265" y="5826426"/>
                  <a:ext cx="1813580" cy="461665"/>
                </a:xfrm>
                <a:prstGeom prst="rect">
                  <a:avLst/>
                </a:prstGeom>
                <a:solidFill>
                  <a:schemeClr val="bg2"/>
                </a:solidFill>
              </p:spPr>
              <p:txBody>
                <a:bodyPr wrap="square" rtlCol="0">
                  <a:spAutoFit/>
                </a:bodyPr>
                <a:lstStyle/>
                <a:p>
                  <a:pPr/>
                  <a14:m>
                    <m:oMathPara xmlns:m="http://schemas.openxmlformats.org/officeDocument/2006/math">
                      <m:oMathParaPr>
                        <m:jc m:val="centerGroup"/>
                      </m:oMathParaPr>
                      <m:oMath xmlns:m="http://schemas.openxmlformats.org/officeDocument/2006/math">
                        <m:func>
                          <m:funcPr>
                            <m:ctrlPr>
                              <a:rPr lang="nl-NL" sz="2400" b="0" i="1" smtClean="0">
                                <a:latin typeface="Cambria Math" panose="02040503050406030204" pitchFamily="18" charset="0"/>
                              </a:rPr>
                            </m:ctrlPr>
                          </m:funcPr>
                          <m:fName>
                            <m:r>
                              <m:rPr>
                                <m:sty m:val="p"/>
                              </m:rPr>
                              <a:rPr lang="nl-NL" sz="2400" b="0" i="0" smtClean="0">
                                <a:latin typeface="Cambria Math" panose="02040503050406030204" pitchFamily="18" charset="0"/>
                              </a:rPr>
                              <m:t>log</m:t>
                            </m:r>
                          </m:fName>
                          <m:e>
                            <m:d>
                              <m:dPr>
                                <m:ctrlPr>
                                  <a:rPr lang="nl-NL" sz="2400" b="0" i="1" smtClean="0">
                                    <a:latin typeface="Cambria Math" panose="02040503050406030204" pitchFamily="18" charset="0"/>
                                  </a:rPr>
                                </m:ctrlPr>
                              </m:dPr>
                              <m:e>
                                <m:r>
                                  <a:rPr lang="nl-NL" sz="2400" b="0" i="1" smtClean="0">
                                    <a:latin typeface="Cambria Math" panose="02040503050406030204" pitchFamily="18" charset="0"/>
                                  </a:rPr>
                                  <m:t>2</m:t>
                                </m:r>
                              </m:e>
                            </m:d>
                          </m:e>
                        </m:func>
                        <m:r>
                          <a:rPr lang="nl-NL" sz="2400" b="0" i="1" smtClean="0">
                            <a:latin typeface="Cambria Math" panose="02040503050406030204" pitchFamily="18" charset="0"/>
                          </a:rPr>
                          <m:t>=1</m:t>
                        </m:r>
                      </m:oMath>
                    </m:oMathPara>
                  </a14:m>
                  <a:endParaRPr lang="nl-NL" sz="2400" dirty="0"/>
                </a:p>
              </p:txBody>
            </p:sp>
          </mc:Choice>
          <mc:Fallback>
            <p:sp>
              <p:nvSpPr>
                <p:cNvPr id="18" name="TextBox 17">
                  <a:extLst>
                    <a:ext uri="{FF2B5EF4-FFF2-40B4-BE49-F238E27FC236}">
                      <a16:creationId xmlns:a16="http://schemas.microsoft.com/office/drawing/2014/main" id="{74C0405B-E7C4-C1D0-0FB3-5D9D17594CE5}"/>
                    </a:ext>
                  </a:extLst>
                </p:cNvPr>
                <p:cNvSpPr txBox="1">
                  <a:spLocks noRot="1" noChangeAspect="1" noMove="1" noResize="1" noEditPoints="1" noAdjustHandles="1" noChangeArrowheads="1" noChangeShapeType="1" noTextEdit="1"/>
                </p:cNvSpPr>
                <p:nvPr/>
              </p:nvSpPr>
              <p:spPr>
                <a:xfrm>
                  <a:off x="6617265" y="5826426"/>
                  <a:ext cx="1813580" cy="461665"/>
                </a:xfrm>
                <a:prstGeom prst="rect">
                  <a:avLst/>
                </a:prstGeom>
                <a:blipFill>
                  <a:blip r:embed="rId14"/>
                  <a:stretch>
                    <a:fillRect b="-15789"/>
                  </a:stretch>
                </a:blipFill>
              </p:spPr>
              <p:txBody>
                <a:bodyPr/>
                <a:lstStyle/>
                <a:p>
                  <a:r>
                    <a:rPr lang="en-NL">
                      <a:noFill/>
                    </a:rPr>
                    <a:t> </a:t>
                  </a:r>
                </a:p>
              </p:txBody>
            </p:sp>
          </mc:Fallback>
        </mc:AlternateContent>
        <mc:AlternateContent xmlns:mc="http://schemas.openxmlformats.org/markup-compatibility/2006">
          <mc:Choice xmlns:a14="http://schemas.microsoft.com/office/drawing/2010/main" Requires="a14">
            <p:sp>
              <p:nvSpPr>
                <p:cNvPr id="24" name="TextBox 23">
                  <a:extLst>
                    <a:ext uri="{FF2B5EF4-FFF2-40B4-BE49-F238E27FC236}">
                      <a16:creationId xmlns:a16="http://schemas.microsoft.com/office/drawing/2014/main" id="{B27EF1A0-1ED6-511B-56D6-550752D7EB81}"/>
                    </a:ext>
                  </a:extLst>
                </p:cNvPr>
                <p:cNvSpPr txBox="1"/>
                <p:nvPr/>
              </p:nvSpPr>
              <p:spPr>
                <a:xfrm>
                  <a:off x="6392762" y="6250911"/>
                  <a:ext cx="2219110" cy="461665"/>
                </a:xfrm>
                <a:prstGeom prst="rect">
                  <a:avLst/>
                </a:prstGeom>
                <a:solidFill>
                  <a:schemeClr val="bg2"/>
                </a:solidFill>
              </p:spPr>
              <p:txBody>
                <a:bodyPr wrap="square" rtlCol="0">
                  <a:spAutoFit/>
                </a:bodyPr>
                <a:lstStyle/>
                <a:p>
                  <a:pPr/>
                  <a14:m>
                    <m:oMathPara xmlns:m="http://schemas.openxmlformats.org/officeDocument/2006/math">
                      <m:oMathParaPr>
                        <m:jc m:val="centerGroup"/>
                      </m:oMathParaPr>
                      <m:oMath xmlns:m="http://schemas.openxmlformats.org/officeDocument/2006/math">
                        <m:func>
                          <m:funcPr>
                            <m:ctrlPr>
                              <a:rPr lang="nl-NL" sz="2400" b="0" i="1" smtClean="0">
                                <a:latin typeface="Cambria Math" panose="02040503050406030204" pitchFamily="18" charset="0"/>
                              </a:rPr>
                            </m:ctrlPr>
                          </m:funcPr>
                          <m:fName>
                            <m:r>
                              <m:rPr>
                                <m:sty m:val="p"/>
                              </m:rPr>
                              <a:rPr lang="nl-NL" sz="2400" b="0" i="0" smtClean="0">
                                <a:latin typeface="Cambria Math" panose="02040503050406030204" pitchFamily="18" charset="0"/>
                              </a:rPr>
                              <m:t>log</m:t>
                            </m:r>
                          </m:fName>
                          <m:e>
                            <m:d>
                              <m:dPr>
                                <m:ctrlPr>
                                  <a:rPr lang="nl-NL" sz="2400" b="0" i="1" smtClean="0">
                                    <a:latin typeface="Cambria Math" panose="02040503050406030204" pitchFamily="18" charset="0"/>
                                  </a:rPr>
                                </m:ctrlPr>
                              </m:dPr>
                              <m:e>
                                <m:r>
                                  <a:rPr lang="nl-NL" sz="2400" b="0" i="1" smtClean="0">
                                    <a:latin typeface="Cambria Math" panose="02040503050406030204" pitchFamily="18" charset="0"/>
                                  </a:rPr>
                                  <m:t>1/2</m:t>
                                </m:r>
                              </m:e>
                            </m:d>
                          </m:e>
                        </m:func>
                        <m:r>
                          <a:rPr lang="nl-NL" sz="2400" b="0" i="1" smtClean="0">
                            <a:latin typeface="Cambria Math" panose="02040503050406030204" pitchFamily="18" charset="0"/>
                          </a:rPr>
                          <m:t>=−1</m:t>
                        </m:r>
                      </m:oMath>
                    </m:oMathPara>
                  </a14:m>
                  <a:endParaRPr lang="nl-NL" sz="2400" dirty="0"/>
                </a:p>
              </p:txBody>
            </p:sp>
          </mc:Choice>
          <mc:Fallback>
            <p:sp>
              <p:nvSpPr>
                <p:cNvPr id="24" name="TextBox 23">
                  <a:extLst>
                    <a:ext uri="{FF2B5EF4-FFF2-40B4-BE49-F238E27FC236}">
                      <a16:creationId xmlns:a16="http://schemas.microsoft.com/office/drawing/2014/main" id="{B27EF1A0-1ED6-511B-56D6-550752D7EB81}"/>
                    </a:ext>
                  </a:extLst>
                </p:cNvPr>
                <p:cNvSpPr txBox="1">
                  <a:spLocks noRot="1" noChangeAspect="1" noMove="1" noResize="1" noEditPoints="1" noAdjustHandles="1" noChangeArrowheads="1" noChangeShapeType="1" noTextEdit="1"/>
                </p:cNvSpPr>
                <p:nvPr/>
              </p:nvSpPr>
              <p:spPr>
                <a:xfrm>
                  <a:off x="6392762" y="6250911"/>
                  <a:ext cx="2219110" cy="461665"/>
                </a:xfrm>
                <a:prstGeom prst="rect">
                  <a:avLst/>
                </a:prstGeom>
                <a:blipFill>
                  <a:blip r:embed="rId15"/>
                  <a:stretch>
                    <a:fillRect b="-18919"/>
                  </a:stretch>
                </a:blipFill>
              </p:spPr>
              <p:txBody>
                <a:bodyPr/>
                <a:lstStyle/>
                <a:p>
                  <a:r>
                    <a:rPr lang="en-NL">
                      <a:noFill/>
                    </a:rPr>
                    <a:t> </a:t>
                  </a:r>
                </a:p>
              </p:txBody>
            </p:sp>
          </mc:Fallback>
        </mc:AlternateContent>
      </p:grpSp>
    </p:spTree>
    <p:extLst>
      <p:ext uri="{BB962C8B-B14F-4D97-AF65-F5344CB8AC3E}">
        <p14:creationId xmlns:p14="http://schemas.microsoft.com/office/powerpoint/2010/main" val="33725974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72FAEFCF-6AB3-F7B5-D55F-4ED5D1BDFDE3}"/>
              </a:ext>
            </a:extLst>
          </p:cNvPr>
          <p:cNvSpPr>
            <a:spLocks noGrp="1"/>
          </p:cNvSpPr>
          <p:nvPr>
            <p:ph type="title"/>
          </p:nvPr>
        </p:nvSpPr>
        <p:spPr>
          <a:xfrm>
            <a:off x="430709" y="158894"/>
            <a:ext cx="10515600" cy="1325563"/>
          </a:xfrm>
        </p:spPr>
        <p:txBody>
          <a:bodyPr/>
          <a:lstStyle/>
          <a:p>
            <a:r>
              <a:rPr lang="en-NL" dirty="0"/>
              <a:t>(Discrete) Probability Distributions</a:t>
            </a:r>
          </a:p>
        </p:txBody>
      </p:sp>
      <p:sp>
        <p:nvSpPr>
          <p:cNvPr id="13" name="TextBox 12">
            <a:extLst>
              <a:ext uri="{FF2B5EF4-FFF2-40B4-BE49-F238E27FC236}">
                <a16:creationId xmlns:a16="http://schemas.microsoft.com/office/drawing/2014/main" id="{962C7153-C07C-F29A-6369-1061AD4EC360}"/>
              </a:ext>
            </a:extLst>
          </p:cNvPr>
          <p:cNvSpPr txBox="1"/>
          <p:nvPr/>
        </p:nvSpPr>
        <p:spPr>
          <a:xfrm>
            <a:off x="430708" y="1227996"/>
            <a:ext cx="8679001" cy="461665"/>
          </a:xfrm>
          <a:prstGeom prst="rect">
            <a:avLst/>
          </a:prstGeom>
          <a:noFill/>
        </p:spPr>
        <p:txBody>
          <a:bodyPr wrap="square" rtlCol="0">
            <a:spAutoFit/>
          </a:bodyPr>
          <a:lstStyle/>
          <a:p>
            <a:r>
              <a:rPr lang="en-NL" sz="2400" b="1" dirty="0"/>
              <a:t>Definition: </a:t>
            </a:r>
            <a:r>
              <a:rPr lang="en-NL" sz="2400" dirty="0"/>
              <a:t>A list of non-negative numbers that sum to 1.</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1C9E65E6-7623-151A-92D0-E6DC8EF622CA}"/>
                  </a:ext>
                </a:extLst>
              </p:cNvPr>
              <p:cNvSpPr txBox="1"/>
              <p:nvPr/>
            </p:nvSpPr>
            <p:spPr>
              <a:xfrm>
                <a:off x="430709" y="1883586"/>
                <a:ext cx="7616011" cy="1750351"/>
              </a:xfrm>
              <a:prstGeom prst="rect">
                <a:avLst/>
              </a:prstGeom>
              <a:noFill/>
            </p:spPr>
            <p:txBody>
              <a:bodyPr wrap="square" rtlCol="0">
                <a:spAutoFit/>
              </a:bodyPr>
              <a:lstStyle/>
              <a:p>
                <a:r>
                  <a:rPr lang="en-NL" sz="2400" b="1" dirty="0"/>
                  <a:t>Easy examples:</a:t>
                </a:r>
              </a:p>
              <a:p>
                <a:pPr marL="285750" indent="-285750">
                  <a:buFont typeface="Arial" panose="020B0604020202020204" pitchFamily="34" charset="0"/>
                  <a:buChar char="•"/>
                </a:pPr>
                <a:r>
                  <a:rPr lang="en-GB" sz="2400" dirty="0"/>
                  <a:t>F</a:t>
                </a:r>
                <a:r>
                  <a:rPr lang="en-NL" sz="2400" dirty="0"/>
                  <a:t>air coin: </a:t>
                </a:r>
                <a14:m>
                  <m:oMath xmlns:m="http://schemas.openxmlformats.org/officeDocument/2006/math">
                    <m:r>
                      <a:rPr lang="en-NL" sz="2400" i="1" dirty="0">
                        <a:latin typeface="Cambria Math" panose="02040503050406030204" pitchFamily="18" charset="0"/>
                      </a:rPr>
                      <m:t>[</m:t>
                    </m:r>
                    <m:r>
                      <a:rPr lang="en-NL" sz="2400" i="1" dirty="0" smtClean="0">
                        <a:latin typeface="Cambria Math" panose="02040503050406030204" pitchFamily="18" charset="0"/>
                      </a:rPr>
                      <m:t>0.5, 0.5</m:t>
                    </m:r>
                    <m:r>
                      <a:rPr lang="nl-NL" sz="2400" b="0" i="1" dirty="0" smtClean="0">
                        <a:latin typeface="Cambria Math" panose="02040503050406030204" pitchFamily="18" charset="0"/>
                      </a:rPr>
                      <m:t>]</m:t>
                    </m:r>
                  </m:oMath>
                </a14:m>
                <a:endParaRPr lang="en-NL" sz="2400" dirty="0"/>
              </a:p>
              <a:p>
                <a:pPr marL="285750" indent="-285750">
                  <a:buFont typeface="Arial" panose="020B0604020202020204" pitchFamily="34" charset="0"/>
                  <a:buChar char="•"/>
                </a:pPr>
                <a:r>
                  <a:rPr lang="en-GB" sz="2400" dirty="0"/>
                  <a:t>Biased</a:t>
                </a:r>
                <a:r>
                  <a:rPr lang="en-NL" sz="2400" dirty="0"/>
                  <a:t> coins:  </a:t>
                </a:r>
                <a14:m>
                  <m:oMath xmlns:m="http://schemas.openxmlformats.org/officeDocument/2006/math">
                    <m:r>
                      <a:rPr lang="en-NL" sz="2400" i="1" dirty="0">
                        <a:latin typeface="Cambria Math" panose="02040503050406030204" pitchFamily="18" charset="0"/>
                      </a:rPr>
                      <m:t>[</m:t>
                    </m:r>
                    <m:r>
                      <a:rPr lang="en-NL" sz="2400" i="1" dirty="0" smtClean="0">
                        <a:latin typeface="Cambria Math" panose="02040503050406030204" pitchFamily="18" charset="0"/>
                      </a:rPr>
                      <m:t>𝑝</m:t>
                    </m:r>
                    <m:r>
                      <a:rPr lang="en-NL" sz="2400" i="1" dirty="0" smtClean="0">
                        <a:latin typeface="Cambria Math" panose="02040503050406030204" pitchFamily="18" charset="0"/>
                      </a:rPr>
                      <m:t>, 1−</m:t>
                    </m:r>
                    <m:r>
                      <a:rPr lang="en-NL" sz="2400" i="1" dirty="0" smtClean="0">
                        <a:latin typeface="Cambria Math" panose="02040503050406030204" pitchFamily="18" charset="0"/>
                      </a:rPr>
                      <m:t>𝑝</m:t>
                    </m:r>
                    <m:r>
                      <a:rPr lang="nl-NL" sz="2400" b="0" i="1" dirty="0" smtClean="0">
                        <a:latin typeface="Cambria Math" panose="02040503050406030204" pitchFamily="18" charset="0"/>
                      </a:rPr>
                      <m:t>]</m:t>
                    </m:r>
                  </m:oMath>
                </a14:m>
                <a:r>
                  <a:rPr lang="en-NL" sz="2400" dirty="0"/>
                  <a:t> for </a:t>
                </a:r>
                <a14:m>
                  <m:oMath xmlns:m="http://schemas.openxmlformats.org/officeDocument/2006/math">
                    <m:r>
                      <a:rPr lang="nl-NL" sz="2400" dirty="0" smtClean="0">
                        <a:latin typeface="Cambria Math" panose="02040503050406030204" pitchFamily="18" charset="0"/>
                      </a:rPr>
                      <m:t>0</m:t>
                    </m:r>
                    <m:r>
                      <a:rPr lang="nl-NL" sz="2400" b="0" i="1" dirty="0" smtClean="0">
                        <a:latin typeface="Cambria Math" panose="02040503050406030204" pitchFamily="18" charset="0"/>
                      </a:rPr>
                      <m:t>≤</m:t>
                    </m:r>
                    <m:r>
                      <a:rPr lang="en-NL" sz="2400" i="1" dirty="0" smtClean="0">
                        <a:latin typeface="Cambria Math" panose="02040503050406030204" pitchFamily="18" charset="0"/>
                      </a:rPr>
                      <m:t>𝑝</m:t>
                    </m:r>
                    <m:r>
                      <a:rPr lang="nl-NL" sz="2400" b="0" i="1" dirty="0" smtClean="0">
                        <a:latin typeface="Cambria Math" panose="02040503050406030204" pitchFamily="18" charset="0"/>
                      </a:rPr>
                      <m:t>≤1</m:t>
                    </m:r>
                  </m:oMath>
                </a14:m>
                <a:r>
                  <a:rPr lang="nl-NL" sz="2400" dirty="0"/>
                  <a:t> </a:t>
                </a:r>
                <a:r>
                  <a:rPr lang="nl-NL" sz="2400" dirty="0" err="1"/>
                  <a:t>and</a:t>
                </a:r>
                <a:r>
                  <a:rPr lang="nl-NL" sz="2400" dirty="0"/>
                  <a:t> </a:t>
                </a:r>
                <a14:m>
                  <m:oMath xmlns:m="http://schemas.openxmlformats.org/officeDocument/2006/math">
                    <m:r>
                      <a:rPr lang="nl-NL" sz="2400" b="0" i="1" smtClean="0">
                        <a:latin typeface="Cambria Math" panose="02040503050406030204" pitchFamily="18" charset="0"/>
                      </a:rPr>
                      <m:t>𝑝</m:t>
                    </m:r>
                    <m:r>
                      <a:rPr lang="nl-NL" sz="2400" b="0" i="1" smtClean="0">
                        <a:latin typeface="Cambria Math" panose="02040503050406030204" pitchFamily="18" charset="0"/>
                      </a:rPr>
                      <m:t>≠0.5</m:t>
                    </m:r>
                  </m:oMath>
                </a14:m>
                <a:endParaRPr lang="nl-NL" sz="2400" dirty="0"/>
              </a:p>
              <a:p>
                <a:pPr marL="285750" indent="-285750">
                  <a:buFont typeface="Arial" panose="020B0604020202020204" pitchFamily="34" charset="0"/>
                  <a:buChar char="•"/>
                </a:pPr>
                <a:r>
                  <a:rPr lang="en-GB" sz="2400" dirty="0"/>
                  <a:t>U</a:t>
                </a:r>
                <a:r>
                  <a:rPr lang="en-NL" sz="2400" dirty="0"/>
                  <a:t>niform distribution:</a:t>
                </a:r>
                <a14:m>
                  <m:oMath xmlns:m="http://schemas.openxmlformats.org/officeDocument/2006/math">
                    <m:d>
                      <m:dPr>
                        <m:begChr m:val="["/>
                        <m:endChr m:val="]"/>
                        <m:ctrlPr>
                          <a:rPr lang="en-NL" sz="2400" i="1" smtClean="0">
                            <a:latin typeface="Cambria Math" panose="02040503050406030204" pitchFamily="18" charset="0"/>
                          </a:rPr>
                        </m:ctrlPr>
                      </m:dPr>
                      <m:e>
                        <m:f>
                          <m:fPr>
                            <m:ctrlPr>
                              <a:rPr lang="nl-NL" sz="2400" b="0" i="1" smtClean="0">
                                <a:latin typeface="Cambria Math" panose="02040503050406030204" pitchFamily="18" charset="0"/>
                              </a:rPr>
                            </m:ctrlPr>
                          </m:fPr>
                          <m:num>
                            <m:r>
                              <a:rPr lang="nl-NL" sz="2400" b="0" i="1" smtClean="0">
                                <a:latin typeface="Cambria Math" panose="02040503050406030204" pitchFamily="18" charset="0"/>
                              </a:rPr>
                              <m:t>1</m:t>
                            </m:r>
                          </m:num>
                          <m:den>
                            <m:r>
                              <a:rPr lang="nl-NL" sz="2400" b="0" i="1" smtClean="0">
                                <a:latin typeface="Cambria Math" panose="02040503050406030204" pitchFamily="18" charset="0"/>
                              </a:rPr>
                              <m:t>𝑛</m:t>
                            </m:r>
                          </m:den>
                        </m:f>
                        <m:r>
                          <a:rPr lang="nl-NL" sz="2400" b="0" i="1" smtClean="0">
                            <a:latin typeface="Cambria Math" panose="02040503050406030204" pitchFamily="18" charset="0"/>
                          </a:rPr>
                          <m:t>,</m:t>
                        </m:r>
                        <m:f>
                          <m:fPr>
                            <m:ctrlPr>
                              <a:rPr lang="nl-NL" sz="2400" b="0" i="1" smtClean="0">
                                <a:latin typeface="Cambria Math" panose="02040503050406030204" pitchFamily="18" charset="0"/>
                              </a:rPr>
                            </m:ctrlPr>
                          </m:fPr>
                          <m:num>
                            <m:r>
                              <a:rPr lang="nl-NL" sz="2400" b="0" i="1" smtClean="0">
                                <a:latin typeface="Cambria Math" panose="02040503050406030204" pitchFamily="18" charset="0"/>
                              </a:rPr>
                              <m:t>1</m:t>
                            </m:r>
                          </m:num>
                          <m:den>
                            <m:r>
                              <a:rPr lang="nl-NL" sz="2400" b="0" i="1" smtClean="0">
                                <a:latin typeface="Cambria Math" panose="02040503050406030204" pitchFamily="18" charset="0"/>
                              </a:rPr>
                              <m:t>𝑛</m:t>
                            </m:r>
                          </m:den>
                        </m:f>
                        <m:r>
                          <a:rPr lang="nl-NL" sz="2400" b="0" i="1" smtClean="0">
                            <a:latin typeface="Cambria Math" panose="02040503050406030204" pitchFamily="18" charset="0"/>
                          </a:rPr>
                          <m:t>, …,</m:t>
                        </m:r>
                        <m:f>
                          <m:fPr>
                            <m:ctrlPr>
                              <a:rPr lang="nl-NL" sz="2400" b="0" i="1" smtClean="0">
                                <a:latin typeface="Cambria Math" panose="02040503050406030204" pitchFamily="18" charset="0"/>
                              </a:rPr>
                            </m:ctrlPr>
                          </m:fPr>
                          <m:num>
                            <m:r>
                              <a:rPr lang="nl-NL" sz="2400" b="0" i="1" smtClean="0">
                                <a:latin typeface="Cambria Math" panose="02040503050406030204" pitchFamily="18" charset="0"/>
                              </a:rPr>
                              <m:t>1</m:t>
                            </m:r>
                          </m:num>
                          <m:den>
                            <m:r>
                              <a:rPr lang="nl-NL" sz="2400" b="0" i="1" smtClean="0">
                                <a:latin typeface="Cambria Math" panose="02040503050406030204" pitchFamily="18" charset="0"/>
                              </a:rPr>
                              <m:t>𝑛</m:t>
                            </m:r>
                          </m:den>
                        </m:f>
                      </m:e>
                    </m:d>
                  </m:oMath>
                </a14:m>
                <a:r>
                  <a:rPr lang="en-NL" sz="2400" dirty="0"/>
                  <a:t> for </a:t>
                </a:r>
                <a14:m>
                  <m:oMath xmlns:m="http://schemas.openxmlformats.org/officeDocument/2006/math">
                    <m:r>
                      <a:rPr lang="nl-NL" sz="2400" b="0" i="1" smtClean="0">
                        <a:latin typeface="Cambria Math" panose="02040503050406030204" pitchFamily="18" charset="0"/>
                      </a:rPr>
                      <m:t>𝑛</m:t>
                    </m:r>
                    <m:r>
                      <a:rPr lang="nl-NL" sz="2400" b="0" i="1" smtClean="0">
                        <a:latin typeface="Cambria Math" panose="02040503050406030204" pitchFamily="18" charset="0"/>
                      </a:rPr>
                      <m:t>=1,2,3,…</m:t>
                    </m:r>
                  </m:oMath>
                </a14:m>
                <a:endParaRPr lang="nl-NL" sz="2400" b="0" dirty="0"/>
              </a:p>
            </p:txBody>
          </p:sp>
        </mc:Choice>
        <mc:Fallback xmlns="">
          <p:sp>
            <p:nvSpPr>
              <p:cNvPr id="14" name="TextBox 13">
                <a:extLst>
                  <a:ext uri="{FF2B5EF4-FFF2-40B4-BE49-F238E27FC236}">
                    <a16:creationId xmlns:a16="http://schemas.microsoft.com/office/drawing/2014/main" id="{1C9E65E6-7623-151A-92D0-E6DC8EF622CA}"/>
                  </a:ext>
                </a:extLst>
              </p:cNvPr>
              <p:cNvSpPr txBox="1">
                <a:spLocks noRot="1" noChangeAspect="1" noMove="1" noResize="1" noEditPoints="1" noAdjustHandles="1" noChangeArrowheads="1" noChangeShapeType="1" noTextEdit="1"/>
              </p:cNvSpPr>
              <p:nvPr/>
            </p:nvSpPr>
            <p:spPr>
              <a:xfrm>
                <a:off x="430709" y="1883586"/>
                <a:ext cx="7616011" cy="1750351"/>
              </a:xfrm>
              <a:prstGeom prst="rect">
                <a:avLst/>
              </a:prstGeom>
              <a:blipFill>
                <a:blip r:embed="rId3"/>
                <a:stretch>
                  <a:fillRect l="-1333" t="-2878" b="-1439"/>
                </a:stretch>
              </a:blipFill>
            </p:spPr>
            <p:txBody>
              <a:bodyPr/>
              <a:lstStyle/>
              <a:p>
                <a:r>
                  <a:rPr lang="en-NL">
                    <a:noFill/>
                  </a:rPr>
                  <a:t> </a:t>
                </a:r>
              </a:p>
            </p:txBody>
          </p:sp>
        </mc:Fallback>
      </mc:AlternateContent>
      <p:pic>
        <p:nvPicPr>
          <p:cNvPr id="6160" name="Picture 16">
            <a:extLst>
              <a:ext uri="{FF2B5EF4-FFF2-40B4-BE49-F238E27FC236}">
                <a16:creationId xmlns:a16="http://schemas.microsoft.com/office/drawing/2014/main" id="{8E52479C-9E12-1F35-D654-C501206F874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4357" t="16821" r="24913" b="16125"/>
          <a:stretch/>
        </p:blipFill>
        <p:spPr bwMode="auto">
          <a:xfrm>
            <a:off x="8046720" y="1791619"/>
            <a:ext cx="1651084" cy="1636810"/>
          </a:xfrm>
          <a:prstGeom prst="rect">
            <a:avLst/>
          </a:prstGeom>
          <a:noFill/>
          <a:extLst>
            <a:ext uri="{909E8E84-426E-40DD-AFC4-6F175D3DCCD1}">
              <a14:hiddenFill xmlns:a14="http://schemas.microsoft.com/office/drawing/2010/main">
                <a:solidFill>
                  <a:srgbClr val="FFFFFF"/>
                </a:solidFill>
              </a14:hiddenFill>
            </a:ext>
          </a:extLst>
        </p:spPr>
      </p:pic>
      <p:pic>
        <p:nvPicPr>
          <p:cNvPr id="6162" name="Picture 18">
            <a:extLst>
              <a:ext uri="{FF2B5EF4-FFF2-40B4-BE49-F238E27FC236}">
                <a16:creationId xmlns:a16="http://schemas.microsoft.com/office/drawing/2014/main" id="{CF09634B-F1FA-7D9B-C6C6-65FA54B55FF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6295" t="17671" r="24728" b="16350"/>
          <a:stretch/>
        </p:blipFill>
        <p:spPr bwMode="auto">
          <a:xfrm>
            <a:off x="10040361" y="1897661"/>
            <a:ext cx="1811896" cy="1830665"/>
          </a:xfrm>
          <a:prstGeom prst="rect">
            <a:avLst/>
          </a:prstGeom>
          <a:noFill/>
          <a:extLst>
            <a:ext uri="{909E8E84-426E-40DD-AFC4-6F175D3DCCD1}">
              <a14:hiddenFill xmlns:a14="http://schemas.microsoft.com/office/drawing/2010/main">
                <a:solidFill>
                  <a:srgbClr val="FFFFFF"/>
                </a:solidFill>
              </a14:hiddenFill>
            </a:ext>
          </a:extLst>
        </p:spPr>
      </p:pic>
      <p:pic>
        <p:nvPicPr>
          <p:cNvPr id="6164" name="Picture 20">
            <a:extLst>
              <a:ext uri="{FF2B5EF4-FFF2-40B4-BE49-F238E27FC236}">
                <a16:creationId xmlns:a16="http://schemas.microsoft.com/office/drawing/2014/main" id="{1CA136DC-8489-C09B-4530-0D2C13958231}"/>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3435" t="19939" r="24396" b="15282"/>
          <a:stretch/>
        </p:blipFill>
        <p:spPr bwMode="auto">
          <a:xfrm>
            <a:off x="9133354" y="348622"/>
            <a:ext cx="1653230" cy="1539616"/>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14="http://schemas.microsoft.com/office/drawing/2010/main" Requires="a14">
          <p:sp>
            <p:nvSpPr>
              <p:cNvPr id="17" name="TextBox 16">
                <a:extLst>
                  <a:ext uri="{FF2B5EF4-FFF2-40B4-BE49-F238E27FC236}">
                    <a16:creationId xmlns:a16="http://schemas.microsoft.com/office/drawing/2014/main" id="{CF1CA57C-9AD5-FC46-4305-2073D2BB33A9}"/>
                  </a:ext>
                </a:extLst>
              </p:cNvPr>
              <p:cNvSpPr txBox="1"/>
              <p:nvPr/>
            </p:nvSpPr>
            <p:spPr>
              <a:xfrm>
                <a:off x="430709" y="3941098"/>
                <a:ext cx="8679000" cy="2375587"/>
              </a:xfrm>
              <a:prstGeom prst="rect">
                <a:avLst/>
              </a:prstGeom>
              <a:noFill/>
            </p:spPr>
            <p:txBody>
              <a:bodyPr wrap="square" rtlCol="0">
                <a:spAutoFit/>
              </a:bodyPr>
              <a:lstStyle/>
              <a:p>
                <a:r>
                  <a:rPr lang="en-US" sz="2400" b="1" dirty="0"/>
                  <a:t>More complicated examples:</a:t>
                </a:r>
              </a:p>
              <a:p>
                <a:pPr marL="285750" indent="-285750">
                  <a:buFont typeface="Arial" panose="020B0604020202020204" pitchFamily="34" charset="0"/>
                  <a:buChar char="•"/>
                </a:pPr>
                <a:r>
                  <a:rPr lang="en-US" sz="2400" dirty="0">
                    <a:hlinkClick r:id="rId7"/>
                  </a:rPr>
                  <a:t>Binomial distribution</a:t>
                </a:r>
                <a:r>
                  <a:rPr lang="en-US" sz="2400" dirty="0"/>
                  <a:t>: </a:t>
                </a:r>
                <a14:m>
                  <m:oMath xmlns:m="http://schemas.openxmlformats.org/officeDocument/2006/math">
                    <m:d>
                      <m:dPr>
                        <m:begChr m:val="["/>
                        <m:endChr m:val="]"/>
                        <m:ctrlPr>
                          <a:rPr lang="en-US" sz="2400" i="1" smtClean="0">
                            <a:latin typeface="Cambria Math" panose="02040503050406030204" pitchFamily="18" charset="0"/>
                          </a:rPr>
                        </m:ctrlPr>
                      </m:dPr>
                      <m:e>
                        <m:r>
                          <a:rPr lang="en-US" sz="2400" b="0" i="1" smtClean="0">
                            <a:latin typeface="Cambria Math" panose="02040503050406030204" pitchFamily="18" charset="0"/>
                          </a:rPr>
                          <m:t>𝐵</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𝑛</m:t>
                            </m:r>
                            <m:r>
                              <a:rPr lang="en-US" sz="2400" b="0" i="1" smtClean="0">
                                <a:latin typeface="Cambria Math" panose="02040503050406030204" pitchFamily="18" charset="0"/>
                              </a:rPr>
                              <m:t>,</m:t>
                            </m:r>
                            <m:r>
                              <a:rPr lang="en-US" sz="2400" b="0" i="1" smtClean="0">
                                <a:latin typeface="Cambria Math" panose="02040503050406030204" pitchFamily="18" charset="0"/>
                              </a:rPr>
                              <m:t>𝑝</m:t>
                            </m:r>
                            <m:r>
                              <a:rPr lang="en-US" sz="2400" b="0" i="1" smtClean="0">
                                <a:latin typeface="Cambria Math" panose="02040503050406030204" pitchFamily="18" charset="0"/>
                              </a:rPr>
                              <m:t>,0</m:t>
                            </m:r>
                          </m:e>
                        </m:d>
                        <m:r>
                          <a:rPr lang="en-US" sz="2400" b="0" i="1" smtClean="0">
                            <a:latin typeface="Cambria Math" panose="02040503050406030204" pitchFamily="18" charset="0"/>
                          </a:rPr>
                          <m:t>,</m:t>
                        </m:r>
                        <m:r>
                          <a:rPr lang="en-US" sz="2400" b="0" i="1" smtClean="0">
                            <a:latin typeface="Cambria Math" panose="02040503050406030204" pitchFamily="18" charset="0"/>
                          </a:rPr>
                          <m:t>𝐵</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𝑛</m:t>
                            </m:r>
                            <m:r>
                              <a:rPr lang="en-US" sz="2400" b="0" i="1" smtClean="0">
                                <a:latin typeface="Cambria Math" panose="02040503050406030204" pitchFamily="18" charset="0"/>
                              </a:rPr>
                              <m:t>,</m:t>
                            </m:r>
                            <m:r>
                              <a:rPr lang="en-US" sz="2400" b="0" i="1" smtClean="0">
                                <a:latin typeface="Cambria Math" panose="02040503050406030204" pitchFamily="18" charset="0"/>
                              </a:rPr>
                              <m:t>𝑝</m:t>
                            </m:r>
                            <m:r>
                              <a:rPr lang="en-US" sz="2400" b="0" i="1" smtClean="0">
                                <a:latin typeface="Cambria Math" panose="02040503050406030204" pitchFamily="18" charset="0"/>
                              </a:rPr>
                              <m:t>,1</m:t>
                            </m:r>
                          </m:e>
                        </m:d>
                        <m:r>
                          <a:rPr lang="en-US" sz="2400" b="0" i="1" smtClean="0">
                            <a:latin typeface="Cambria Math" panose="02040503050406030204" pitchFamily="18" charset="0"/>
                          </a:rPr>
                          <m:t>, …, </m:t>
                        </m:r>
                        <m:r>
                          <a:rPr lang="en-US" sz="2400" b="0" i="1" smtClean="0">
                            <a:latin typeface="Cambria Math" panose="02040503050406030204" pitchFamily="18" charset="0"/>
                          </a:rPr>
                          <m:t>𝐵</m:t>
                        </m:r>
                        <m:r>
                          <a:rPr lang="en-US" sz="2400" b="0" i="1" smtClean="0">
                            <a:latin typeface="Cambria Math" panose="02040503050406030204" pitchFamily="18" charset="0"/>
                          </a:rPr>
                          <m:t>(</m:t>
                        </m:r>
                        <m:r>
                          <a:rPr lang="en-US" sz="2400" b="0" i="1" smtClean="0">
                            <a:latin typeface="Cambria Math" panose="02040503050406030204" pitchFamily="18" charset="0"/>
                          </a:rPr>
                          <m:t>𝑛</m:t>
                        </m:r>
                        <m:r>
                          <a:rPr lang="en-US" sz="2400" b="0" i="1" smtClean="0">
                            <a:latin typeface="Cambria Math" panose="02040503050406030204" pitchFamily="18" charset="0"/>
                          </a:rPr>
                          <m:t>,</m:t>
                        </m:r>
                        <m:r>
                          <a:rPr lang="en-US" sz="2400" b="0" i="1" smtClean="0">
                            <a:latin typeface="Cambria Math" panose="02040503050406030204" pitchFamily="18" charset="0"/>
                          </a:rPr>
                          <m:t>𝑝</m:t>
                        </m:r>
                        <m:r>
                          <a:rPr lang="en-US" sz="2400" b="0" i="1" smtClean="0">
                            <a:latin typeface="Cambria Math" panose="02040503050406030204" pitchFamily="18" charset="0"/>
                          </a:rPr>
                          <m:t>,</m:t>
                        </m:r>
                        <m:r>
                          <a:rPr lang="en-US" sz="2400" b="0" i="1" smtClean="0">
                            <a:latin typeface="Cambria Math" panose="02040503050406030204" pitchFamily="18" charset="0"/>
                          </a:rPr>
                          <m:t>𝑛</m:t>
                        </m:r>
                        <m:r>
                          <a:rPr lang="en-US" sz="2400" b="0" i="1" smtClean="0">
                            <a:latin typeface="Cambria Math" panose="02040503050406030204" pitchFamily="18" charset="0"/>
                          </a:rPr>
                          <m:t>)</m:t>
                        </m:r>
                      </m:e>
                    </m:d>
                  </m:oMath>
                </a14:m>
                <a:r>
                  <a:rPr lang="en-US" sz="2400" b="0" dirty="0"/>
                  <a:t> where </a:t>
                </a:r>
                <a14:m>
                  <m:oMath xmlns:m="http://schemas.openxmlformats.org/officeDocument/2006/math">
                    <m:r>
                      <a:rPr lang="en-US" sz="2400" b="0" i="1" smtClean="0">
                        <a:latin typeface="Cambria Math" panose="02040503050406030204" pitchFamily="18" charset="0"/>
                      </a:rPr>
                      <m:t>𝐵</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𝑛</m:t>
                        </m:r>
                        <m:r>
                          <a:rPr lang="en-US" sz="2400" b="0" i="1" smtClean="0">
                            <a:latin typeface="Cambria Math" panose="02040503050406030204" pitchFamily="18" charset="0"/>
                          </a:rPr>
                          <m:t>,</m:t>
                        </m:r>
                        <m:r>
                          <a:rPr lang="en-US" sz="2400" b="0" i="1" smtClean="0">
                            <a:latin typeface="Cambria Math" panose="02040503050406030204" pitchFamily="18" charset="0"/>
                          </a:rPr>
                          <m:t>𝑝</m:t>
                        </m:r>
                        <m:r>
                          <a:rPr lang="en-US" sz="2400" b="0" i="1" smtClean="0">
                            <a:latin typeface="Cambria Math" panose="02040503050406030204" pitchFamily="18" charset="0"/>
                          </a:rPr>
                          <m:t>,</m:t>
                        </m:r>
                        <m:r>
                          <a:rPr lang="en-US" sz="2400" b="0" i="1" smtClean="0">
                            <a:latin typeface="Cambria Math" panose="02040503050406030204" pitchFamily="18" charset="0"/>
                          </a:rPr>
                          <m:t>𝑘</m:t>
                        </m:r>
                      </m:e>
                    </m:d>
                    <m:r>
                      <a:rPr lang="en-US" sz="2400" b="0" i="1" smtClean="0">
                        <a:latin typeface="Cambria Math" panose="02040503050406030204" pitchFamily="18" charset="0"/>
                      </a:rPr>
                      <m:t>≝</m:t>
                    </m:r>
                    <m:d>
                      <m:dPr>
                        <m:ctrlPr>
                          <a:rPr lang="en-US" sz="2400" b="0" i="1" smtClean="0">
                            <a:latin typeface="Cambria Math" panose="02040503050406030204" pitchFamily="18" charset="0"/>
                          </a:rPr>
                        </m:ctrlPr>
                      </m:dPr>
                      <m:e>
                        <m:f>
                          <m:fPr>
                            <m:type m:val="noBar"/>
                            <m:ctrlPr>
                              <a:rPr lang="en-US" sz="2400" b="0" i="1" smtClean="0">
                                <a:latin typeface="Cambria Math" panose="02040503050406030204" pitchFamily="18" charset="0"/>
                              </a:rPr>
                            </m:ctrlPr>
                          </m:fPr>
                          <m:num>
                            <m:r>
                              <a:rPr lang="en-US" sz="2400" b="0" i="1" smtClean="0">
                                <a:latin typeface="Cambria Math" panose="02040503050406030204" pitchFamily="18" charset="0"/>
                              </a:rPr>
                              <m:t>𝑛</m:t>
                            </m:r>
                          </m:num>
                          <m:den>
                            <m:r>
                              <a:rPr lang="en-US" sz="2400" b="0" i="1" smtClean="0">
                                <a:latin typeface="Cambria Math" panose="02040503050406030204" pitchFamily="18" charset="0"/>
                              </a:rPr>
                              <m:t>𝑘</m:t>
                            </m:r>
                          </m:den>
                        </m:f>
                      </m:e>
                    </m:d>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𝑝</m:t>
                        </m:r>
                      </m:e>
                      <m:sup>
                        <m:r>
                          <a:rPr lang="en-US" sz="2400" b="0" i="1" smtClean="0">
                            <a:latin typeface="Cambria Math" panose="02040503050406030204" pitchFamily="18" charset="0"/>
                          </a:rPr>
                          <m:t>𝑘</m:t>
                        </m:r>
                      </m:sup>
                    </m:sSup>
                    <m:sSup>
                      <m:sSupPr>
                        <m:ctrlPr>
                          <a:rPr lang="en-US" sz="2400" b="0" i="1" smtClean="0">
                            <a:latin typeface="Cambria Math" panose="02040503050406030204" pitchFamily="18" charset="0"/>
                          </a:rPr>
                        </m:ctrlPr>
                      </m:sSupPr>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r>
                              <a:rPr lang="en-US" sz="2400" b="0" i="1" smtClean="0">
                                <a:latin typeface="Cambria Math" panose="02040503050406030204" pitchFamily="18" charset="0"/>
                              </a:rPr>
                              <m:t>𝑝</m:t>
                            </m:r>
                          </m:e>
                        </m:d>
                      </m:e>
                      <m:sup>
                        <m:r>
                          <a:rPr lang="en-US" sz="2400" b="0" i="1" smtClean="0">
                            <a:latin typeface="Cambria Math" panose="02040503050406030204" pitchFamily="18" charset="0"/>
                          </a:rPr>
                          <m:t>𝑛</m:t>
                        </m:r>
                        <m:r>
                          <a:rPr lang="en-US" sz="2400" b="0" i="1" smtClean="0">
                            <a:latin typeface="Cambria Math" panose="02040503050406030204" pitchFamily="18" charset="0"/>
                          </a:rPr>
                          <m:t>−</m:t>
                        </m:r>
                        <m:r>
                          <a:rPr lang="en-US" sz="2400" b="0" i="1" smtClean="0">
                            <a:latin typeface="Cambria Math" panose="02040503050406030204" pitchFamily="18" charset="0"/>
                          </a:rPr>
                          <m:t>𝑘</m:t>
                        </m:r>
                      </m:sup>
                    </m:sSup>
                  </m:oMath>
                </a14:m>
                <a:r>
                  <a:rPr lang="en-US" sz="2400" dirty="0"/>
                  <a:t> is the probability to obtain exactly </a:t>
                </a:r>
                <a14:m>
                  <m:oMath xmlns:m="http://schemas.openxmlformats.org/officeDocument/2006/math">
                    <m:r>
                      <a:rPr lang="en-US" sz="2400" i="1" smtClean="0">
                        <a:latin typeface="Cambria Math" panose="02040503050406030204" pitchFamily="18" charset="0"/>
                      </a:rPr>
                      <m:t>𝑘</m:t>
                    </m:r>
                  </m:oMath>
                </a14:m>
                <a:r>
                  <a:rPr lang="en-US" sz="2400" dirty="0"/>
                  <a:t> heads when </a:t>
                </a:r>
                <a14:m>
                  <m:oMath xmlns:m="http://schemas.openxmlformats.org/officeDocument/2006/math">
                    <m:r>
                      <a:rPr lang="en-US" sz="2400" i="1" smtClean="0">
                        <a:latin typeface="Cambria Math" panose="02040503050406030204" pitchFamily="18" charset="0"/>
                      </a:rPr>
                      <m:t>𝑛</m:t>
                    </m:r>
                  </m:oMath>
                </a14:m>
                <a:r>
                  <a:rPr lang="en-US" sz="2400" dirty="0"/>
                  <a:t> times flipping a coin with bias </a:t>
                </a:r>
                <a14:m>
                  <m:oMath xmlns:m="http://schemas.openxmlformats.org/officeDocument/2006/math">
                    <m:r>
                      <a:rPr lang="en-US" sz="2400" i="1" smtClean="0">
                        <a:latin typeface="Cambria Math" panose="02040503050406030204" pitchFamily="18" charset="0"/>
                      </a:rPr>
                      <m:t>𝑝</m:t>
                    </m:r>
                  </m:oMath>
                </a14:m>
                <a:r>
                  <a:rPr lang="en-US" sz="2400" dirty="0"/>
                  <a:t>. </a:t>
                </a:r>
              </a:p>
              <a:p>
                <a:pPr marL="285750" indent="-285750">
                  <a:buFont typeface="Arial" panose="020B0604020202020204" pitchFamily="34" charset="0"/>
                  <a:buChar char="•"/>
                </a:pPr>
                <a:r>
                  <a:rPr lang="en-US" sz="2400" dirty="0">
                    <a:hlinkClick r:id="rId8"/>
                  </a:rPr>
                  <a:t>Frequencies</a:t>
                </a:r>
                <a:r>
                  <a:rPr lang="en-US" sz="2400" dirty="0"/>
                  <a:t>: count the number of occurrences and divide by the total</a:t>
                </a:r>
              </a:p>
            </p:txBody>
          </p:sp>
        </mc:Choice>
        <mc:Fallback>
          <p:sp>
            <p:nvSpPr>
              <p:cNvPr id="17" name="TextBox 16">
                <a:extLst>
                  <a:ext uri="{FF2B5EF4-FFF2-40B4-BE49-F238E27FC236}">
                    <a16:creationId xmlns:a16="http://schemas.microsoft.com/office/drawing/2014/main" id="{CF1CA57C-9AD5-FC46-4305-2073D2BB33A9}"/>
                  </a:ext>
                </a:extLst>
              </p:cNvPr>
              <p:cNvSpPr txBox="1">
                <a:spLocks noRot="1" noChangeAspect="1" noMove="1" noResize="1" noEditPoints="1" noAdjustHandles="1" noChangeArrowheads="1" noChangeShapeType="1" noTextEdit="1"/>
              </p:cNvSpPr>
              <p:nvPr/>
            </p:nvSpPr>
            <p:spPr>
              <a:xfrm>
                <a:off x="430709" y="3941098"/>
                <a:ext cx="8679000" cy="2375587"/>
              </a:xfrm>
              <a:prstGeom prst="rect">
                <a:avLst/>
              </a:prstGeom>
              <a:blipFill>
                <a:blip r:embed="rId9"/>
                <a:stretch>
                  <a:fillRect l="-1170" t="-2128" r="-292" b="-4787"/>
                </a:stretch>
              </a:blipFill>
            </p:spPr>
            <p:txBody>
              <a:bodyPr/>
              <a:lstStyle/>
              <a:p>
                <a:r>
                  <a:rPr lang="en-NL">
                    <a:noFill/>
                  </a:rPr>
                  <a:t> </a:t>
                </a:r>
              </a:p>
            </p:txBody>
          </p:sp>
        </mc:Fallback>
      </mc:AlternateContent>
      <p:pic>
        <p:nvPicPr>
          <p:cNvPr id="6166" name="Picture 22">
            <a:extLst>
              <a:ext uri="{FF2B5EF4-FFF2-40B4-BE49-F238E27FC236}">
                <a16:creationId xmlns:a16="http://schemas.microsoft.com/office/drawing/2014/main" id="{F001875E-B26B-07F4-8D90-90E3A5776ECD}"/>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27141" t="15707" r="25234" b="18125"/>
          <a:stretch/>
        </p:blipFill>
        <p:spPr bwMode="auto">
          <a:xfrm>
            <a:off x="10380104" y="3747173"/>
            <a:ext cx="1811896" cy="188801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684E26A0-CCD7-8D6A-CA70-8E50DEB2B825}"/>
              </a:ext>
            </a:extLst>
          </p:cNvPr>
          <p:cNvPicPr>
            <a:picLocks noChangeAspect="1"/>
          </p:cNvPicPr>
          <p:nvPr/>
        </p:nvPicPr>
        <p:blipFill>
          <a:blip r:embed="rId11"/>
          <a:stretch>
            <a:fillRect/>
          </a:stretch>
        </p:blipFill>
        <p:spPr>
          <a:xfrm>
            <a:off x="8760934" y="4983494"/>
            <a:ext cx="2025650" cy="1917700"/>
          </a:xfrm>
          <a:prstGeom prst="rect">
            <a:avLst/>
          </a:prstGeom>
        </p:spPr>
      </p:pic>
    </p:spTree>
    <p:extLst>
      <p:ext uri="{BB962C8B-B14F-4D97-AF65-F5344CB8AC3E}">
        <p14:creationId xmlns:p14="http://schemas.microsoft.com/office/powerpoint/2010/main" val="21184007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16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4">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16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xEl>
                                              <p:pRg st="3" end="3"/>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16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7">
                                            <p:txEl>
                                              <p:pRg st="1" end="1"/>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616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7">
                                            <p:txEl>
                                              <p:pRg st="2" end="2"/>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uiExpand="1" build="p"/>
      <p:bldP spid="17"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72FAEFCF-6AB3-F7B5-D55F-4ED5D1BDFDE3}"/>
              </a:ext>
            </a:extLst>
          </p:cNvPr>
          <p:cNvSpPr>
            <a:spLocks noGrp="1"/>
          </p:cNvSpPr>
          <p:nvPr>
            <p:ph type="title"/>
          </p:nvPr>
        </p:nvSpPr>
        <p:spPr>
          <a:xfrm>
            <a:off x="430709" y="158894"/>
            <a:ext cx="10515600" cy="1325563"/>
          </a:xfrm>
        </p:spPr>
        <p:txBody>
          <a:bodyPr/>
          <a:lstStyle/>
          <a:p>
            <a:r>
              <a:rPr lang="en-NL" dirty="0"/>
              <a:t>Sampling from Probability Distributions</a:t>
            </a:r>
          </a:p>
        </p:txBody>
      </p:sp>
      <p:pic>
        <p:nvPicPr>
          <p:cNvPr id="6164" name="Picture 20">
            <a:extLst>
              <a:ext uri="{FF2B5EF4-FFF2-40B4-BE49-F238E27FC236}">
                <a16:creationId xmlns:a16="http://schemas.microsoft.com/office/drawing/2014/main" id="{1CA136DC-8489-C09B-4530-0D2C139582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4659" y="2537992"/>
            <a:ext cx="3045740" cy="228430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C1DC8BC8-D3EE-68C8-EC64-4075EB4EBCD1}"/>
              </a:ext>
            </a:extLst>
          </p:cNvPr>
          <p:cNvPicPr>
            <a:picLocks noChangeAspect="1"/>
          </p:cNvPicPr>
          <p:nvPr/>
        </p:nvPicPr>
        <p:blipFill>
          <a:blip r:embed="rId3"/>
          <a:stretch>
            <a:fillRect/>
          </a:stretch>
        </p:blipFill>
        <p:spPr>
          <a:xfrm>
            <a:off x="4444004" y="1794068"/>
            <a:ext cx="3764754" cy="1486087"/>
          </a:xfrm>
          <a:prstGeom prst="rect">
            <a:avLst/>
          </a:prstGeom>
        </p:spPr>
      </p:pic>
      <p:pic>
        <p:nvPicPr>
          <p:cNvPr id="10" name="Picture 9">
            <a:extLst>
              <a:ext uri="{FF2B5EF4-FFF2-40B4-BE49-F238E27FC236}">
                <a16:creationId xmlns:a16="http://schemas.microsoft.com/office/drawing/2014/main" id="{AA83B84D-FA26-78B8-4D52-2AE4DB4498B4}"/>
              </a:ext>
            </a:extLst>
          </p:cNvPr>
          <p:cNvPicPr>
            <a:picLocks noChangeAspect="1"/>
          </p:cNvPicPr>
          <p:nvPr/>
        </p:nvPicPr>
        <p:blipFill>
          <a:blip r:embed="rId4"/>
          <a:stretch>
            <a:fillRect/>
          </a:stretch>
        </p:blipFill>
        <p:spPr>
          <a:xfrm>
            <a:off x="8655208" y="1713634"/>
            <a:ext cx="3119802" cy="1966510"/>
          </a:xfrm>
          <a:prstGeom prst="rect">
            <a:avLst/>
          </a:prstGeom>
        </p:spPr>
      </p:pic>
      <p:pic>
        <p:nvPicPr>
          <p:cNvPr id="45060" name="Picture 4">
            <a:extLst>
              <a:ext uri="{FF2B5EF4-FFF2-40B4-BE49-F238E27FC236}">
                <a16:creationId xmlns:a16="http://schemas.microsoft.com/office/drawing/2014/main" id="{CD3E0863-63FE-352C-E234-417EBA2A715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46613"/>
          <a:stretch/>
        </p:blipFill>
        <p:spPr bwMode="auto">
          <a:xfrm>
            <a:off x="1405114" y="5004060"/>
            <a:ext cx="7620000" cy="1695046"/>
          </a:xfrm>
          <a:prstGeom prst="rect">
            <a:avLst/>
          </a:prstGeom>
          <a:noFill/>
          <a:extLst>
            <a:ext uri="{909E8E84-426E-40DD-AFC4-6F175D3DCCD1}">
              <a14:hiddenFill xmlns:a14="http://schemas.microsoft.com/office/drawing/2010/main">
                <a:solidFill>
                  <a:srgbClr val="FFFFFF"/>
                </a:solidFill>
              </a14:hiddenFill>
            </a:ext>
          </a:extLst>
        </p:spPr>
      </p:pic>
      <p:cxnSp>
        <p:nvCxnSpPr>
          <p:cNvPr id="15" name="Straight Connector 14">
            <a:extLst>
              <a:ext uri="{FF2B5EF4-FFF2-40B4-BE49-F238E27FC236}">
                <a16:creationId xmlns:a16="http://schemas.microsoft.com/office/drawing/2014/main" id="{DA6C4B36-5904-38FA-8458-76EF74486F33}"/>
              </a:ext>
            </a:extLst>
          </p:cNvPr>
          <p:cNvCxnSpPr/>
          <p:nvPr/>
        </p:nvCxnSpPr>
        <p:spPr>
          <a:xfrm>
            <a:off x="5185617" y="5004060"/>
            <a:ext cx="0" cy="1588469"/>
          </a:xfrm>
          <a:prstGeom prst="line">
            <a:avLst/>
          </a:prstGeom>
          <a:ln w="60325">
            <a:solidFill>
              <a:schemeClr val="tx1"/>
            </a:solidFill>
            <a:prstDash val="sysDash"/>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F3BAA5BA-3BA4-4C65-4321-0F280B0BEC25}"/>
              </a:ext>
            </a:extLst>
          </p:cNvPr>
          <p:cNvPicPr>
            <a:picLocks noChangeAspect="1"/>
          </p:cNvPicPr>
          <p:nvPr/>
        </p:nvPicPr>
        <p:blipFill>
          <a:blip r:embed="rId6"/>
          <a:stretch>
            <a:fillRect/>
          </a:stretch>
        </p:blipFill>
        <p:spPr>
          <a:xfrm>
            <a:off x="486253" y="1232072"/>
            <a:ext cx="2081755" cy="2284305"/>
          </a:xfrm>
          <a:prstGeom prst="rect">
            <a:avLst/>
          </a:prstGeom>
        </p:spPr>
      </p:pic>
    </p:spTree>
    <p:extLst>
      <p:ext uri="{BB962C8B-B14F-4D97-AF65-F5344CB8AC3E}">
        <p14:creationId xmlns:p14="http://schemas.microsoft.com/office/powerpoint/2010/main" val="33887070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506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72FAEFCF-6AB3-F7B5-D55F-4ED5D1BDFDE3}"/>
              </a:ext>
            </a:extLst>
          </p:cNvPr>
          <p:cNvSpPr>
            <a:spLocks noGrp="1"/>
          </p:cNvSpPr>
          <p:nvPr>
            <p:ph type="title"/>
          </p:nvPr>
        </p:nvSpPr>
        <p:spPr>
          <a:xfrm>
            <a:off x="430709" y="158894"/>
            <a:ext cx="10515600" cy="1325563"/>
          </a:xfrm>
        </p:spPr>
        <p:txBody>
          <a:bodyPr/>
          <a:lstStyle/>
          <a:p>
            <a:r>
              <a:rPr lang="en-NL" dirty="0"/>
              <a:t>Sampling from Probability Distributions</a:t>
            </a:r>
          </a:p>
        </p:txBody>
      </p:sp>
      <p:pic>
        <p:nvPicPr>
          <p:cNvPr id="45058" name="Picture 2">
            <a:extLst>
              <a:ext uri="{FF2B5EF4-FFF2-40B4-BE49-F238E27FC236}">
                <a16:creationId xmlns:a16="http://schemas.microsoft.com/office/drawing/2014/main" id="{729547D4-169E-1A8B-E715-9DD3E453C4B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48889"/>
          <a:stretch/>
        </p:blipFill>
        <p:spPr bwMode="auto">
          <a:xfrm>
            <a:off x="879987" y="4964657"/>
            <a:ext cx="7620000" cy="162276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8">
            <a:extLst>
              <a:ext uri="{FF2B5EF4-FFF2-40B4-BE49-F238E27FC236}">
                <a16:creationId xmlns:a16="http://schemas.microsoft.com/office/drawing/2014/main" id="{E1FC9653-7EAB-6CB5-991E-FA1E43A0E8C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5885" t="18151" r="22289" b="15130"/>
          <a:stretch/>
        </p:blipFill>
        <p:spPr bwMode="auto">
          <a:xfrm>
            <a:off x="2526713" y="2652261"/>
            <a:ext cx="1917291" cy="1851170"/>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a:extLst>
              <a:ext uri="{FF2B5EF4-FFF2-40B4-BE49-F238E27FC236}">
                <a16:creationId xmlns:a16="http://schemas.microsoft.com/office/drawing/2014/main" id="{0C8C3331-B995-971C-ADC5-87D0A8946D00}"/>
              </a:ext>
            </a:extLst>
          </p:cNvPr>
          <p:cNvCxnSpPr/>
          <p:nvPr/>
        </p:nvCxnSpPr>
        <p:spPr>
          <a:xfrm>
            <a:off x="4705931" y="5004060"/>
            <a:ext cx="0" cy="1588469"/>
          </a:xfrm>
          <a:prstGeom prst="line">
            <a:avLst/>
          </a:prstGeom>
          <a:ln w="60325">
            <a:solidFill>
              <a:schemeClr val="tx1"/>
            </a:solidFill>
            <a:prstDash val="sysDash"/>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A35FE37D-9A00-5305-4828-049031E2BE86}"/>
              </a:ext>
            </a:extLst>
          </p:cNvPr>
          <p:cNvPicPr>
            <a:picLocks noChangeAspect="1"/>
          </p:cNvPicPr>
          <p:nvPr/>
        </p:nvPicPr>
        <p:blipFill>
          <a:blip r:embed="rId4"/>
          <a:stretch>
            <a:fillRect/>
          </a:stretch>
        </p:blipFill>
        <p:spPr>
          <a:xfrm>
            <a:off x="4444004" y="1526258"/>
            <a:ext cx="3764754" cy="1486087"/>
          </a:xfrm>
          <a:prstGeom prst="rect">
            <a:avLst/>
          </a:prstGeom>
        </p:spPr>
      </p:pic>
      <p:pic>
        <p:nvPicPr>
          <p:cNvPr id="2" name="Picture 1">
            <a:extLst>
              <a:ext uri="{FF2B5EF4-FFF2-40B4-BE49-F238E27FC236}">
                <a16:creationId xmlns:a16="http://schemas.microsoft.com/office/drawing/2014/main" id="{17D9B036-27C9-9BCD-5B6D-C09F21DCB3F4}"/>
              </a:ext>
            </a:extLst>
          </p:cNvPr>
          <p:cNvPicPr>
            <a:picLocks noChangeAspect="1"/>
          </p:cNvPicPr>
          <p:nvPr/>
        </p:nvPicPr>
        <p:blipFill>
          <a:blip r:embed="rId5"/>
          <a:stretch>
            <a:fillRect/>
          </a:stretch>
        </p:blipFill>
        <p:spPr>
          <a:xfrm>
            <a:off x="486253" y="1232072"/>
            <a:ext cx="2081755" cy="2284305"/>
          </a:xfrm>
          <a:prstGeom prst="rect">
            <a:avLst/>
          </a:prstGeom>
        </p:spPr>
      </p:pic>
    </p:spTree>
    <p:extLst>
      <p:ext uri="{BB962C8B-B14F-4D97-AF65-F5344CB8AC3E}">
        <p14:creationId xmlns:p14="http://schemas.microsoft.com/office/powerpoint/2010/main" val="15735295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505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82" name="Picture 6">
            <a:extLst>
              <a:ext uri="{FF2B5EF4-FFF2-40B4-BE49-F238E27FC236}">
                <a16:creationId xmlns:a16="http://schemas.microsoft.com/office/drawing/2014/main" id="{F6C637EA-EB5C-A296-5999-2E7C3F864BE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47596"/>
          <a:stretch/>
        </p:blipFill>
        <p:spPr bwMode="auto">
          <a:xfrm>
            <a:off x="-845574" y="5132439"/>
            <a:ext cx="7620000" cy="166384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14552F60-D68B-6AE4-422E-CCD072957C0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4039" t="14808" r="24039" b="18269"/>
          <a:stretch/>
        </p:blipFill>
        <p:spPr bwMode="auto">
          <a:xfrm>
            <a:off x="2760410" y="2649380"/>
            <a:ext cx="2167992" cy="2095726"/>
          </a:xfrm>
          <a:prstGeom prst="rect">
            <a:avLst/>
          </a:prstGeom>
          <a:noFill/>
          <a:extLst>
            <a:ext uri="{909E8E84-426E-40DD-AFC4-6F175D3DCCD1}">
              <a14:hiddenFill xmlns:a14="http://schemas.microsoft.com/office/drawing/2010/main">
                <a:solidFill>
                  <a:srgbClr val="FFFFFF"/>
                </a:solidFill>
              </a14:hiddenFill>
            </a:ext>
          </a:extLst>
        </p:spPr>
      </p:pic>
      <p:sp>
        <p:nvSpPr>
          <p:cNvPr id="12" name="Title 11">
            <a:extLst>
              <a:ext uri="{FF2B5EF4-FFF2-40B4-BE49-F238E27FC236}">
                <a16:creationId xmlns:a16="http://schemas.microsoft.com/office/drawing/2014/main" id="{72FAEFCF-6AB3-F7B5-D55F-4ED5D1BDFDE3}"/>
              </a:ext>
            </a:extLst>
          </p:cNvPr>
          <p:cNvSpPr>
            <a:spLocks noGrp="1"/>
          </p:cNvSpPr>
          <p:nvPr>
            <p:ph type="title"/>
          </p:nvPr>
        </p:nvSpPr>
        <p:spPr>
          <a:xfrm>
            <a:off x="430709" y="158894"/>
            <a:ext cx="10515600" cy="1325563"/>
          </a:xfrm>
        </p:spPr>
        <p:txBody>
          <a:bodyPr/>
          <a:lstStyle/>
          <a:p>
            <a:r>
              <a:rPr lang="en-NL" dirty="0"/>
              <a:t>Sampling from Probability Distributions</a:t>
            </a:r>
          </a:p>
        </p:txBody>
      </p:sp>
      <p:cxnSp>
        <p:nvCxnSpPr>
          <p:cNvPr id="7" name="Straight Connector 6">
            <a:extLst>
              <a:ext uri="{FF2B5EF4-FFF2-40B4-BE49-F238E27FC236}">
                <a16:creationId xmlns:a16="http://schemas.microsoft.com/office/drawing/2014/main" id="{0C8C3331-B995-971C-ADC5-87D0A8946D00}"/>
              </a:ext>
            </a:extLst>
          </p:cNvPr>
          <p:cNvCxnSpPr>
            <a:cxnSpLocks/>
          </p:cNvCxnSpPr>
          <p:nvPr/>
        </p:nvCxnSpPr>
        <p:spPr>
          <a:xfrm>
            <a:off x="2964426" y="5458265"/>
            <a:ext cx="0" cy="1134264"/>
          </a:xfrm>
          <a:prstGeom prst="line">
            <a:avLst/>
          </a:prstGeom>
          <a:ln w="60325">
            <a:solidFill>
              <a:schemeClr val="tx1"/>
            </a:solidFill>
            <a:prstDash val="sysDash"/>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489FDCF9-6D90-59B7-5D2E-E59B478CB8F5}"/>
              </a:ext>
            </a:extLst>
          </p:cNvPr>
          <p:cNvPicPr>
            <a:picLocks noChangeAspect="1"/>
          </p:cNvPicPr>
          <p:nvPr/>
        </p:nvPicPr>
        <p:blipFill>
          <a:blip r:embed="rId4"/>
          <a:stretch>
            <a:fillRect/>
          </a:stretch>
        </p:blipFill>
        <p:spPr>
          <a:xfrm>
            <a:off x="6902398" y="1265948"/>
            <a:ext cx="4964841" cy="3634549"/>
          </a:xfrm>
          <a:prstGeom prst="rect">
            <a:avLst/>
          </a:prstGeom>
        </p:spPr>
      </p:pic>
      <p:pic>
        <p:nvPicPr>
          <p:cNvPr id="13" name="Picture 12">
            <a:extLst>
              <a:ext uri="{FF2B5EF4-FFF2-40B4-BE49-F238E27FC236}">
                <a16:creationId xmlns:a16="http://schemas.microsoft.com/office/drawing/2014/main" id="{DD8A5E27-2AF0-F74A-4695-DAF453D6A853}"/>
              </a:ext>
            </a:extLst>
          </p:cNvPr>
          <p:cNvPicPr>
            <a:picLocks noChangeAspect="1"/>
          </p:cNvPicPr>
          <p:nvPr/>
        </p:nvPicPr>
        <p:blipFill>
          <a:blip r:embed="rId5"/>
          <a:stretch>
            <a:fillRect/>
          </a:stretch>
        </p:blipFill>
        <p:spPr>
          <a:xfrm>
            <a:off x="6451229" y="5132439"/>
            <a:ext cx="5691679" cy="1484389"/>
          </a:xfrm>
          <a:prstGeom prst="rect">
            <a:avLst/>
          </a:prstGeom>
        </p:spPr>
      </p:pic>
      <p:sp>
        <p:nvSpPr>
          <p:cNvPr id="15" name="TextBox 14">
            <a:extLst>
              <a:ext uri="{FF2B5EF4-FFF2-40B4-BE49-F238E27FC236}">
                <a16:creationId xmlns:a16="http://schemas.microsoft.com/office/drawing/2014/main" id="{D4B61188-24F6-CA40-64F8-E5E3E5911CC7}"/>
              </a:ext>
            </a:extLst>
          </p:cNvPr>
          <p:cNvSpPr txBox="1"/>
          <p:nvPr/>
        </p:nvSpPr>
        <p:spPr>
          <a:xfrm>
            <a:off x="3075709" y="1794494"/>
            <a:ext cx="3826689" cy="646331"/>
          </a:xfrm>
          <a:prstGeom prst="rect">
            <a:avLst/>
          </a:prstGeom>
          <a:noFill/>
        </p:spPr>
        <p:txBody>
          <a:bodyPr wrap="none" rtlCol="0">
            <a:spAutoFit/>
          </a:bodyPr>
          <a:lstStyle/>
          <a:p>
            <a:r>
              <a:rPr lang="en-US" sz="3600" b="1" dirty="0">
                <a:solidFill>
                  <a:srgbClr val="D72728"/>
                </a:solidFill>
              </a:rPr>
              <a:t>d</a:t>
            </a:r>
            <a:r>
              <a:rPr lang="en-US" sz="3600" b="1" dirty="0"/>
              <a:t> </a:t>
            </a:r>
            <a:r>
              <a:rPr lang="en-US" sz="3600" b="1" dirty="0">
                <a:solidFill>
                  <a:srgbClr val="1E77B4"/>
                </a:solidFill>
              </a:rPr>
              <a:t>a</a:t>
            </a:r>
            <a:r>
              <a:rPr lang="en-US" sz="3600" b="1" dirty="0"/>
              <a:t> </a:t>
            </a:r>
            <a:r>
              <a:rPr lang="en-US" sz="3600" b="1" dirty="0">
                <a:solidFill>
                  <a:srgbClr val="9467BD"/>
                </a:solidFill>
              </a:rPr>
              <a:t>e</a:t>
            </a:r>
            <a:r>
              <a:rPr lang="en-US" sz="3600" b="1" dirty="0"/>
              <a:t> </a:t>
            </a:r>
            <a:r>
              <a:rPr lang="en-US" sz="3600" b="1" dirty="0">
                <a:solidFill>
                  <a:srgbClr val="8B564B"/>
                </a:solidFill>
              </a:rPr>
              <a:t>f</a:t>
            </a:r>
            <a:r>
              <a:rPr lang="en-US" sz="3600" b="1" dirty="0"/>
              <a:t> </a:t>
            </a:r>
            <a:r>
              <a:rPr lang="en-US" sz="3600" b="1" dirty="0">
                <a:solidFill>
                  <a:srgbClr val="9467BD"/>
                </a:solidFill>
              </a:rPr>
              <a:t>e e</a:t>
            </a:r>
            <a:r>
              <a:rPr lang="en-US" sz="3600" b="1" dirty="0"/>
              <a:t> </a:t>
            </a:r>
            <a:r>
              <a:rPr lang="en-US" sz="3600" b="1" dirty="0">
                <a:solidFill>
                  <a:srgbClr val="1E77B4"/>
                </a:solidFill>
              </a:rPr>
              <a:t>a</a:t>
            </a:r>
            <a:r>
              <a:rPr lang="en-US" sz="3600" b="1" dirty="0"/>
              <a:t> </a:t>
            </a:r>
            <a:r>
              <a:rPr lang="en-US" sz="3600" b="1" dirty="0">
                <a:solidFill>
                  <a:srgbClr val="FF7F0E"/>
                </a:solidFill>
              </a:rPr>
              <a:t>b</a:t>
            </a:r>
            <a:r>
              <a:rPr lang="en-US" sz="3600" b="1" dirty="0"/>
              <a:t> </a:t>
            </a:r>
            <a:r>
              <a:rPr lang="en-US" sz="3600" b="1" dirty="0">
                <a:solidFill>
                  <a:srgbClr val="1E77B4"/>
                </a:solidFill>
              </a:rPr>
              <a:t>a</a:t>
            </a:r>
            <a:r>
              <a:rPr lang="en-US" sz="3600" b="1" dirty="0"/>
              <a:t> </a:t>
            </a:r>
            <a:r>
              <a:rPr lang="en-US" sz="3600" b="1" dirty="0">
                <a:solidFill>
                  <a:srgbClr val="D72728"/>
                </a:solidFill>
              </a:rPr>
              <a:t>d</a:t>
            </a:r>
            <a:r>
              <a:rPr lang="en-US" sz="3600" b="1" dirty="0"/>
              <a:t> …</a:t>
            </a:r>
          </a:p>
        </p:txBody>
      </p:sp>
      <p:pic>
        <p:nvPicPr>
          <p:cNvPr id="2" name="Picture 1">
            <a:extLst>
              <a:ext uri="{FF2B5EF4-FFF2-40B4-BE49-F238E27FC236}">
                <a16:creationId xmlns:a16="http://schemas.microsoft.com/office/drawing/2014/main" id="{BC194808-45FA-D0AB-9869-B543515239B7}"/>
              </a:ext>
            </a:extLst>
          </p:cNvPr>
          <p:cNvPicPr>
            <a:picLocks noChangeAspect="1"/>
          </p:cNvPicPr>
          <p:nvPr/>
        </p:nvPicPr>
        <p:blipFill>
          <a:blip r:embed="rId6"/>
          <a:stretch>
            <a:fillRect/>
          </a:stretch>
        </p:blipFill>
        <p:spPr>
          <a:xfrm>
            <a:off x="486253" y="1232072"/>
            <a:ext cx="2081755" cy="2284305"/>
          </a:xfrm>
          <a:prstGeom prst="rect">
            <a:avLst/>
          </a:prstGeom>
        </p:spPr>
      </p:pic>
    </p:spTree>
    <p:extLst>
      <p:ext uri="{BB962C8B-B14F-4D97-AF65-F5344CB8AC3E}">
        <p14:creationId xmlns:p14="http://schemas.microsoft.com/office/powerpoint/2010/main" val="13435233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018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72FAEFCF-6AB3-F7B5-D55F-4ED5D1BDFDE3}"/>
              </a:ext>
            </a:extLst>
          </p:cNvPr>
          <p:cNvSpPr>
            <a:spLocks noGrp="1"/>
          </p:cNvSpPr>
          <p:nvPr>
            <p:ph type="title"/>
          </p:nvPr>
        </p:nvSpPr>
        <p:spPr>
          <a:xfrm>
            <a:off x="430709" y="158895"/>
            <a:ext cx="10515600" cy="1166986"/>
          </a:xfrm>
        </p:spPr>
        <p:txBody>
          <a:bodyPr/>
          <a:lstStyle/>
          <a:p>
            <a:r>
              <a:rPr lang="en-NL" dirty="0"/>
              <a:t>Surprisal  😳 🫢 😯 😲 😱 🤯</a:t>
            </a:r>
          </a:p>
        </p:txBody>
      </p:sp>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962C7153-C07C-F29A-6369-1061AD4EC360}"/>
                  </a:ext>
                </a:extLst>
              </p:cNvPr>
              <p:cNvSpPr txBox="1"/>
              <p:nvPr/>
            </p:nvSpPr>
            <p:spPr>
              <a:xfrm>
                <a:off x="430708" y="1227996"/>
                <a:ext cx="10610672" cy="1609928"/>
              </a:xfrm>
              <a:prstGeom prst="rect">
                <a:avLst/>
              </a:prstGeom>
              <a:noFill/>
            </p:spPr>
            <p:txBody>
              <a:bodyPr wrap="square" rtlCol="0">
                <a:spAutoFit/>
              </a:bodyPr>
              <a:lstStyle/>
              <a:p>
                <a:pPr marL="342900" indent="-342900">
                  <a:buFont typeface="Arial" panose="020B0604020202020204" pitchFamily="34" charset="0"/>
                  <a:buChar char="•"/>
                </a:pPr>
                <a:r>
                  <a:rPr lang="en-NL" sz="2400" dirty="0"/>
                  <a:t>For an </a:t>
                </a:r>
                <a:r>
                  <a:rPr lang="en-NL" sz="2400" dirty="0">
                    <a:solidFill>
                      <a:schemeClr val="accent1"/>
                    </a:solidFill>
                  </a:rPr>
                  <a:t>event with probability p</a:t>
                </a:r>
                <a:r>
                  <a:rPr lang="en-NL" sz="2400" dirty="0"/>
                  <a:t>, the </a:t>
                </a:r>
                <a:r>
                  <a:rPr lang="en-NL" sz="2400" b="1" dirty="0">
                    <a:solidFill>
                      <a:schemeClr val="accent1"/>
                    </a:solidFill>
                  </a:rPr>
                  <a:t>inverse probability </a:t>
                </a:r>
                <a14:m>
                  <m:oMath xmlns:m="http://schemas.openxmlformats.org/officeDocument/2006/math">
                    <m:f>
                      <m:fPr>
                        <m:ctrlPr>
                          <a:rPr lang="nl-NL" sz="2400" b="1" i="1" dirty="0" smtClean="0">
                            <a:solidFill>
                              <a:schemeClr val="accent1"/>
                            </a:solidFill>
                            <a:latin typeface="Cambria Math" panose="02040503050406030204" pitchFamily="18" charset="0"/>
                          </a:rPr>
                        </m:ctrlPr>
                      </m:fPr>
                      <m:num>
                        <m:r>
                          <a:rPr lang="nl-NL" sz="2400" b="1" i="1" dirty="0" smtClean="0">
                            <a:solidFill>
                              <a:schemeClr val="accent1"/>
                            </a:solidFill>
                            <a:latin typeface="Cambria Math" panose="02040503050406030204" pitchFamily="18" charset="0"/>
                          </a:rPr>
                          <m:t>𝟏</m:t>
                        </m:r>
                      </m:num>
                      <m:den>
                        <m:r>
                          <a:rPr lang="nl-NL" sz="2400" b="1" i="1" dirty="0" smtClean="0">
                            <a:solidFill>
                              <a:schemeClr val="accent1"/>
                            </a:solidFill>
                            <a:latin typeface="Cambria Math" panose="02040503050406030204" pitchFamily="18" charset="0"/>
                          </a:rPr>
                          <m:t>𝒑</m:t>
                        </m:r>
                      </m:den>
                    </m:f>
                  </m:oMath>
                </a14:m>
                <a:r>
                  <a:rPr lang="en-NL" sz="2400" dirty="0"/>
                  <a:t> is a measure of how surprised we are if the event happens.</a:t>
                </a:r>
              </a:p>
              <a:p>
                <a:pPr marL="342900" indent="-342900">
                  <a:buFont typeface="Arial" panose="020B0604020202020204" pitchFamily="34" charset="0"/>
                  <a:buChar char="•"/>
                </a:pPr>
                <a:r>
                  <a:rPr lang="en-NL" sz="2400" dirty="0"/>
                  <a:t>Let us measure surprisal </a:t>
                </a:r>
                <a:r>
                  <a:rPr lang="en-NL" sz="2400" b="1" dirty="0"/>
                  <a:t>logarithmically</a:t>
                </a:r>
                <a:r>
                  <a:rPr lang="en-NL" sz="2400" dirty="0"/>
                  <a:t> (in bits):  </a:t>
                </a:r>
                <a14:m>
                  <m:oMath xmlns:m="http://schemas.openxmlformats.org/officeDocument/2006/math">
                    <m:func>
                      <m:funcPr>
                        <m:ctrlPr>
                          <a:rPr lang="nl-NL" sz="2400" b="0" i="1" smtClean="0">
                            <a:latin typeface="Cambria Math" panose="02040503050406030204" pitchFamily="18" charset="0"/>
                          </a:rPr>
                        </m:ctrlPr>
                      </m:funcPr>
                      <m:fName>
                        <m:r>
                          <m:rPr>
                            <m:sty m:val="p"/>
                          </m:rPr>
                          <a:rPr lang="nl-NL" sz="2400" b="0" i="0" smtClean="0">
                            <a:latin typeface="Cambria Math" panose="02040503050406030204" pitchFamily="18" charset="0"/>
                          </a:rPr>
                          <m:t>log</m:t>
                        </m:r>
                      </m:fName>
                      <m:e>
                        <m:d>
                          <m:dPr>
                            <m:ctrlPr>
                              <a:rPr lang="nl-NL" sz="2400" b="0" i="1" smtClean="0">
                                <a:latin typeface="Cambria Math" panose="02040503050406030204" pitchFamily="18" charset="0"/>
                              </a:rPr>
                            </m:ctrlPr>
                          </m:dPr>
                          <m:e>
                            <m:f>
                              <m:fPr>
                                <m:ctrlPr>
                                  <a:rPr lang="nl-NL" sz="2400" b="0" i="1" smtClean="0">
                                    <a:latin typeface="Cambria Math" panose="02040503050406030204" pitchFamily="18" charset="0"/>
                                  </a:rPr>
                                </m:ctrlPr>
                              </m:fPr>
                              <m:num>
                                <m:r>
                                  <a:rPr lang="nl-NL" sz="2400" b="0" i="1" smtClean="0">
                                    <a:latin typeface="Cambria Math" panose="02040503050406030204" pitchFamily="18" charset="0"/>
                                  </a:rPr>
                                  <m:t>1</m:t>
                                </m:r>
                              </m:num>
                              <m:den>
                                <m:r>
                                  <a:rPr lang="nl-NL" sz="2400" b="0" i="1" smtClean="0">
                                    <a:latin typeface="Cambria Math" panose="02040503050406030204" pitchFamily="18" charset="0"/>
                                  </a:rPr>
                                  <m:t>𝑝</m:t>
                                </m:r>
                              </m:den>
                            </m:f>
                          </m:e>
                        </m:d>
                        <m:r>
                          <a:rPr lang="nl-NL" sz="2400" b="0" i="1" smtClean="0">
                            <a:latin typeface="Cambria Math" panose="02040503050406030204" pitchFamily="18" charset="0"/>
                          </a:rPr>
                          <m:t>≥0</m:t>
                        </m:r>
                      </m:e>
                    </m:func>
                  </m:oMath>
                </a14:m>
                <a:endParaRPr lang="en-NL" sz="2400" dirty="0"/>
              </a:p>
            </p:txBody>
          </p:sp>
        </mc:Choice>
        <mc:Fallback>
          <p:sp>
            <p:nvSpPr>
              <p:cNvPr id="13" name="TextBox 12">
                <a:extLst>
                  <a:ext uri="{FF2B5EF4-FFF2-40B4-BE49-F238E27FC236}">
                    <a16:creationId xmlns:a16="http://schemas.microsoft.com/office/drawing/2014/main" id="{962C7153-C07C-F29A-6369-1061AD4EC360}"/>
                  </a:ext>
                </a:extLst>
              </p:cNvPr>
              <p:cNvSpPr txBox="1">
                <a:spLocks noRot="1" noChangeAspect="1" noMove="1" noResize="1" noEditPoints="1" noAdjustHandles="1" noChangeArrowheads="1" noChangeShapeType="1" noTextEdit="1"/>
              </p:cNvSpPr>
              <p:nvPr/>
            </p:nvSpPr>
            <p:spPr>
              <a:xfrm>
                <a:off x="430708" y="1227996"/>
                <a:ext cx="10610672" cy="1609928"/>
              </a:xfrm>
              <a:prstGeom prst="rect">
                <a:avLst/>
              </a:prstGeom>
              <a:blipFill>
                <a:blip r:embed="rId2"/>
                <a:stretch>
                  <a:fillRect l="-837" b="-1563"/>
                </a:stretch>
              </a:blipFill>
            </p:spPr>
            <p:txBody>
              <a:bodyPr/>
              <a:lstStyle/>
              <a:p>
                <a:r>
                  <a:rPr lang="en-NL">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1C9E65E6-7623-151A-92D0-E6DC8EF622CA}"/>
                  </a:ext>
                </a:extLst>
              </p:cNvPr>
              <p:cNvSpPr txBox="1"/>
              <p:nvPr/>
            </p:nvSpPr>
            <p:spPr>
              <a:xfrm>
                <a:off x="1399141" y="3282439"/>
                <a:ext cx="9920023" cy="3261149"/>
              </a:xfrm>
              <a:prstGeom prst="rect">
                <a:avLst/>
              </a:prstGeom>
              <a:noFill/>
            </p:spPr>
            <p:txBody>
              <a:bodyPr wrap="square" rtlCol="0">
                <a:spAutoFit/>
              </a:bodyPr>
              <a:lstStyle/>
              <a:p>
                <a:r>
                  <a:rPr lang="en-NL" sz="2400" b="1" dirty="0"/>
                  <a:t>Easy examples:</a:t>
                </a:r>
              </a:p>
              <a:p>
                <a:pPr marL="285750" indent="-285750">
                  <a:buFont typeface="Arial" panose="020B0604020202020204" pitchFamily="34" charset="0"/>
                  <a:buChar char="•"/>
                </a:pPr>
                <a:r>
                  <a:rPr lang="en-GB" sz="2400" dirty="0"/>
                  <a:t>F</a:t>
                </a:r>
                <a:r>
                  <a:rPr lang="en-NL" sz="2400" dirty="0"/>
                  <a:t>air coin: </a:t>
                </a:r>
                <a14:m>
                  <m:oMath xmlns:m="http://schemas.openxmlformats.org/officeDocument/2006/math">
                    <m:d>
                      <m:dPr>
                        <m:begChr m:val="["/>
                        <m:endChr m:val="]"/>
                        <m:ctrlPr>
                          <a:rPr lang="en-NL" sz="2400" i="1" dirty="0" smtClean="0">
                            <a:latin typeface="Cambria Math" panose="02040503050406030204" pitchFamily="18" charset="0"/>
                          </a:rPr>
                        </m:ctrlPr>
                      </m:dPr>
                      <m:e>
                        <m:r>
                          <a:rPr lang="en-NL" sz="2400" i="1" dirty="0" smtClean="0">
                            <a:latin typeface="Cambria Math" panose="02040503050406030204" pitchFamily="18" charset="0"/>
                          </a:rPr>
                          <m:t>0.5, 0.5</m:t>
                        </m:r>
                      </m:e>
                    </m:d>
                  </m:oMath>
                </a14:m>
                <a:r>
                  <a:rPr lang="en-NL" sz="2400" dirty="0"/>
                  <a:t>: You are </a:t>
                </a:r>
                <a14:m>
                  <m:oMath xmlns:m="http://schemas.openxmlformats.org/officeDocument/2006/math">
                    <m:r>
                      <m:rPr>
                        <m:sty m:val="p"/>
                      </m:rPr>
                      <a:rPr lang="nl-NL" sz="2400">
                        <a:latin typeface="Cambria Math" panose="02040503050406030204" pitchFamily="18" charset="0"/>
                      </a:rPr>
                      <m:t>l</m:t>
                    </m:r>
                    <m:r>
                      <m:rPr>
                        <m:sty m:val="p"/>
                      </m:rPr>
                      <a:rPr lang="nl-NL" sz="2400" b="0" i="0" smtClean="0">
                        <a:latin typeface="Cambria Math" panose="02040503050406030204" pitchFamily="18" charset="0"/>
                      </a:rPr>
                      <m:t>og</m:t>
                    </m:r>
                    <m:d>
                      <m:dPr>
                        <m:ctrlPr>
                          <a:rPr lang="nl-NL" sz="2400" b="0" i="1" smtClean="0">
                            <a:latin typeface="Cambria Math" panose="02040503050406030204" pitchFamily="18" charset="0"/>
                          </a:rPr>
                        </m:ctrlPr>
                      </m:dPr>
                      <m:e>
                        <m:f>
                          <m:fPr>
                            <m:ctrlPr>
                              <a:rPr lang="nl-NL" sz="2400" b="0" i="1" smtClean="0">
                                <a:latin typeface="Cambria Math" panose="02040503050406030204" pitchFamily="18" charset="0"/>
                              </a:rPr>
                            </m:ctrlPr>
                          </m:fPr>
                          <m:num>
                            <m:r>
                              <a:rPr lang="nl-NL" sz="2400" b="0" i="1" smtClean="0">
                                <a:latin typeface="Cambria Math" panose="02040503050406030204" pitchFamily="18" charset="0"/>
                              </a:rPr>
                              <m:t>1</m:t>
                            </m:r>
                          </m:num>
                          <m:den>
                            <m:r>
                              <a:rPr lang="nl-NL" sz="2400" b="0" i="1" smtClean="0">
                                <a:latin typeface="Cambria Math" panose="02040503050406030204" pitchFamily="18" charset="0"/>
                              </a:rPr>
                              <m:t>0.5</m:t>
                            </m:r>
                          </m:den>
                        </m:f>
                      </m:e>
                    </m:d>
                    <m:r>
                      <a:rPr lang="nl-NL" sz="2400" b="0" i="1" smtClean="0">
                        <a:latin typeface="Cambria Math" panose="02040503050406030204" pitchFamily="18" charset="0"/>
                      </a:rPr>
                      <m:t>=</m:t>
                    </m:r>
                    <m:r>
                      <m:rPr>
                        <m:sty m:val="p"/>
                      </m:rPr>
                      <a:rPr lang="nl-NL" sz="2400" smtClean="0">
                        <a:latin typeface="Cambria Math" panose="02040503050406030204" pitchFamily="18" charset="0"/>
                      </a:rPr>
                      <m:t>l</m:t>
                    </m:r>
                    <m:r>
                      <m:rPr>
                        <m:sty m:val="p"/>
                      </m:rPr>
                      <a:rPr lang="nl-NL" sz="2400" b="0" i="0" smtClean="0">
                        <a:latin typeface="Cambria Math" panose="02040503050406030204" pitchFamily="18" charset="0"/>
                      </a:rPr>
                      <m:t>og</m:t>
                    </m:r>
                    <m:d>
                      <m:dPr>
                        <m:ctrlPr>
                          <a:rPr lang="nl-NL" sz="2400" b="0" i="1" smtClean="0">
                            <a:latin typeface="Cambria Math" panose="02040503050406030204" pitchFamily="18" charset="0"/>
                          </a:rPr>
                        </m:ctrlPr>
                      </m:dPr>
                      <m:e>
                        <m:r>
                          <a:rPr lang="nl-NL" sz="2400" b="0" i="1" smtClean="0">
                            <a:latin typeface="Cambria Math" panose="02040503050406030204" pitchFamily="18" charset="0"/>
                          </a:rPr>
                          <m:t>2</m:t>
                        </m:r>
                      </m:e>
                    </m:d>
                    <m:r>
                      <a:rPr lang="nl-NL" sz="2400" b="0" i="1" smtClean="0">
                        <a:latin typeface="Cambria Math" panose="02040503050406030204" pitchFamily="18" charset="0"/>
                      </a:rPr>
                      <m:t>=1</m:t>
                    </m:r>
                  </m:oMath>
                </a14:m>
                <a:r>
                  <a:rPr lang="en-NL" sz="2400" dirty="0"/>
                  <a:t> bit surprised to see any particular outcome</a:t>
                </a:r>
              </a:p>
              <a:p>
                <a:endParaRPr lang="en-NL" sz="2400" dirty="0"/>
              </a:p>
              <a:p>
                <a:pPr marL="285750" indent="-285750">
                  <a:buFont typeface="Arial" panose="020B0604020202020204" pitchFamily="34" charset="0"/>
                  <a:buChar char="•"/>
                </a:pPr>
                <a:r>
                  <a:rPr lang="en-GB" sz="2400" dirty="0"/>
                  <a:t>U</a:t>
                </a:r>
                <a:r>
                  <a:rPr lang="en-NL" sz="2400" dirty="0"/>
                  <a:t>niform distribution:</a:t>
                </a:r>
                <a14:m>
                  <m:oMath xmlns:m="http://schemas.openxmlformats.org/officeDocument/2006/math">
                    <m:d>
                      <m:dPr>
                        <m:begChr m:val="["/>
                        <m:endChr m:val="]"/>
                        <m:ctrlPr>
                          <a:rPr lang="en-NL" sz="2400" i="1" smtClean="0">
                            <a:latin typeface="Cambria Math" panose="02040503050406030204" pitchFamily="18" charset="0"/>
                          </a:rPr>
                        </m:ctrlPr>
                      </m:dPr>
                      <m:e>
                        <m:f>
                          <m:fPr>
                            <m:ctrlPr>
                              <a:rPr lang="nl-NL" sz="2400" b="0" i="1" smtClean="0">
                                <a:latin typeface="Cambria Math" panose="02040503050406030204" pitchFamily="18" charset="0"/>
                              </a:rPr>
                            </m:ctrlPr>
                          </m:fPr>
                          <m:num>
                            <m:r>
                              <a:rPr lang="nl-NL" sz="2400" b="0" i="1" smtClean="0">
                                <a:latin typeface="Cambria Math" panose="02040503050406030204" pitchFamily="18" charset="0"/>
                              </a:rPr>
                              <m:t>1</m:t>
                            </m:r>
                          </m:num>
                          <m:den>
                            <m:r>
                              <a:rPr lang="nl-NL" sz="2400" b="0" i="1" smtClean="0">
                                <a:latin typeface="Cambria Math" panose="02040503050406030204" pitchFamily="18" charset="0"/>
                              </a:rPr>
                              <m:t>𝑛</m:t>
                            </m:r>
                          </m:den>
                        </m:f>
                        <m:r>
                          <a:rPr lang="nl-NL" sz="2400" b="0" i="1" smtClean="0">
                            <a:latin typeface="Cambria Math" panose="02040503050406030204" pitchFamily="18" charset="0"/>
                          </a:rPr>
                          <m:t>,</m:t>
                        </m:r>
                        <m:f>
                          <m:fPr>
                            <m:ctrlPr>
                              <a:rPr lang="nl-NL" sz="2400" b="0" i="1" smtClean="0">
                                <a:latin typeface="Cambria Math" panose="02040503050406030204" pitchFamily="18" charset="0"/>
                              </a:rPr>
                            </m:ctrlPr>
                          </m:fPr>
                          <m:num>
                            <m:r>
                              <a:rPr lang="nl-NL" sz="2400" b="0" i="1" smtClean="0">
                                <a:latin typeface="Cambria Math" panose="02040503050406030204" pitchFamily="18" charset="0"/>
                              </a:rPr>
                              <m:t>1</m:t>
                            </m:r>
                          </m:num>
                          <m:den>
                            <m:r>
                              <a:rPr lang="nl-NL" sz="2400" b="0" i="1" smtClean="0">
                                <a:latin typeface="Cambria Math" panose="02040503050406030204" pitchFamily="18" charset="0"/>
                              </a:rPr>
                              <m:t>𝑛</m:t>
                            </m:r>
                          </m:den>
                        </m:f>
                        <m:r>
                          <a:rPr lang="nl-NL" sz="2400" b="0" i="1" smtClean="0">
                            <a:latin typeface="Cambria Math" panose="02040503050406030204" pitchFamily="18" charset="0"/>
                          </a:rPr>
                          <m:t>, …,</m:t>
                        </m:r>
                        <m:f>
                          <m:fPr>
                            <m:ctrlPr>
                              <a:rPr lang="nl-NL" sz="2400" b="0" i="1" smtClean="0">
                                <a:latin typeface="Cambria Math" panose="02040503050406030204" pitchFamily="18" charset="0"/>
                              </a:rPr>
                            </m:ctrlPr>
                          </m:fPr>
                          <m:num>
                            <m:r>
                              <a:rPr lang="nl-NL" sz="2400" b="0" i="1" smtClean="0">
                                <a:latin typeface="Cambria Math" panose="02040503050406030204" pitchFamily="18" charset="0"/>
                              </a:rPr>
                              <m:t>1</m:t>
                            </m:r>
                          </m:num>
                          <m:den>
                            <m:r>
                              <a:rPr lang="nl-NL" sz="2400" b="0" i="1" smtClean="0">
                                <a:latin typeface="Cambria Math" panose="02040503050406030204" pitchFamily="18" charset="0"/>
                              </a:rPr>
                              <m:t>𝑛</m:t>
                            </m:r>
                          </m:den>
                        </m:f>
                      </m:e>
                    </m:d>
                  </m:oMath>
                </a14:m>
                <a:r>
                  <a:rPr lang="en-NL" sz="2400" dirty="0"/>
                  <a:t> for </a:t>
                </a:r>
                <a14:m>
                  <m:oMath xmlns:m="http://schemas.openxmlformats.org/officeDocument/2006/math">
                    <m:r>
                      <a:rPr lang="nl-NL" sz="2400" b="0" i="1" smtClean="0">
                        <a:latin typeface="Cambria Math" panose="02040503050406030204" pitchFamily="18" charset="0"/>
                      </a:rPr>
                      <m:t>𝑛</m:t>
                    </m:r>
                    <m:r>
                      <a:rPr lang="nl-NL" sz="2400" b="0" i="1" smtClean="0">
                        <a:latin typeface="Cambria Math" panose="02040503050406030204" pitchFamily="18" charset="0"/>
                      </a:rPr>
                      <m:t>=1,2,3,…</m:t>
                    </m:r>
                  </m:oMath>
                </a14:m>
                <a:r>
                  <a:rPr lang="nl-NL" sz="2400" b="0" dirty="0"/>
                  <a:t> : </a:t>
                </a:r>
                <a:br>
                  <a:rPr lang="nl-NL" sz="2400" b="0" dirty="0"/>
                </a:br>
                <a:r>
                  <a:rPr lang="nl-NL" sz="2400" b="0" dirty="0" err="1"/>
                  <a:t>you</a:t>
                </a:r>
                <a:r>
                  <a:rPr lang="nl-NL" sz="2400" b="0" dirty="0"/>
                  <a:t> are </a:t>
                </a:r>
                <a14:m>
                  <m:oMath xmlns:m="http://schemas.openxmlformats.org/officeDocument/2006/math">
                    <m:func>
                      <m:funcPr>
                        <m:ctrlPr>
                          <a:rPr lang="nl-NL" sz="2400" b="0" i="1" dirty="0" smtClean="0">
                            <a:latin typeface="Cambria Math" panose="02040503050406030204" pitchFamily="18" charset="0"/>
                          </a:rPr>
                        </m:ctrlPr>
                      </m:funcPr>
                      <m:fName>
                        <m:r>
                          <m:rPr>
                            <m:sty m:val="p"/>
                          </m:rPr>
                          <a:rPr lang="nl-NL" sz="2400" b="0" i="0" dirty="0" smtClean="0">
                            <a:latin typeface="Cambria Math" panose="02040503050406030204" pitchFamily="18" charset="0"/>
                          </a:rPr>
                          <m:t>log</m:t>
                        </m:r>
                      </m:fName>
                      <m:e>
                        <m:d>
                          <m:dPr>
                            <m:ctrlPr>
                              <a:rPr lang="nl-NL" sz="2400" b="0" i="1" dirty="0" smtClean="0">
                                <a:latin typeface="Cambria Math" panose="02040503050406030204" pitchFamily="18" charset="0"/>
                              </a:rPr>
                            </m:ctrlPr>
                          </m:dPr>
                          <m:e>
                            <m:f>
                              <m:fPr>
                                <m:ctrlPr>
                                  <a:rPr lang="nl-NL" sz="2400" b="0" i="1" dirty="0" smtClean="0">
                                    <a:latin typeface="Cambria Math" panose="02040503050406030204" pitchFamily="18" charset="0"/>
                                  </a:rPr>
                                </m:ctrlPr>
                              </m:fPr>
                              <m:num>
                                <m:r>
                                  <a:rPr lang="nl-NL" sz="2400" b="0" i="1" dirty="0" smtClean="0">
                                    <a:latin typeface="Cambria Math" panose="02040503050406030204" pitchFamily="18" charset="0"/>
                                  </a:rPr>
                                  <m:t>1</m:t>
                                </m:r>
                              </m:num>
                              <m:den>
                                <m:r>
                                  <a:rPr lang="nl-NL" sz="2400" b="0" i="1" dirty="0" smtClean="0">
                                    <a:latin typeface="Cambria Math" panose="02040503050406030204" pitchFamily="18" charset="0"/>
                                  </a:rPr>
                                  <m:t>1/5</m:t>
                                </m:r>
                              </m:den>
                            </m:f>
                          </m:e>
                        </m:d>
                      </m:e>
                    </m:func>
                    <m:r>
                      <a:rPr lang="nl-NL" sz="2400" b="0" i="1" dirty="0" smtClean="0">
                        <a:latin typeface="Cambria Math" panose="02040503050406030204" pitchFamily="18" charset="0"/>
                      </a:rPr>
                      <m:t>=</m:t>
                    </m:r>
                    <m:func>
                      <m:funcPr>
                        <m:ctrlPr>
                          <a:rPr lang="nl-NL" sz="2400" b="0" i="1" dirty="0" smtClean="0">
                            <a:latin typeface="Cambria Math" panose="02040503050406030204" pitchFamily="18" charset="0"/>
                          </a:rPr>
                        </m:ctrlPr>
                      </m:funcPr>
                      <m:fName>
                        <m:r>
                          <m:rPr>
                            <m:sty m:val="p"/>
                          </m:rPr>
                          <a:rPr lang="nl-NL" sz="2400" b="0" i="0" dirty="0" smtClean="0">
                            <a:latin typeface="Cambria Math" panose="02040503050406030204" pitchFamily="18" charset="0"/>
                          </a:rPr>
                          <m:t>log</m:t>
                        </m:r>
                      </m:fName>
                      <m:e>
                        <m:d>
                          <m:dPr>
                            <m:ctrlPr>
                              <a:rPr lang="nl-NL" sz="2400" b="0" i="1" dirty="0" smtClean="0">
                                <a:latin typeface="Cambria Math" panose="02040503050406030204" pitchFamily="18" charset="0"/>
                              </a:rPr>
                            </m:ctrlPr>
                          </m:dPr>
                          <m:e>
                            <m:r>
                              <a:rPr lang="nl-NL" sz="2400" b="0" i="1" dirty="0" smtClean="0">
                                <a:latin typeface="Cambria Math" panose="02040503050406030204" pitchFamily="18" charset="0"/>
                              </a:rPr>
                              <m:t>5</m:t>
                            </m:r>
                          </m:e>
                        </m:d>
                      </m:e>
                    </m:func>
                    <m:r>
                      <a:rPr lang="nl-NL" sz="2400" b="0" i="1" dirty="0" smtClean="0">
                        <a:latin typeface="Cambria Math" panose="02040503050406030204" pitchFamily="18" charset="0"/>
                      </a:rPr>
                      <m:t>=</m:t>
                    </m:r>
                  </m:oMath>
                </a14:m>
                <a:r>
                  <a:rPr lang="nl-NL" sz="2400" b="0" dirty="0"/>
                  <a:t> 2.322 bits surprised </a:t>
                </a:r>
                <a:r>
                  <a:rPr lang="nl-NL" sz="2400" b="0" dirty="0" err="1"/>
                  <a:t>to</a:t>
                </a:r>
                <a:r>
                  <a:rPr lang="nl-NL" sz="2400" b="0" dirty="0"/>
                  <a:t> </a:t>
                </a:r>
                <a:r>
                  <a:rPr lang="nl-NL" sz="2400" b="0" dirty="0" err="1"/>
                  <a:t>see</a:t>
                </a:r>
                <a:r>
                  <a:rPr lang="nl-NL" sz="2400" b="0" dirty="0"/>
                  <a:t> </a:t>
                </a:r>
                <a:r>
                  <a:rPr lang="nl-NL" sz="2400" b="0" dirty="0" err="1"/>
                  <a:t>any</a:t>
                </a:r>
                <a:r>
                  <a:rPr lang="nl-NL" sz="2400" b="0" dirty="0"/>
                  <a:t> </a:t>
                </a:r>
                <a:r>
                  <a:rPr lang="nl-NL" sz="2400" b="0" dirty="0" err="1"/>
                  <a:t>particular</a:t>
                </a:r>
                <a:r>
                  <a:rPr lang="nl-NL" sz="2400" b="0" dirty="0"/>
                  <a:t> </a:t>
                </a:r>
                <a:r>
                  <a:rPr lang="nl-NL" sz="2400" b="0" dirty="0" err="1"/>
                  <a:t>outcome</a:t>
                </a:r>
                <a:r>
                  <a:rPr lang="nl-NL" sz="2400" b="0" dirty="0"/>
                  <a:t>.</a:t>
                </a:r>
              </a:p>
            </p:txBody>
          </p:sp>
        </mc:Choice>
        <mc:Fallback xmlns="">
          <p:sp>
            <p:nvSpPr>
              <p:cNvPr id="14" name="TextBox 13">
                <a:extLst>
                  <a:ext uri="{FF2B5EF4-FFF2-40B4-BE49-F238E27FC236}">
                    <a16:creationId xmlns:a16="http://schemas.microsoft.com/office/drawing/2014/main" id="{1C9E65E6-7623-151A-92D0-E6DC8EF622CA}"/>
                  </a:ext>
                </a:extLst>
              </p:cNvPr>
              <p:cNvSpPr txBox="1">
                <a:spLocks noRot="1" noChangeAspect="1" noMove="1" noResize="1" noEditPoints="1" noAdjustHandles="1" noChangeArrowheads="1" noChangeShapeType="1" noTextEdit="1"/>
              </p:cNvSpPr>
              <p:nvPr/>
            </p:nvSpPr>
            <p:spPr>
              <a:xfrm>
                <a:off x="1399141" y="3282439"/>
                <a:ext cx="9920023" cy="3261149"/>
              </a:xfrm>
              <a:prstGeom prst="rect">
                <a:avLst/>
              </a:prstGeom>
              <a:blipFill>
                <a:blip r:embed="rId3"/>
                <a:stretch>
                  <a:fillRect l="-1023" t="-1550" b="-3101"/>
                </a:stretch>
              </a:blipFill>
            </p:spPr>
            <p:txBody>
              <a:bodyPr/>
              <a:lstStyle/>
              <a:p>
                <a:r>
                  <a:rPr lang="en-US">
                    <a:noFill/>
                  </a:rPr>
                  <a:t> </a:t>
                </a:r>
              </a:p>
            </p:txBody>
          </p:sp>
        </mc:Fallback>
      </mc:AlternateContent>
      <p:pic>
        <p:nvPicPr>
          <p:cNvPr id="2" name="Picture 20">
            <a:extLst>
              <a:ext uri="{FF2B5EF4-FFF2-40B4-BE49-F238E27FC236}">
                <a16:creationId xmlns:a16="http://schemas.microsoft.com/office/drawing/2014/main" id="{60DBB41B-EE29-8396-848B-9861161CCA4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3552" t="13911" r="23032" b="11884"/>
          <a:stretch/>
        </p:blipFill>
        <p:spPr bwMode="auto">
          <a:xfrm>
            <a:off x="268913" y="3683878"/>
            <a:ext cx="1130228" cy="1177565"/>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18">
            <a:extLst>
              <a:ext uri="{FF2B5EF4-FFF2-40B4-BE49-F238E27FC236}">
                <a16:creationId xmlns:a16="http://schemas.microsoft.com/office/drawing/2014/main" id="{40B9E1F7-7231-18C5-324A-7B671CDAAE1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6804" t="17009" r="22880" b="17579"/>
          <a:stretch/>
        </p:blipFill>
        <p:spPr bwMode="auto">
          <a:xfrm>
            <a:off x="341439" y="5022699"/>
            <a:ext cx="1130228" cy="11020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64246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uiExpand="1"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5C523A-2CBE-43FA-9E72-8470DA093175}"/>
              </a:ext>
            </a:extLst>
          </p:cNvPr>
          <p:cNvSpPr>
            <a:spLocks noGrp="1"/>
          </p:cNvSpPr>
          <p:nvPr>
            <p:ph type="title"/>
          </p:nvPr>
        </p:nvSpPr>
        <p:spPr>
          <a:xfrm>
            <a:off x="838200" y="181768"/>
            <a:ext cx="10515600" cy="1325563"/>
          </a:xfrm>
        </p:spPr>
        <p:txBody>
          <a:bodyPr/>
          <a:lstStyle/>
          <a:p>
            <a:r>
              <a:rPr lang="en-NL" dirty="0"/>
              <a:t>What is communication?</a:t>
            </a:r>
          </a:p>
        </p:txBody>
      </p:sp>
      <p:sp>
        <p:nvSpPr>
          <p:cNvPr id="3" name="Content Placeholder 2">
            <a:extLst>
              <a:ext uri="{FF2B5EF4-FFF2-40B4-BE49-F238E27FC236}">
                <a16:creationId xmlns:a16="http://schemas.microsoft.com/office/drawing/2014/main" id="{681761E4-2016-30E9-6DD1-06A7D3756823}"/>
              </a:ext>
            </a:extLst>
          </p:cNvPr>
          <p:cNvSpPr>
            <a:spLocks noGrp="1"/>
          </p:cNvSpPr>
          <p:nvPr>
            <p:ph idx="1"/>
          </p:nvPr>
        </p:nvSpPr>
        <p:spPr>
          <a:xfrm>
            <a:off x="838200" y="1477724"/>
            <a:ext cx="10515600" cy="1603375"/>
          </a:xfrm>
        </p:spPr>
        <p:txBody>
          <a:bodyPr/>
          <a:lstStyle/>
          <a:p>
            <a:pPr marL="0" indent="0">
              <a:buNone/>
            </a:pPr>
            <a:r>
              <a:rPr lang="en-GB" dirty="0"/>
              <a:t>“The fundamental problem of communication is that of reproducing at one point either exactly or approximately a message selected at another point.”  - C.E. Shannon, 1948</a:t>
            </a:r>
          </a:p>
          <a:p>
            <a:endParaRPr lang="en-NL" dirty="0"/>
          </a:p>
        </p:txBody>
      </p:sp>
      <p:grpSp>
        <p:nvGrpSpPr>
          <p:cNvPr id="49" name="Group 48">
            <a:extLst>
              <a:ext uri="{FF2B5EF4-FFF2-40B4-BE49-F238E27FC236}">
                <a16:creationId xmlns:a16="http://schemas.microsoft.com/office/drawing/2014/main" id="{8D6286D4-EBF3-3F9E-BA5C-01437D070F78}"/>
              </a:ext>
            </a:extLst>
          </p:cNvPr>
          <p:cNvGrpSpPr/>
          <p:nvPr/>
        </p:nvGrpSpPr>
        <p:grpSpPr>
          <a:xfrm>
            <a:off x="1948657" y="4845050"/>
            <a:ext cx="8895396" cy="1229380"/>
            <a:chOff x="1948657" y="4845050"/>
            <a:chExt cx="8895396" cy="1229380"/>
          </a:xfrm>
        </p:grpSpPr>
        <p:pic>
          <p:nvPicPr>
            <p:cNvPr id="5" name="Picture 4">
              <a:extLst>
                <a:ext uri="{FF2B5EF4-FFF2-40B4-BE49-F238E27FC236}">
                  <a16:creationId xmlns:a16="http://schemas.microsoft.com/office/drawing/2014/main" id="{2EAB44FB-842E-C15F-99F5-9B5CB6C3466D}"/>
                </a:ext>
              </a:extLst>
            </p:cNvPr>
            <p:cNvPicPr>
              <a:picLocks noChangeAspect="1"/>
            </p:cNvPicPr>
            <p:nvPr/>
          </p:nvPicPr>
          <p:blipFill>
            <a:blip r:embed="rId2"/>
            <a:stretch>
              <a:fillRect/>
            </a:stretch>
          </p:blipFill>
          <p:spPr>
            <a:xfrm>
              <a:off x="2961640" y="4845050"/>
              <a:ext cx="1143000" cy="1168400"/>
            </a:xfrm>
            <a:prstGeom prst="rect">
              <a:avLst/>
            </a:prstGeom>
          </p:spPr>
        </p:pic>
        <p:sp>
          <p:nvSpPr>
            <p:cNvPr id="8" name="TextBox 7">
              <a:extLst>
                <a:ext uri="{FF2B5EF4-FFF2-40B4-BE49-F238E27FC236}">
                  <a16:creationId xmlns:a16="http://schemas.microsoft.com/office/drawing/2014/main" id="{0D13BBF4-F9A8-CB82-930F-9614BFC38398}"/>
                </a:ext>
              </a:extLst>
            </p:cNvPr>
            <p:cNvSpPr txBox="1"/>
            <p:nvPr/>
          </p:nvSpPr>
          <p:spPr>
            <a:xfrm>
              <a:off x="1948657" y="5490230"/>
              <a:ext cx="1012984" cy="523220"/>
            </a:xfrm>
            <a:prstGeom prst="rect">
              <a:avLst/>
            </a:prstGeom>
            <a:noFill/>
          </p:spPr>
          <p:txBody>
            <a:bodyPr wrap="square">
              <a:spAutoFit/>
            </a:bodyPr>
            <a:lstStyle/>
            <a:p>
              <a:r>
                <a:rPr lang="en-NL" sz="2800" dirty="0"/>
                <a:t>Alice</a:t>
              </a:r>
            </a:p>
          </p:txBody>
        </p:sp>
        <p:pic>
          <p:nvPicPr>
            <p:cNvPr id="34" name="Picture 33">
              <a:extLst>
                <a:ext uri="{FF2B5EF4-FFF2-40B4-BE49-F238E27FC236}">
                  <a16:creationId xmlns:a16="http://schemas.microsoft.com/office/drawing/2014/main" id="{951A4976-A52A-490A-C39F-802B2C7079EA}"/>
                </a:ext>
              </a:extLst>
            </p:cNvPr>
            <p:cNvPicPr>
              <a:picLocks noChangeAspect="1"/>
            </p:cNvPicPr>
            <p:nvPr/>
          </p:nvPicPr>
          <p:blipFill>
            <a:blip r:embed="rId3"/>
            <a:stretch>
              <a:fillRect/>
            </a:stretch>
          </p:blipFill>
          <p:spPr>
            <a:xfrm>
              <a:off x="7757162" y="4906030"/>
              <a:ext cx="1193800" cy="1168400"/>
            </a:xfrm>
            <a:prstGeom prst="rect">
              <a:avLst/>
            </a:prstGeom>
          </p:spPr>
        </p:pic>
        <p:sp>
          <p:nvSpPr>
            <p:cNvPr id="43" name="TextBox 42">
              <a:extLst>
                <a:ext uri="{FF2B5EF4-FFF2-40B4-BE49-F238E27FC236}">
                  <a16:creationId xmlns:a16="http://schemas.microsoft.com/office/drawing/2014/main" id="{473A1A53-144C-17B2-E0C3-E698DA5D85EC}"/>
                </a:ext>
              </a:extLst>
            </p:cNvPr>
            <p:cNvSpPr txBox="1"/>
            <p:nvPr/>
          </p:nvSpPr>
          <p:spPr>
            <a:xfrm>
              <a:off x="8818086" y="5490230"/>
              <a:ext cx="2025967" cy="523220"/>
            </a:xfrm>
            <a:prstGeom prst="rect">
              <a:avLst/>
            </a:prstGeom>
            <a:noFill/>
          </p:spPr>
          <p:txBody>
            <a:bodyPr wrap="square">
              <a:spAutoFit/>
            </a:bodyPr>
            <a:lstStyle/>
            <a:p>
              <a:r>
                <a:rPr lang="en-NL" sz="2800" dirty="0"/>
                <a:t>Bob</a:t>
              </a:r>
            </a:p>
          </p:txBody>
        </p:sp>
        <p:sp>
          <p:nvSpPr>
            <p:cNvPr id="44" name="Right Arrow 43">
              <a:extLst>
                <a:ext uri="{FF2B5EF4-FFF2-40B4-BE49-F238E27FC236}">
                  <a16:creationId xmlns:a16="http://schemas.microsoft.com/office/drawing/2014/main" id="{D50A954A-9C62-13D1-E860-881011AE15B7}"/>
                </a:ext>
              </a:extLst>
            </p:cNvPr>
            <p:cNvSpPr/>
            <p:nvPr/>
          </p:nvSpPr>
          <p:spPr>
            <a:xfrm>
              <a:off x="4987607" y="5382280"/>
              <a:ext cx="1988820" cy="322590"/>
            </a:xfrm>
            <a:prstGeom prst="rightArrow">
              <a:avLst>
                <a:gd name="adj1" fmla="val 42126"/>
                <a:gd name="adj2" fmla="val 5000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NL"/>
            </a:p>
          </p:txBody>
        </p:sp>
      </p:grpSp>
      <p:sp>
        <p:nvSpPr>
          <p:cNvPr id="45" name="Oval Callout 44">
            <a:extLst>
              <a:ext uri="{FF2B5EF4-FFF2-40B4-BE49-F238E27FC236}">
                <a16:creationId xmlns:a16="http://schemas.microsoft.com/office/drawing/2014/main" id="{7B736F6F-D9A0-036B-7D13-FE0B5B502E62}"/>
              </a:ext>
            </a:extLst>
          </p:cNvPr>
          <p:cNvSpPr/>
          <p:nvPr/>
        </p:nvSpPr>
        <p:spPr>
          <a:xfrm>
            <a:off x="1402873" y="3186430"/>
            <a:ext cx="2571750" cy="1280160"/>
          </a:xfrm>
          <a:prstGeom prst="wedgeEllipseCallout">
            <a:avLst>
              <a:gd name="adj1" fmla="val 26722"/>
              <a:gd name="adj2" fmla="val 7321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NL" sz="2400" dirty="0"/>
              <a:t>I want to send 0110</a:t>
            </a:r>
          </a:p>
        </p:txBody>
      </p:sp>
      <p:sp>
        <p:nvSpPr>
          <p:cNvPr id="46" name="Oval Callout 45">
            <a:extLst>
              <a:ext uri="{FF2B5EF4-FFF2-40B4-BE49-F238E27FC236}">
                <a16:creationId xmlns:a16="http://schemas.microsoft.com/office/drawing/2014/main" id="{06EE302A-08F4-C9F8-6CE9-B30AB57E553A}"/>
              </a:ext>
            </a:extLst>
          </p:cNvPr>
          <p:cNvSpPr/>
          <p:nvPr/>
        </p:nvSpPr>
        <p:spPr>
          <a:xfrm>
            <a:off x="8500903" y="3186430"/>
            <a:ext cx="2571750" cy="1280160"/>
          </a:xfrm>
          <a:prstGeom prst="wedgeEllipseCallout">
            <a:avLst>
              <a:gd name="adj1" fmla="val -46167"/>
              <a:gd name="adj2" fmla="val 82143"/>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NL" sz="2400" dirty="0"/>
              <a:t>I think Alice sent 0110</a:t>
            </a:r>
          </a:p>
        </p:txBody>
      </p:sp>
      <p:grpSp>
        <p:nvGrpSpPr>
          <p:cNvPr id="10" name="Group 9">
            <a:extLst>
              <a:ext uri="{FF2B5EF4-FFF2-40B4-BE49-F238E27FC236}">
                <a16:creationId xmlns:a16="http://schemas.microsoft.com/office/drawing/2014/main" id="{2D6C0557-2B49-2CFC-3CFA-4D13A33E9DD4}"/>
              </a:ext>
            </a:extLst>
          </p:cNvPr>
          <p:cNvGrpSpPr/>
          <p:nvPr/>
        </p:nvGrpSpPr>
        <p:grpSpPr>
          <a:xfrm>
            <a:off x="7468318" y="120788"/>
            <a:ext cx="1771487" cy="1063801"/>
            <a:chOff x="7468318" y="120788"/>
            <a:chExt cx="1771487" cy="1063801"/>
          </a:xfrm>
        </p:grpSpPr>
        <p:sp>
          <p:nvSpPr>
            <p:cNvPr id="6" name="Oval Callout 5">
              <a:extLst>
                <a:ext uri="{FF2B5EF4-FFF2-40B4-BE49-F238E27FC236}">
                  <a16:creationId xmlns:a16="http://schemas.microsoft.com/office/drawing/2014/main" id="{BE679C0A-DE16-34F3-F07F-1C52D9AA1A65}"/>
                </a:ext>
              </a:extLst>
            </p:cNvPr>
            <p:cNvSpPr/>
            <p:nvPr/>
          </p:nvSpPr>
          <p:spPr>
            <a:xfrm>
              <a:off x="8086313" y="344085"/>
              <a:ext cx="1153492" cy="840504"/>
            </a:xfrm>
            <a:prstGeom prst="wedgeEllipseCallout">
              <a:avLst>
                <a:gd name="adj1" fmla="val 34952"/>
                <a:gd name="adj2" fmla="val 74163"/>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NL" sz="2400" dirty="0"/>
            </a:p>
          </p:txBody>
        </p:sp>
        <p:sp>
          <p:nvSpPr>
            <p:cNvPr id="4" name="Oval Callout 3">
              <a:extLst>
                <a:ext uri="{FF2B5EF4-FFF2-40B4-BE49-F238E27FC236}">
                  <a16:creationId xmlns:a16="http://schemas.microsoft.com/office/drawing/2014/main" id="{25F3786E-778A-C33D-A840-97168DF01039}"/>
                </a:ext>
              </a:extLst>
            </p:cNvPr>
            <p:cNvSpPr/>
            <p:nvPr/>
          </p:nvSpPr>
          <p:spPr>
            <a:xfrm>
              <a:off x="7468318" y="120788"/>
              <a:ext cx="1377163" cy="1026208"/>
            </a:xfrm>
            <a:prstGeom prst="wedgeEllipseCallout">
              <a:avLst>
                <a:gd name="adj1" fmla="val -50964"/>
                <a:gd name="adj2" fmla="val 62573"/>
              </a:avLst>
            </a:prstGeom>
            <a:solidFill>
              <a:schemeClr val="accent1"/>
            </a:solidFill>
            <a:ln w="508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NL" sz="2400" dirty="0"/>
            </a:p>
          </p:txBody>
        </p:sp>
        <p:sp>
          <p:nvSpPr>
            <p:cNvPr id="9" name="Oval Callout 8">
              <a:extLst>
                <a:ext uri="{FF2B5EF4-FFF2-40B4-BE49-F238E27FC236}">
                  <a16:creationId xmlns:a16="http://schemas.microsoft.com/office/drawing/2014/main" id="{F5F2DD8B-0A78-4BDD-C647-13D8B38D390B}"/>
                </a:ext>
              </a:extLst>
            </p:cNvPr>
            <p:cNvSpPr/>
            <p:nvPr/>
          </p:nvSpPr>
          <p:spPr>
            <a:xfrm>
              <a:off x="7582953" y="222285"/>
              <a:ext cx="1146788" cy="816000"/>
            </a:xfrm>
            <a:prstGeom prst="wedgeEllipseCallout">
              <a:avLst>
                <a:gd name="adj1" fmla="val -42056"/>
                <a:gd name="adj2" fmla="val 52894"/>
              </a:avLst>
            </a:prstGeom>
            <a:solidFill>
              <a:schemeClr val="bg1"/>
            </a:solidFill>
            <a:ln w="508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NL" sz="2400" dirty="0"/>
            </a:p>
          </p:txBody>
        </p:sp>
      </p:grpSp>
    </p:spTree>
    <p:extLst>
      <p:ext uri="{BB962C8B-B14F-4D97-AF65-F5344CB8AC3E}">
        <p14:creationId xmlns:p14="http://schemas.microsoft.com/office/powerpoint/2010/main" val="24111742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5" grpId="0" animBg="1"/>
      <p:bldP spid="46"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72FAEFCF-6AB3-F7B5-D55F-4ED5D1BDFDE3}"/>
              </a:ext>
            </a:extLst>
          </p:cNvPr>
          <p:cNvSpPr>
            <a:spLocks noGrp="1"/>
          </p:cNvSpPr>
          <p:nvPr>
            <p:ph type="title"/>
          </p:nvPr>
        </p:nvSpPr>
        <p:spPr>
          <a:xfrm>
            <a:off x="430709" y="158894"/>
            <a:ext cx="10515600" cy="1325563"/>
          </a:xfrm>
        </p:spPr>
        <p:txBody>
          <a:bodyPr/>
          <a:lstStyle/>
          <a:p>
            <a:r>
              <a:rPr lang="en-NL" dirty="0"/>
              <a:t>Average Surprisal 😳 🫢 😯 😲 😱 🤯</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1C9E65E6-7623-151A-92D0-E6DC8EF622CA}"/>
                  </a:ext>
                </a:extLst>
              </p:cNvPr>
              <p:cNvSpPr txBox="1"/>
              <p:nvPr/>
            </p:nvSpPr>
            <p:spPr>
              <a:xfrm>
                <a:off x="1649910" y="3284092"/>
                <a:ext cx="5055692" cy="3193438"/>
              </a:xfrm>
              <a:prstGeom prst="rect">
                <a:avLst/>
              </a:prstGeom>
              <a:noFill/>
            </p:spPr>
            <p:txBody>
              <a:bodyPr wrap="square" rtlCol="0">
                <a:spAutoFit/>
              </a:bodyPr>
              <a:lstStyle/>
              <a:p>
                <a:pPr marL="285750" indent="-285750">
                  <a:buFont typeface="Arial" panose="020B0604020202020204" pitchFamily="34" charset="0"/>
                  <a:buChar char="•"/>
                </a:pPr>
                <a:r>
                  <a:rPr lang="nl-NL" sz="2400" dirty="0"/>
                  <a:t>Biased </a:t>
                </a:r>
                <a:r>
                  <a:rPr lang="nl-NL" sz="2400" dirty="0" err="1"/>
                  <a:t>coin</a:t>
                </a:r>
                <a:r>
                  <a:rPr lang="nl-NL" sz="2400" dirty="0"/>
                  <a:t>: </a:t>
                </a:r>
                <a14:m>
                  <m:oMath xmlns:m="http://schemas.openxmlformats.org/officeDocument/2006/math">
                    <m:d>
                      <m:dPr>
                        <m:begChr m:val="["/>
                        <m:endChr m:val="]"/>
                        <m:ctrlPr>
                          <a:rPr lang="en-NL" sz="2400" b="0" i="1" dirty="0" smtClean="0">
                            <a:latin typeface="Cambria Math" panose="02040503050406030204" pitchFamily="18" charset="0"/>
                          </a:rPr>
                        </m:ctrlPr>
                      </m:dPr>
                      <m:e>
                        <m:r>
                          <a:rPr lang="nl-NL" sz="2400" b="0" i="1" dirty="0" smtClean="0">
                            <a:latin typeface="Cambria Math" panose="02040503050406030204" pitchFamily="18" charset="0"/>
                          </a:rPr>
                          <m:t>0.1</m:t>
                        </m:r>
                        <m:r>
                          <a:rPr lang="en-NL" sz="2400" i="1" dirty="0" smtClean="0">
                            <a:latin typeface="Cambria Math" panose="02040503050406030204" pitchFamily="18" charset="0"/>
                          </a:rPr>
                          <m:t>, </m:t>
                        </m:r>
                        <m:r>
                          <a:rPr lang="nl-NL" sz="2400" b="0" i="1" dirty="0" smtClean="0">
                            <a:latin typeface="Cambria Math" panose="02040503050406030204" pitchFamily="18" charset="0"/>
                          </a:rPr>
                          <m:t>0.9</m:t>
                        </m:r>
                      </m:e>
                    </m:d>
                  </m:oMath>
                </a14:m>
                <a:r>
                  <a:rPr lang="en-NL" sz="2400" dirty="0"/>
                  <a:t> How surprised are we on average? </a:t>
                </a:r>
                <a:br>
                  <a:rPr lang="en-NL" sz="2400" dirty="0"/>
                </a:br>
                <a14:m>
                  <m:oMath xmlns:m="http://schemas.openxmlformats.org/officeDocument/2006/math">
                    <m:r>
                      <a:rPr lang="nl-NL" sz="2400" b="0" i="1" smtClean="0">
                        <a:solidFill>
                          <a:srgbClr val="1E77B4"/>
                        </a:solidFill>
                        <a:latin typeface="Cambria Math" panose="02040503050406030204" pitchFamily="18" charset="0"/>
                      </a:rPr>
                      <m:t>0.1×</m:t>
                    </m:r>
                    <m:func>
                      <m:funcPr>
                        <m:ctrlPr>
                          <a:rPr lang="nl-NL" sz="2400" b="0" i="1" smtClean="0">
                            <a:latin typeface="Cambria Math" panose="02040503050406030204" pitchFamily="18" charset="0"/>
                          </a:rPr>
                        </m:ctrlPr>
                      </m:funcPr>
                      <m:fName>
                        <m:r>
                          <m:rPr>
                            <m:sty m:val="p"/>
                          </m:rPr>
                          <a:rPr lang="nl-NL" sz="2400" b="0" i="0" smtClean="0">
                            <a:solidFill>
                              <a:srgbClr val="1E77B4"/>
                            </a:solidFill>
                            <a:latin typeface="Cambria Math" panose="02040503050406030204" pitchFamily="18" charset="0"/>
                          </a:rPr>
                          <m:t>log</m:t>
                        </m:r>
                      </m:fName>
                      <m:e>
                        <m:d>
                          <m:dPr>
                            <m:ctrlPr>
                              <a:rPr lang="nl-NL" sz="2400" b="0" i="1" smtClean="0">
                                <a:solidFill>
                                  <a:srgbClr val="1E77B4"/>
                                </a:solidFill>
                                <a:latin typeface="Cambria Math" panose="02040503050406030204" pitchFamily="18" charset="0"/>
                              </a:rPr>
                            </m:ctrlPr>
                          </m:dPr>
                          <m:e>
                            <m:f>
                              <m:fPr>
                                <m:ctrlPr>
                                  <a:rPr lang="nl-NL" sz="2400" b="0" i="1" smtClean="0">
                                    <a:solidFill>
                                      <a:srgbClr val="1E77B4"/>
                                    </a:solidFill>
                                    <a:latin typeface="Cambria Math" panose="02040503050406030204" pitchFamily="18" charset="0"/>
                                  </a:rPr>
                                </m:ctrlPr>
                              </m:fPr>
                              <m:num>
                                <m:r>
                                  <a:rPr lang="nl-NL" sz="2400" b="0" i="1" smtClean="0">
                                    <a:solidFill>
                                      <a:srgbClr val="1E77B4"/>
                                    </a:solidFill>
                                    <a:latin typeface="Cambria Math" panose="02040503050406030204" pitchFamily="18" charset="0"/>
                                  </a:rPr>
                                  <m:t>1</m:t>
                                </m:r>
                              </m:num>
                              <m:den>
                                <m:r>
                                  <a:rPr lang="nl-NL" sz="2400" b="0" i="1" smtClean="0">
                                    <a:solidFill>
                                      <a:srgbClr val="1E77B4"/>
                                    </a:solidFill>
                                    <a:latin typeface="Cambria Math" panose="02040503050406030204" pitchFamily="18" charset="0"/>
                                  </a:rPr>
                                  <m:t>0.1</m:t>
                                </m:r>
                              </m:den>
                            </m:f>
                          </m:e>
                        </m:d>
                        <m:r>
                          <a:rPr lang="nl-NL" sz="2400" b="0" i="1" smtClean="0">
                            <a:latin typeface="Cambria Math" panose="02040503050406030204" pitchFamily="18" charset="0"/>
                          </a:rPr>
                          <m:t>+</m:t>
                        </m:r>
                        <m:r>
                          <a:rPr lang="nl-NL" sz="2400" b="0" i="1" smtClean="0">
                            <a:solidFill>
                              <a:srgbClr val="FF7F0E"/>
                            </a:solidFill>
                            <a:latin typeface="Cambria Math" panose="02040503050406030204" pitchFamily="18" charset="0"/>
                          </a:rPr>
                          <m:t>0.9×</m:t>
                        </m:r>
                        <m:func>
                          <m:funcPr>
                            <m:ctrlPr>
                              <a:rPr lang="nl-NL" sz="2400" b="0" i="1" smtClean="0">
                                <a:solidFill>
                                  <a:srgbClr val="FF7F0E"/>
                                </a:solidFill>
                                <a:latin typeface="Cambria Math" panose="02040503050406030204" pitchFamily="18" charset="0"/>
                              </a:rPr>
                            </m:ctrlPr>
                          </m:funcPr>
                          <m:fName>
                            <m:r>
                              <m:rPr>
                                <m:sty m:val="p"/>
                              </m:rPr>
                              <a:rPr lang="nl-NL" sz="2400" b="0" i="0" smtClean="0">
                                <a:solidFill>
                                  <a:srgbClr val="FF7F0E"/>
                                </a:solidFill>
                                <a:latin typeface="Cambria Math" panose="02040503050406030204" pitchFamily="18" charset="0"/>
                              </a:rPr>
                              <m:t>log</m:t>
                            </m:r>
                          </m:fName>
                          <m:e>
                            <m:d>
                              <m:dPr>
                                <m:ctrlPr>
                                  <a:rPr lang="nl-NL" sz="2400" b="0" i="1" smtClean="0">
                                    <a:solidFill>
                                      <a:srgbClr val="FF7F0E"/>
                                    </a:solidFill>
                                    <a:latin typeface="Cambria Math" panose="02040503050406030204" pitchFamily="18" charset="0"/>
                                  </a:rPr>
                                </m:ctrlPr>
                              </m:dPr>
                              <m:e>
                                <m:f>
                                  <m:fPr>
                                    <m:ctrlPr>
                                      <a:rPr lang="nl-NL" sz="2400" b="0" i="1" smtClean="0">
                                        <a:solidFill>
                                          <a:srgbClr val="FF7F0E"/>
                                        </a:solidFill>
                                        <a:latin typeface="Cambria Math" panose="02040503050406030204" pitchFamily="18" charset="0"/>
                                      </a:rPr>
                                    </m:ctrlPr>
                                  </m:fPr>
                                  <m:num>
                                    <m:r>
                                      <a:rPr lang="nl-NL" sz="2400" b="0" i="1" smtClean="0">
                                        <a:solidFill>
                                          <a:srgbClr val="FF7F0E"/>
                                        </a:solidFill>
                                        <a:latin typeface="Cambria Math" panose="02040503050406030204" pitchFamily="18" charset="0"/>
                                      </a:rPr>
                                      <m:t>1</m:t>
                                    </m:r>
                                  </m:num>
                                  <m:den>
                                    <m:r>
                                      <a:rPr lang="nl-NL" sz="2400" b="0" i="1" smtClean="0">
                                        <a:solidFill>
                                          <a:srgbClr val="FF7F0E"/>
                                        </a:solidFill>
                                        <a:latin typeface="Cambria Math" panose="02040503050406030204" pitchFamily="18" charset="0"/>
                                      </a:rPr>
                                      <m:t>0.9</m:t>
                                    </m:r>
                                  </m:den>
                                </m:f>
                              </m:e>
                            </m:d>
                          </m:e>
                        </m:func>
                      </m:e>
                    </m:func>
                  </m:oMath>
                </a14:m>
                <a:br>
                  <a:rPr lang="nl-NL" sz="2400" b="0" i="1" dirty="0">
                    <a:latin typeface="Cambria Math" panose="02040503050406030204" pitchFamily="18" charset="0"/>
                  </a:rPr>
                </a:br>
                <a14:m>
                  <m:oMath xmlns:m="http://schemas.openxmlformats.org/officeDocument/2006/math">
                    <m:r>
                      <a:rPr lang="nl-NL" sz="2400" b="0" i="1" smtClean="0">
                        <a:latin typeface="Cambria Math" panose="02040503050406030204" pitchFamily="18" charset="0"/>
                      </a:rPr>
                      <m:t>=</m:t>
                    </m:r>
                  </m:oMath>
                </a14:m>
                <a:r>
                  <a:rPr lang="nl-NL" sz="2400" dirty="0"/>
                  <a:t> </a:t>
                </a:r>
                <a14:m>
                  <m:oMath xmlns:m="http://schemas.openxmlformats.org/officeDocument/2006/math">
                    <m:r>
                      <a:rPr lang="nl-NL" sz="2400" b="0" i="1" smtClean="0">
                        <a:solidFill>
                          <a:srgbClr val="1E77B4"/>
                        </a:solidFill>
                        <a:latin typeface="Cambria Math" panose="02040503050406030204" pitchFamily="18" charset="0"/>
                      </a:rPr>
                      <m:t>0.1×</m:t>
                    </m:r>
                    <m:func>
                      <m:funcPr>
                        <m:ctrlPr>
                          <a:rPr lang="nl-NL" sz="2400" b="0" i="1" smtClean="0">
                            <a:latin typeface="Cambria Math" panose="02040503050406030204" pitchFamily="18" charset="0"/>
                          </a:rPr>
                        </m:ctrlPr>
                      </m:funcPr>
                      <m:fName>
                        <m:r>
                          <m:rPr>
                            <m:sty m:val="p"/>
                          </m:rPr>
                          <a:rPr lang="nl-NL" sz="2400" b="0" i="0" smtClean="0">
                            <a:solidFill>
                              <a:srgbClr val="1E77B4"/>
                            </a:solidFill>
                            <a:latin typeface="Cambria Math" panose="02040503050406030204" pitchFamily="18" charset="0"/>
                          </a:rPr>
                          <m:t>log</m:t>
                        </m:r>
                      </m:fName>
                      <m:e>
                        <m:d>
                          <m:dPr>
                            <m:ctrlPr>
                              <a:rPr lang="nl-NL" sz="2400" b="0" i="1" smtClean="0">
                                <a:solidFill>
                                  <a:srgbClr val="1E77B4"/>
                                </a:solidFill>
                                <a:latin typeface="Cambria Math" panose="02040503050406030204" pitchFamily="18" charset="0"/>
                              </a:rPr>
                            </m:ctrlPr>
                          </m:dPr>
                          <m:e>
                            <m:r>
                              <a:rPr lang="nl-NL" sz="2400" b="0" i="1" smtClean="0">
                                <a:solidFill>
                                  <a:srgbClr val="1E77B4"/>
                                </a:solidFill>
                                <a:latin typeface="Cambria Math" panose="02040503050406030204" pitchFamily="18" charset="0"/>
                              </a:rPr>
                              <m:t>10</m:t>
                            </m:r>
                          </m:e>
                        </m:d>
                        <m:r>
                          <a:rPr lang="nl-NL" sz="2400" b="0" i="1" smtClean="0">
                            <a:latin typeface="Cambria Math" panose="02040503050406030204" pitchFamily="18" charset="0"/>
                          </a:rPr>
                          <m:t>+</m:t>
                        </m:r>
                        <m:r>
                          <a:rPr lang="nl-NL" sz="2400" b="0" i="1" smtClean="0">
                            <a:solidFill>
                              <a:srgbClr val="FF7F0E"/>
                            </a:solidFill>
                            <a:latin typeface="Cambria Math" panose="02040503050406030204" pitchFamily="18" charset="0"/>
                          </a:rPr>
                          <m:t>0.9×</m:t>
                        </m:r>
                        <m:func>
                          <m:funcPr>
                            <m:ctrlPr>
                              <a:rPr lang="nl-NL" sz="2400" b="0" i="1" smtClean="0">
                                <a:solidFill>
                                  <a:srgbClr val="FF7F0E"/>
                                </a:solidFill>
                                <a:latin typeface="Cambria Math" panose="02040503050406030204" pitchFamily="18" charset="0"/>
                              </a:rPr>
                            </m:ctrlPr>
                          </m:funcPr>
                          <m:fName>
                            <m:r>
                              <m:rPr>
                                <m:sty m:val="p"/>
                              </m:rPr>
                              <a:rPr lang="nl-NL" sz="2400" b="0" i="0" smtClean="0">
                                <a:solidFill>
                                  <a:srgbClr val="FF7F0E"/>
                                </a:solidFill>
                                <a:latin typeface="Cambria Math" panose="02040503050406030204" pitchFamily="18" charset="0"/>
                              </a:rPr>
                              <m:t>log</m:t>
                            </m:r>
                          </m:fName>
                          <m:e>
                            <m:d>
                              <m:dPr>
                                <m:ctrlPr>
                                  <a:rPr lang="nl-NL" sz="2400" b="0" i="1" smtClean="0">
                                    <a:solidFill>
                                      <a:srgbClr val="FF7F0E"/>
                                    </a:solidFill>
                                    <a:latin typeface="Cambria Math" panose="02040503050406030204" pitchFamily="18" charset="0"/>
                                  </a:rPr>
                                </m:ctrlPr>
                              </m:dPr>
                              <m:e>
                                <m:f>
                                  <m:fPr>
                                    <m:ctrlPr>
                                      <a:rPr lang="nl-NL" sz="2400" b="0" i="1" smtClean="0">
                                        <a:solidFill>
                                          <a:srgbClr val="FF7F0E"/>
                                        </a:solidFill>
                                        <a:latin typeface="Cambria Math" panose="02040503050406030204" pitchFamily="18" charset="0"/>
                                      </a:rPr>
                                    </m:ctrlPr>
                                  </m:fPr>
                                  <m:num>
                                    <m:r>
                                      <a:rPr lang="nl-NL" sz="2400" b="0" i="1" smtClean="0">
                                        <a:solidFill>
                                          <a:srgbClr val="FF7F0E"/>
                                        </a:solidFill>
                                        <a:latin typeface="Cambria Math" panose="02040503050406030204" pitchFamily="18" charset="0"/>
                                      </a:rPr>
                                      <m:t>10</m:t>
                                    </m:r>
                                  </m:num>
                                  <m:den>
                                    <m:r>
                                      <a:rPr lang="nl-NL" sz="2400" b="0" i="1" smtClean="0">
                                        <a:solidFill>
                                          <a:srgbClr val="FF7F0E"/>
                                        </a:solidFill>
                                        <a:latin typeface="Cambria Math" panose="02040503050406030204" pitchFamily="18" charset="0"/>
                                      </a:rPr>
                                      <m:t>9</m:t>
                                    </m:r>
                                  </m:den>
                                </m:f>
                              </m:e>
                            </m:d>
                          </m:e>
                        </m:func>
                      </m:e>
                    </m:func>
                  </m:oMath>
                </a14:m>
                <a:br>
                  <a:rPr lang="nl-NL" sz="2400" b="0" i="1" dirty="0">
                    <a:latin typeface="Cambria Math" panose="02040503050406030204" pitchFamily="18" charset="0"/>
                  </a:rPr>
                </a:br>
                <a14:m>
                  <m:oMath xmlns:m="http://schemas.openxmlformats.org/officeDocument/2006/math">
                    <m:r>
                      <a:rPr lang="nl-NL" sz="2400" b="0" i="0" smtClean="0">
                        <a:latin typeface="Cambria Math" panose="02040503050406030204" pitchFamily="18" charset="0"/>
                      </a:rPr>
                      <m:t>=</m:t>
                    </m:r>
                    <m:r>
                      <a:rPr lang="nl-NL" sz="2400" b="0" i="1" smtClean="0">
                        <a:solidFill>
                          <a:srgbClr val="1E77B4"/>
                        </a:solidFill>
                        <a:latin typeface="Cambria Math" panose="02040503050406030204" pitchFamily="18" charset="0"/>
                      </a:rPr>
                      <m:t>0.1×3.32</m:t>
                    </m:r>
                    <m:r>
                      <a:rPr lang="nl-NL" sz="2400" b="0" i="1" smtClean="0">
                        <a:latin typeface="Cambria Math" panose="02040503050406030204" pitchFamily="18" charset="0"/>
                      </a:rPr>
                      <m:t>+</m:t>
                    </m:r>
                    <m:r>
                      <a:rPr lang="nl-NL" sz="2400" b="0" i="1" smtClean="0">
                        <a:solidFill>
                          <a:srgbClr val="FF7F0E"/>
                        </a:solidFill>
                        <a:latin typeface="Cambria Math" panose="02040503050406030204" pitchFamily="18" charset="0"/>
                      </a:rPr>
                      <m:t>0.9×0.15</m:t>
                    </m:r>
                  </m:oMath>
                </a14:m>
                <a:br>
                  <a:rPr lang="nl-NL" sz="2400" b="0" i="1" dirty="0">
                    <a:latin typeface="Cambria Math" panose="02040503050406030204" pitchFamily="18" charset="0"/>
                  </a:rPr>
                </a:br>
                <a14:m>
                  <m:oMath xmlns:m="http://schemas.openxmlformats.org/officeDocument/2006/math">
                    <m:r>
                      <a:rPr lang="nl-NL" sz="2400" b="0" i="1" smtClean="0">
                        <a:latin typeface="Cambria Math" panose="02040503050406030204" pitchFamily="18" charset="0"/>
                      </a:rPr>
                      <m:t>=0.47</m:t>
                    </m:r>
                  </m:oMath>
                </a14:m>
                <a:endParaRPr lang="nl-NL" sz="2400" dirty="0"/>
              </a:p>
              <a:p>
                <a:pPr marL="285750" indent="-285750">
                  <a:buFont typeface="Arial" panose="020B0604020202020204" pitchFamily="34" charset="0"/>
                  <a:buChar char="•"/>
                </a:pPr>
                <a:endParaRPr lang="nl-NL" sz="2400" b="0" dirty="0"/>
              </a:p>
            </p:txBody>
          </p:sp>
        </mc:Choice>
        <mc:Fallback xmlns="">
          <p:sp>
            <p:nvSpPr>
              <p:cNvPr id="14" name="TextBox 13">
                <a:extLst>
                  <a:ext uri="{FF2B5EF4-FFF2-40B4-BE49-F238E27FC236}">
                    <a16:creationId xmlns:a16="http://schemas.microsoft.com/office/drawing/2014/main" id="{1C9E65E6-7623-151A-92D0-E6DC8EF622CA}"/>
                  </a:ext>
                </a:extLst>
              </p:cNvPr>
              <p:cNvSpPr txBox="1">
                <a:spLocks noRot="1" noChangeAspect="1" noMove="1" noResize="1" noEditPoints="1" noAdjustHandles="1" noChangeArrowheads="1" noChangeShapeType="1" noTextEdit="1"/>
              </p:cNvSpPr>
              <p:nvPr/>
            </p:nvSpPr>
            <p:spPr>
              <a:xfrm>
                <a:off x="1649910" y="3284092"/>
                <a:ext cx="5055692" cy="3193438"/>
              </a:xfrm>
              <a:prstGeom prst="rect">
                <a:avLst/>
              </a:prstGeom>
              <a:blipFill>
                <a:blip r:embed="rId2"/>
                <a:stretch>
                  <a:fillRect l="-1759" t="-1186" r="-2261"/>
                </a:stretch>
              </a:blipFill>
            </p:spPr>
            <p:txBody>
              <a:bodyPr/>
              <a:lstStyle/>
              <a:p>
                <a:r>
                  <a:rPr lang="en-US">
                    <a:noFill/>
                  </a:rPr>
                  <a:t> </a:t>
                </a:r>
              </a:p>
            </p:txBody>
          </p:sp>
        </mc:Fallback>
      </mc:AlternateContent>
      <p:pic>
        <p:nvPicPr>
          <p:cNvPr id="11270" name="Picture 6">
            <a:extLst>
              <a:ext uri="{FF2B5EF4-FFF2-40B4-BE49-F238E27FC236}">
                <a16:creationId xmlns:a16="http://schemas.microsoft.com/office/drawing/2014/main" id="{FF3721D1-A9DC-52B6-E68E-77FD0A9FA0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05602" y="2494316"/>
            <a:ext cx="5905844" cy="4429383"/>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EC5C6739-3327-2964-17EF-898F817770C3}"/>
                  </a:ext>
                </a:extLst>
              </p:cNvPr>
              <p:cNvSpPr txBox="1"/>
              <p:nvPr/>
            </p:nvSpPr>
            <p:spPr>
              <a:xfrm>
                <a:off x="430708" y="1227996"/>
                <a:ext cx="10610672" cy="1609928"/>
              </a:xfrm>
              <a:prstGeom prst="rect">
                <a:avLst/>
              </a:prstGeom>
              <a:noFill/>
            </p:spPr>
            <p:txBody>
              <a:bodyPr wrap="square" rtlCol="0">
                <a:spAutoFit/>
              </a:bodyPr>
              <a:lstStyle/>
              <a:p>
                <a:pPr marL="342900" indent="-342900">
                  <a:buFont typeface="Arial" panose="020B0604020202020204" pitchFamily="34" charset="0"/>
                  <a:buChar char="•"/>
                </a:pPr>
                <a:r>
                  <a:rPr lang="en-NL" sz="2400" dirty="0"/>
                  <a:t>For an </a:t>
                </a:r>
                <a:r>
                  <a:rPr lang="en-NL" sz="2400" dirty="0">
                    <a:solidFill>
                      <a:schemeClr val="accent1"/>
                    </a:solidFill>
                  </a:rPr>
                  <a:t>event with probability p</a:t>
                </a:r>
                <a:r>
                  <a:rPr lang="en-NL" sz="2400" dirty="0"/>
                  <a:t>, the </a:t>
                </a:r>
                <a:r>
                  <a:rPr lang="en-NL" sz="2400" dirty="0">
                    <a:solidFill>
                      <a:schemeClr val="accent1"/>
                    </a:solidFill>
                  </a:rPr>
                  <a:t>inverse probability </a:t>
                </a:r>
                <a14:m>
                  <m:oMath xmlns:m="http://schemas.openxmlformats.org/officeDocument/2006/math">
                    <m:f>
                      <m:fPr>
                        <m:ctrlPr>
                          <a:rPr lang="nl-NL" sz="2400" b="0" i="1" dirty="0" smtClean="0">
                            <a:solidFill>
                              <a:schemeClr val="accent1"/>
                            </a:solidFill>
                            <a:latin typeface="Cambria Math" panose="02040503050406030204" pitchFamily="18" charset="0"/>
                          </a:rPr>
                        </m:ctrlPr>
                      </m:fPr>
                      <m:num>
                        <m:r>
                          <a:rPr lang="nl-NL" sz="2400" i="1" dirty="0" smtClean="0">
                            <a:solidFill>
                              <a:schemeClr val="accent1"/>
                            </a:solidFill>
                            <a:latin typeface="Cambria Math" panose="02040503050406030204" pitchFamily="18" charset="0"/>
                          </a:rPr>
                          <m:t>1</m:t>
                        </m:r>
                      </m:num>
                      <m:den>
                        <m:r>
                          <a:rPr lang="nl-NL" sz="2400" b="0" i="1" dirty="0" smtClean="0">
                            <a:solidFill>
                              <a:schemeClr val="accent1"/>
                            </a:solidFill>
                            <a:latin typeface="Cambria Math" panose="02040503050406030204" pitchFamily="18" charset="0"/>
                          </a:rPr>
                          <m:t>𝑝</m:t>
                        </m:r>
                      </m:den>
                    </m:f>
                  </m:oMath>
                </a14:m>
                <a:r>
                  <a:rPr lang="en-NL" sz="2400" dirty="0"/>
                  <a:t> is a measure of how surprised we are if the event happens.</a:t>
                </a:r>
              </a:p>
              <a:p>
                <a:pPr marL="342900" indent="-342900">
                  <a:buFont typeface="Arial" panose="020B0604020202020204" pitchFamily="34" charset="0"/>
                  <a:buChar char="•"/>
                </a:pPr>
                <a:r>
                  <a:rPr lang="en-NL" sz="2400" dirty="0"/>
                  <a:t>Let us measure surprisal </a:t>
                </a:r>
                <a:r>
                  <a:rPr lang="en-NL" sz="2400" b="1" dirty="0"/>
                  <a:t>logarithmically</a:t>
                </a:r>
                <a:r>
                  <a:rPr lang="en-NL" sz="2400" dirty="0"/>
                  <a:t> (in bits):  </a:t>
                </a:r>
                <a14:m>
                  <m:oMath xmlns:m="http://schemas.openxmlformats.org/officeDocument/2006/math">
                    <m:func>
                      <m:funcPr>
                        <m:ctrlPr>
                          <a:rPr lang="nl-NL" sz="2400" b="0" i="1" smtClean="0">
                            <a:latin typeface="Cambria Math" panose="02040503050406030204" pitchFamily="18" charset="0"/>
                          </a:rPr>
                        </m:ctrlPr>
                      </m:funcPr>
                      <m:fName>
                        <m:r>
                          <m:rPr>
                            <m:sty m:val="p"/>
                          </m:rPr>
                          <a:rPr lang="nl-NL" sz="2400" b="0" i="0" smtClean="0">
                            <a:latin typeface="Cambria Math" panose="02040503050406030204" pitchFamily="18" charset="0"/>
                          </a:rPr>
                          <m:t>log</m:t>
                        </m:r>
                      </m:fName>
                      <m:e>
                        <m:d>
                          <m:dPr>
                            <m:ctrlPr>
                              <a:rPr lang="nl-NL" sz="2400" b="0" i="1" smtClean="0">
                                <a:latin typeface="Cambria Math" panose="02040503050406030204" pitchFamily="18" charset="0"/>
                              </a:rPr>
                            </m:ctrlPr>
                          </m:dPr>
                          <m:e>
                            <m:f>
                              <m:fPr>
                                <m:ctrlPr>
                                  <a:rPr lang="nl-NL" sz="2400" b="0" i="1" smtClean="0">
                                    <a:latin typeface="Cambria Math" panose="02040503050406030204" pitchFamily="18" charset="0"/>
                                  </a:rPr>
                                </m:ctrlPr>
                              </m:fPr>
                              <m:num>
                                <m:r>
                                  <a:rPr lang="nl-NL" sz="2400" b="0" i="1" smtClean="0">
                                    <a:latin typeface="Cambria Math" panose="02040503050406030204" pitchFamily="18" charset="0"/>
                                  </a:rPr>
                                  <m:t>1</m:t>
                                </m:r>
                              </m:num>
                              <m:den>
                                <m:r>
                                  <a:rPr lang="nl-NL" sz="2400" b="0" i="1" smtClean="0">
                                    <a:latin typeface="Cambria Math" panose="02040503050406030204" pitchFamily="18" charset="0"/>
                                  </a:rPr>
                                  <m:t>𝑝</m:t>
                                </m:r>
                              </m:den>
                            </m:f>
                          </m:e>
                        </m:d>
                        <m:r>
                          <a:rPr lang="nl-NL" sz="2400" b="0" i="1" smtClean="0">
                            <a:latin typeface="Cambria Math" panose="02040503050406030204" pitchFamily="18" charset="0"/>
                          </a:rPr>
                          <m:t>≥0</m:t>
                        </m:r>
                      </m:e>
                    </m:func>
                  </m:oMath>
                </a14:m>
                <a:endParaRPr lang="en-NL" sz="2400" dirty="0"/>
              </a:p>
            </p:txBody>
          </p:sp>
        </mc:Choice>
        <mc:Fallback>
          <p:sp>
            <p:nvSpPr>
              <p:cNvPr id="2" name="TextBox 1">
                <a:extLst>
                  <a:ext uri="{FF2B5EF4-FFF2-40B4-BE49-F238E27FC236}">
                    <a16:creationId xmlns:a16="http://schemas.microsoft.com/office/drawing/2014/main" id="{EC5C6739-3327-2964-17EF-898F817770C3}"/>
                  </a:ext>
                </a:extLst>
              </p:cNvPr>
              <p:cNvSpPr txBox="1">
                <a:spLocks noRot="1" noChangeAspect="1" noMove="1" noResize="1" noEditPoints="1" noAdjustHandles="1" noChangeArrowheads="1" noChangeShapeType="1" noTextEdit="1"/>
              </p:cNvSpPr>
              <p:nvPr/>
            </p:nvSpPr>
            <p:spPr>
              <a:xfrm>
                <a:off x="430708" y="1227996"/>
                <a:ext cx="10610672" cy="1609928"/>
              </a:xfrm>
              <a:prstGeom prst="rect">
                <a:avLst/>
              </a:prstGeom>
              <a:blipFill>
                <a:blip r:embed="rId4"/>
                <a:stretch>
                  <a:fillRect l="-837" b="-781"/>
                </a:stretch>
              </a:blipFill>
            </p:spPr>
            <p:txBody>
              <a:bodyPr/>
              <a:lstStyle/>
              <a:p>
                <a:r>
                  <a:rPr lang="en-NL">
                    <a:noFill/>
                  </a:rPr>
                  <a:t> </a:t>
                </a:r>
              </a:p>
            </p:txBody>
          </p:sp>
        </mc:Fallback>
      </mc:AlternateContent>
      <p:pic>
        <p:nvPicPr>
          <p:cNvPr id="3074" name="Picture 2">
            <a:extLst>
              <a:ext uri="{FF2B5EF4-FFF2-40B4-BE49-F238E27FC236}">
                <a16:creationId xmlns:a16="http://schemas.microsoft.com/office/drawing/2014/main" id="{BFF6726F-867B-D269-84F9-F360889E61C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5966" t="18101" r="24772" b="17386"/>
          <a:stretch/>
        </p:blipFill>
        <p:spPr bwMode="auto">
          <a:xfrm>
            <a:off x="110836" y="4009472"/>
            <a:ext cx="1649910" cy="1620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002449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2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72FAEFCF-6AB3-F7B5-D55F-4ED5D1BDFDE3}"/>
              </a:ext>
            </a:extLst>
          </p:cNvPr>
          <p:cNvSpPr>
            <a:spLocks noGrp="1"/>
          </p:cNvSpPr>
          <p:nvPr>
            <p:ph type="title"/>
          </p:nvPr>
        </p:nvSpPr>
        <p:spPr>
          <a:xfrm>
            <a:off x="430709" y="158894"/>
            <a:ext cx="10515600" cy="1325563"/>
          </a:xfrm>
        </p:spPr>
        <p:txBody>
          <a:bodyPr/>
          <a:lstStyle/>
          <a:p>
            <a:r>
              <a:rPr lang="en-NL" dirty="0"/>
              <a:t>Average Surprisal = Shannon Entropy</a:t>
            </a:r>
          </a:p>
        </p:txBody>
      </p:sp>
      <p:pic>
        <p:nvPicPr>
          <p:cNvPr id="2" name="Picture 2" descr="This session's header image">
            <a:extLst>
              <a:ext uri="{FF2B5EF4-FFF2-40B4-BE49-F238E27FC236}">
                <a16:creationId xmlns:a16="http://schemas.microsoft.com/office/drawing/2014/main" id="{835C662E-B785-2692-7AB9-C57D04C2B8B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369" t="6887" r="4736" b="18973"/>
          <a:stretch/>
        </p:blipFill>
        <p:spPr bwMode="auto">
          <a:xfrm>
            <a:off x="6503670" y="2996689"/>
            <a:ext cx="5063400" cy="326695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3" name="Rounded Rectangle 2">
                <a:extLst>
                  <a:ext uri="{FF2B5EF4-FFF2-40B4-BE49-F238E27FC236}">
                    <a16:creationId xmlns:a16="http://schemas.microsoft.com/office/drawing/2014/main" id="{75F0BFD0-CC69-6210-898C-2EAC6D3469A5}"/>
                  </a:ext>
                </a:extLst>
              </p:cNvPr>
              <p:cNvSpPr/>
              <p:nvPr/>
            </p:nvSpPr>
            <p:spPr>
              <a:xfrm>
                <a:off x="430708" y="3513519"/>
                <a:ext cx="5614671" cy="1985580"/>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r>
                  <a:rPr lang="en-US" sz="2400" b="1" dirty="0">
                    <a:solidFill>
                      <a:schemeClr val="tx1"/>
                    </a:solidFill>
                  </a:rPr>
                  <a:t>Shannon entropy </a:t>
                </a:r>
                <a:br>
                  <a:rPr lang="en-US" sz="2400" dirty="0">
                    <a:solidFill>
                      <a:schemeClr val="tx1"/>
                    </a:solidFill>
                  </a:rPr>
                </a:br>
                <a14:m>
                  <m:oMathPara xmlns:m="http://schemas.openxmlformats.org/officeDocument/2006/math">
                    <m:oMathParaPr>
                      <m:jc m:val="centerGroup"/>
                    </m:oMathParaPr>
                    <m:oMath xmlns:m="http://schemas.openxmlformats.org/officeDocument/2006/math">
                      <m:r>
                        <m:rPr>
                          <m:sty m:val="p"/>
                        </m:rPr>
                        <a:rPr lang="en-US" sz="2400" b="0" i="0" smtClean="0">
                          <a:solidFill>
                            <a:schemeClr val="tx1"/>
                          </a:solidFill>
                          <a:latin typeface="Cambria Math" panose="02040503050406030204" pitchFamily="18" charset="0"/>
                        </a:rPr>
                        <m:t>H</m:t>
                      </m:r>
                      <m:d>
                        <m:dPr>
                          <m:ctrlPr>
                            <a:rPr lang="en-US" sz="2400" b="0" i="1" smtClean="0">
                              <a:solidFill>
                                <a:schemeClr val="tx1"/>
                              </a:solidFill>
                              <a:latin typeface="Cambria Math" panose="02040503050406030204" pitchFamily="18" charset="0"/>
                            </a:rPr>
                          </m:ctrlPr>
                        </m:dPr>
                        <m:e>
                          <m:d>
                            <m:dPr>
                              <m:begChr m:val="["/>
                              <m:endChr m:val="]"/>
                              <m:ctrlPr>
                                <a:rPr lang="en-US" sz="2400" b="0" i="1" smtClean="0">
                                  <a:solidFill>
                                    <a:schemeClr val="tx1"/>
                                  </a:solidFill>
                                  <a:latin typeface="Cambria Math" panose="02040503050406030204" pitchFamily="18" charset="0"/>
                                </a:rPr>
                              </m:ctrlPr>
                            </m:dPr>
                            <m:e>
                              <m:sSub>
                                <m:sSubPr>
                                  <m:ctrlPr>
                                    <a:rPr lang="en-US" sz="2400" i="1" smtClean="0">
                                      <a:solidFill>
                                        <a:schemeClr val="tx1"/>
                                      </a:solidFill>
                                      <a:latin typeface="Cambria Math" panose="02040503050406030204" pitchFamily="18" charset="0"/>
                                    </a:rPr>
                                  </m:ctrlPr>
                                </m:sSubPr>
                                <m:e>
                                  <m:r>
                                    <a:rPr lang="en-US" sz="2400" i="1" smtClean="0">
                                      <a:solidFill>
                                        <a:schemeClr val="tx1"/>
                                      </a:solidFill>
                                      <a:latin typeface="Cambria Math" panose="02040503050406030204" pitchFamily="18" charset="0"/>
                                    </a:rPr>
                                    <m:t>𝑝</m:t>
                                  </m:r>
                                </m:e>
                                <m:sub>
                                  <m:r>
                                    <a:rPr lang="en-US" sz="2400" i="1" smtClean="0">
                                      <a:solidFill>
                                        <a:schemeClr val="tx1"/>
                                      </a:solidFill>
                                      <a:latin typeface="Cambria Math" panose="02040503050406030204" pitchFamily="18" charset="0"/>
                                    </a:rPr>
                                    <m:t>0</m:t>
                                  </m:r>
                                </m:sub>
                              </m:sSub>
                              <m:r>
                                <a:rPr lang="en-US" sz="2400" b="0" i="1" smtClean="0">
                                  <a:solidFill>
                                    <a:schemeClr val="tx1"/>
                                  </a:solidFill>
                                  <a:latin typeface="Cambria Math" panose="02040503050406030204" pitchFamily="18" charset="0"/>
                                </a:rPr>
                                <m:t>, </m:t>
                              </m:r>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𝑝</m:t>
                                  </m:r>
                                </m:e>
                                <m:sub>
                                  <m:r>
                                    <a:rPr lang="en-US" sz="2400" b="0" i="1" smtClean="0">
                                      <a:solidFill>
                                        <a:schemeClr val="tx1"/>
                                      </a:solidFill>
                                      <a:latin typeface="Cambria Math" panose="02040503050406030204" pitchFamily="18" charset="0"/>
                                    </a:rPr>
                                    <m:t>1</m:t>
                                  </m:r>
                                </m:sub>
                              </m:sSub>
                              <m:r>
                                <a:rPr lang="en-US" sz="2400" b="0" i="1" smtClean="0">
                                  <a:solidFill>
                                    <a:schemeClr val="tx1"/>
                                  </a:solidFill>
                                  <a:latin typeface="Cambria Math" panose="02040503050406030204" pitchFamily="18" charset="0"/>
                                </a:rPr>
                                <m:t>, …, </m:t>
                              </m:r>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𝑝</m:t>
                                  </m:r>
                                </m:e>
                                <m:sub>
                                  <m:r>
                                    <a:rPr lang="en-US" sz="2400" b="0" i="1" smtClean="0">
                                      <a:solidFill>
                                        <a:schemeClr val="tx1"/>
                                      </a:solidFill>
                                      <a:latin typeface="Cambria Math" panose="02040503050406030204" pitchFamily="18" charset="0"/>
                                    </a:rPr>
                                    <m:t>𝑛</m:t>
                                  </m:r>
                                </m:sub>
                              </m:sSub>
                            </m:e>
                          </m:d>
                        </m:e>
                      </m:d>
                      <m:r>
                        <a:rPr lang="en-US" sz="2400" b="0" i="1" smtClean="0">
                          <a:solidFill>
                            <a:schemeClr val="tx1"/>
                          </a:solidFill>
                          <a:latin typeface="Cambria Math" panose="02040503050406030204" pitchFamily="18" charset="0"/>
                        </a:rPr>
                        <m:t>≝ </m:t>
                      </m:r>
                      <m:nary>
                        <m:naryPr>
                          <m:chr m:val="∑"/>
                          <m:supHide m:val="on"/>
                          <m:ctrlPr>
                            <a:rPr lang="en-US" sz="2400" b="0" i="1" smtClean="0">
                              <a:solidFill>
                                <a:schemeClr val="tx1"/>
                              </a:solidFill>
                              <a:latin typeface="Cambria Math" panose="02040503050406030204" pitchFamily="18" charset="0"/>
                            </a:rPr>
                          </m:ctrlPr>
                        </m:naryPr>
                        <m:sub>
                          <m:r>
                            <m:rPr>
                              <m:brk m:alnAt="7"/>
                            </m:rPr>
                            <a:rPr lang="en-US" sz="2400" b="0" i="1" smtClean="0">
                              <a:solidFill>
                                <a:schemeClr val="tx1"/>
                              </a:solidFill>
                              <a:latin typeface="Cambria Math" panose="02040503050406030204" pitchFamily="18" charset="0"/>
                            </a:rPr>
                            <m:t>𝑖</m:t>
                          </m:r>
                        </m:sub>
                        <m:sup/>
                        <m:e>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 </m:t>
                              </m:r>
                              <m:r>
                                <a:rPr lang="en-US" sz="2400" b="0" i="1" smtClean="0">
                                  <a:solidFill>
                                    <a:schemeClr val="tx1"/>
                                  </a:solidFill>
                                  <a:latin typeface="Cambria Math" panose="02040503050406030204" pitchFamily="18" charset="0"/>
                                </a:rPr>
                                <m:t>𝑝</m:t>
                              </m:r>
                            </m:e>
                            <m:sub>
                              <m:r>
                                <a:rPr lang="en-US" sz="2400" b="0" i="1" smtClean="0">
                                  <a:solidFill>
                                    <a:schemeClr val="tx1"/>
                                  </a:solidFill>
                                  <a:latin typeface="Cambria Math" panose="02040503050406030204" pitchFamily="18" charset="0"/>
                                </a:rPr>
                                <m:t>𝑖</m:t>
                              </m:r>
                            </m:sub>
                          </m:sSub>
                          <m:r>
                            <a:rPr lang="en-US" sz="2400" b="0" i="1" smtClean="0">
                              <a:solidFill>
                                <a:schemeClr val="tx1"/>
                              </a:solidFill>
                              <a:latin typeface="Cambria Math" panose="02040503050406030204" pitchFamily="18" charset="0"/>
                            </a:rPr>
                            <m:t> × </m:t>
                          </m:r>
                          <m:func>
                            <m:funcPr>
                              <m:ctrlPr>
                                <a:rPr lang="en-US" sz="2400" b="0" i="1" smtClean="0">
                                  <a:solidFill>
                                    <a:schemeClr val="tx1"/>
                                  </a:solidFill>
                                  <a:latin typeface="Cambria Math" panose="02040503050406030204" pitchFamily="18" charset="0"/>
                                </a:rPr>
                              </m:ctrlPr>
                            </m:funcPr>
                            <m:fName>
                              <m:r>
                                <m:rPr>
                                  <m:sty m:val="p"/>
                                </m:rPr>
                                <a:rPr lang="en-US" sz="2400" b="0" i="0" smtClean="0">
                                  <a:solidFill>
                                    <a:schemeClr val="tx1"/>
                                  </a:solidFill>
                                  <a:latin typeface="Cambria Math" panose="02040503050406030204" pitchFamily="18" charset="0"/>
                                </a:rPr>
                                <m:t>log</m:t>
                              </m:r>
                            </m:fName>
                            <m:e>
                              <m:d>
                                <m:dPr>
                                  <m:ctrlPr>
                                    <a:rPr lang="en-US" sz="2400" b="0" i="1" smtClean="0">
                                      <a:solidFill>
                                        <a:schemeClr val="tx1"/>
                                      </a:solidFill>
                                      <a:latin typeface="Cambria Math" panose="02040503050406030204" pitchFamily="18" charset="0"/>
                                    </a:rPr>
                                  </m:ctrlPr>
                                </m:dPr>
                                <m:e>
                                  <m:f>
                                    <m:fPr>
                                      <m:ctrlPr>
                                        <a:rPr lang="en-US" sz="2400" b="0" i="1" smtClean="0">
                                          <a:solidFill>
                                            <a:schemeClr val="tx1"/>
                                          </a:solidFill>
                                          <a:latin typeface="Cambria Math" panose="02040503050406030204" pitchFamily="18" charset="0"/>
                                        </a:rPr>
                                      </m:ctrlPr>
                                    </m:fPr>
                                    <m:num>
                                      <m:r>
                                        <a:rPr lang="en-US" sz="2400" b="0" i="1" smtClean="0">
                                          <a:solidFill>
                                            <a:schemeClr val="tx1"/>
                                          </a:solidFill>
                                          <a:latin typeface="Cambria Math" panose="02040503050406030204" pitchFamily="18" charset="0"/>
                                        </a:rPr>
                                        <m:t>1</m:t>
                                      </m:r>
                                    </m:num>
                                    <m:den>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𝑝</m:t>
                                          </m:r>
                                        </m:e>
                                        <m:sub>
                                          <m:r>
                                            <a:rPr lang="en-US" sz="2400" b="0" i="1" smtClean="0">
                                              <a:solidFill>
                                                <a:schemeClr val="tx1"/>
                                              </a:solidFill>
                                              <a:latin typeface="Cambria Math" panose="02040503050406030204" pitchFamily="18" charset="0"/>
                                            </a:rPr>
                                            <m:t>𝑖</m:t>
                                          </m:r>
                                        </m:sub>
                                      </m:sSub>
                                    </m:den>
                                  </m:f>
                                </m:e>
                              </m:d>
                            </m:e>
                          </m:func>
                        </m:e>
                      </m:nary>
                    </m:oMath>
                  </m:oMathPara>
                </a14:m>
                <a:br>
                  <a:rPr lang="en-US" sz="2400" dirty="0">
                    <a:solidFill>
                      <a:schemeClr val="tx1"/>
                    </a:solidFill>
                  </a:rPr>
                </a:br>
                <a:r>
                  <a:rPr lang="en-US" sz="2400" b="1" dirty="0">
                    <a:solidFill>
                      <a:schemeClr val="tx1"/>
                    </a:solidFill>
                  </a:rPr>
                  <a:t>is the average surprisal measured in bits</a:t>
                </a:r>
              </a:p>
            </p:txBody>
          </p:sp>
        </mc:Choice>
        <mc:Fallback xmlns="">
          <p:sp>
            <p:nvSpPr>
              <p:cNvPr id="3" name="Rounded Rectangle 2">
                <a:extLst>
                  <a:ext uri="{FF2B5EF4-FFF2-40B4-BE49-F238E27FC236}">
                    <a16:creationId xmlns:a16="http://schemas.microsoft.com/office/drawing/2014/main" id="{75F0BFD0-CC69-6210-898C-2EAC6D3469A5}"/>
                  </a:ext>
                </a:extLst>
              </p:cNvPr>
              <p:cNvSpPr>
                <a:spLocks noRot="1" noChangeAspect="1" noMove="1" noResize="1" noEditPoints="1" noAdjustHandles="1" noChangeArrowheads="1" noChangeShapeType="1" noTextEdit="1"/>
              </p:cNvSpPr>
              <p:nvPr/>
            </p:nvSpPr>
            <p:spPr>
              <a:xfrm>
                <a:off x="430708" y="3513519"/>
                <a:ext cx="5614671" cy="1985580"/>
              </a:xfrm>
              <a:prstGeom prst="round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6B19E535-81D6-BC5E-8CD3-CAF1DF9A2132}"/>
                  </a:ext>
                </a:extLst>
              </p:cNvPr>
              <p:cNvSpPr txBox="1"/>
              <p:nvPr/>
            </p:nvSpPr>
            <p:spPr>
              <a:xfrm>
                <a:off x="430708" y="1227996"/>
                <a:ext cx="10610672" cy="1609928"/>
              </a:xfrm>
              <a:prstGeom prst="rect">
                <a:avLst/>
              </a:prstGeom>
              <a:noFill/>
            </p:spPr>
            <p:txBody>
              <a:bodyPr wrap="square" rtlCol="0">
                <a:spAutoFit/>
              </a:bodyPr>
              <a:lstStyle/>
              <a:p>
                <a:pPr marL="342900" indent="-342900">
                  <a:buFont typeface="Arial" panose="020B0604020202020204" pitchFamily="34" charset="0"/>
                  <a:buChar char="•"/>
                </a:pPr>
                <a:r>
                  <a:rPr lang="en-NL" sz="2400" dirty="0"/>
                  <a:t>For an </a:t>
                </a:r>
                <a:r>
                  <a:rPr lang="en-NL" sz="2400" dirty="0">
                    <a:solidFill>
                      <a:schemeClr val="accent1"/>
                    </a:solidFill>
                  </a:rPr>
                  <a:t>event with probability p</a:t>
                </a:r>
                <a:r>
                  <a:rPr lang="en-NL" sz="2400" dirty="0"/>
                  <a:t>, the </a:t>
                </a:r>
                <a:r>
                  <a:rPr lang="en-NL" sz="2400" dirty="0">
                    <a:solidFill>
                      <a:schemeClr val="accent1"/>
                    </a:solidFill>
                  </a:rPr>
                  <a:t>inverse probability </a:t>
                </a:r>
                <a14:m>
                  <m:oMath xmlns:m="http://schemas.openxmlformats.org/officeDocument/2006/math">
                    <m:f>
                      <m:fPr>
                        <m:ctrlPr>
                          <a:rPr lang="nl-NL" sz="2400" b="0" i="1" dirty="0" smtClean="0">
                            <a:solidFill>
                              <a:schemeClr val="accent1"/>
                            </a:solidFill>
                            <a:latin typeface="Cambria Math" panose="02040503050406030204" pitchFamily="18" charset="0"/>
                          </a:rPr>
                        </m:ctrlPr>
                      </m:fPr>
                      <m:num>
                        <m:r>
                          <a:rPr lang="nl-NL" sz="2400" i="1" dirty="0" smtClean="0">
                            <a:solidFill>
                              <a:schemeClr val="accent1"/>
                            </a:solidFill>
                            <a:latin typeface="Cambria Math" panose="02040503050406030204" pitchFamily="18" charset="0"/>
                          </a:rPr>
                          <m:t>1</m:t>
                        </m:r>
                      </m:num>
                      <m:den>
                        <m:r>
                          <a:rPr lang="nl-NL" sz="2400" b="0" i="1" dirty="0" smtClean="0">
                            <a:solidFill>
                              <a:schemeClr val="accent1"/>
                            </a:solidFill>
                            <a:latin typeface="Cambria Math" panose="02040503050406030204" pitchFamily="18" charset="0"/>
                          </a:rPr>
                          <m:t>𝑝</m:t>
                        </m:r>
                      </m:den>
                    </m:f>
                  </m:oMath>
                </a14:m>
                <a:r>
                  <a:rPr lang="en-NL" sz="2400" dirty="0"/>
                  <a:t> is a measure of how surprised we are if the event happens.</a:t>
                </a:r>
              </a:p>
              <a:p>
                <a:pPr marL="342900" indent="-342900">
                  <a:buFont typeface="Arial" panose="020B0604020202020204" pitchFamily="34" charset="0"/>
                  <a:buChar char="•"/>
                </a:pPr>
                <a:r>
                  <a:rPr lang="en-NL" sz="2400" dirty="0"/>
                  <a:t>Let us measure surprisal </a:t>
                </a:r>
                <a:r>
                  <a:rPr lang="en-NL" sz="2400" b="1" dirty="0"/>
                  <a:t>logarithmically</a:t>
                </a:r>
                <a:r>
                  <a:rPr lang="en-NL" sz="2400" dirty="0"/>
                  <a:t> (in bits):  </a:t>
                </a:r>
                <a14:m>
                  <m:oMath xmlns:m="http://schemas.openxmlformats.org/officeDocument/2006/math">
                    <m:func>
                      <m:funcPr>
                        <m:ctrlPr>
                          <a:rPr lang="nl-NL" sz="2400" b="0" i="1" smtClean="0">
                            <a:latin typeface="Cambria Math" panose="02040503050406030204" pitchFamily="18" charset="0"/>
                          </a:rPr>
                        </m:ctrlPr>
                      </m:funcPr>
                      <m:fName>
                        <m:r>
                          <m:rPr>
                            <m:sty m:val="p"/>
                          </m:rPr>
                          <a:rPr lang="nl-NL" sz="2400" b="0" i="0" smtClean="0">
                            <a:latin typeface="Cambria Math" panose="02040503050406030204" pitchFamily="18" charset="0"/>
                          </a:rPr>
                          <m:t>log</m:t>
                        </m:r>
                      </m:fName>
                      <m:e>
                        <m:d>
                          <m:dPr>
                            <m:ctrlPr>
                              <a:rPr lang="nl-NL" sz="2400" b="0" i="1" smtClean="0">
                                <a:latin typeface="Cambria Math" panose="02040503050406030204" pitchFamily="18" charset="0"/>
                              </a:rPr>
                            </m:ctrlPr>
                          </m:dPr>
                          <m:e>
                            <m:f>
                              <m:fPr>
                                <m:ctrlPr>
                                  <a:rPr lang="nl-NL" sz="2400" b="0" i="1" smtClean="0">
                                    <a:latin typeface="Cambria Math" panose="02040503050406030204" pitchFamily="18" charset="0"/>
                                  </a:rPr>
                                </m:ctrlPr>
                              </m:fPr>
                              <m:num>
                                <m:r>
                                  <a:rPr lang="nl-NL" sz="2400" b="0" i="1" smtClean="0">
                                    <a:latin typeface="Cambria Math" panose="02040503050406030204" pitchFamily="18" charset="0"/>
                                  </a:rPr>
                                  <m:t>1</m:t>
                                </m:r>
                              </m:num>
                              <m:den>
                                <m:r>
                                  <a:rPr lang="nl-NL" sz="2400" b="0" i="1" smtClean="0">
                                    <a:latin typeface="Cambria Math" panose="02040503050406030204" pitchFamily="18" charset="0"/>
                                  </a:rPr>
                                  <m:t>𝑝</m:t>
                                </m:r>
                              </m:den>
                            </m:f>
                          </m:e>
                        </m:d>
                        <m:r>
                          <a:rPr lang="nl-NL" sz="2400" b="0" i="1" smtClean="0">
                            <a:latin typeface="Cambria Math" panose="02040503050406030204" pitchFamily="18" charset="0"/>
                          </a:rPr>
                          <m:t>≥0</m:t>
                        </m:r>
                      </m:e>
                    </m:func>
                  </m:oMath>
                </a14:m>
                <a:endParaRPr lang="en-NL" sz="2400" dirty="0"/>
              </a:p>
            </p:txBody>
          </p:sp>
        </mc:Choice>
        <mc:Fallback>
          <p:sp>
            <p:nvSpPr>
              <p:cNvPr id="4" name="TextBox 3">
                <a:extLst>
                  <a:ext uri="{FF2B5EF4-FFF2-40B4-BE49-F238E27FC236}">
                    <a16:creationId xmlns:a16="http://schemas.microsoft.com/office/drawing/2014/main" id="{6B19E535-81D6-BC5E-8CD3-CAF1DF9A2132}"/>
                  </a:ext>
                </a:extLst>
              </p:cNvPr>
              <p:cNvSpPr txBox="1">
                <a:spLocks noRot="1" noChangeAspect="1" noMove="1" noResize="1" noEditPoints="1" noAdjustHandles="1" noChangeArrowheads="1" noChangeShapeType="1" noTextEdit="1"/>
              </p:cNvSpPr>
              <p:nvPr/>
            </p:nvSpPr>
            <p:spPr>
              <a:xfrm>
                <a:off x="430708" y="1227996"/>
                <a:ext cx="10610672" cy="1609928"/>
              </a:xfrm>
              <a:prstGeom prst="rect">
                <a:avLst/>
              </a:prstGeom>
              <a:blipFill>
                <a:blip r:embed="rId4"/>
                <a:stretch>
                  <a:fillRect l="-837" b="-781"/>
                </a:stretch>
              </a:blipFill>
            </p:spPr>
            <p:txBody>
              <a:bodyPr/>
              <a:lstStyle/>
              <a:p>
                <a:r>
                  <a:rPr lang="en-NL">
                    <a:noFill/>
                  </a:rPr>
                  <a:t> </a:t>
                </a:r>
              </a:p>
            </p:txBody>
          </p:sp>
        </mc:Fallback>
      </mc:AlternateContent>
    </p:spTree>
    <p:extLst>
      <p:ext uri="{BB962C8B-B14F-4D97-AF65-F5344CB8AC3E}">
        <p14:creationId xmlns:p14="http://schemas.microsoft.com/office/powerpoint/2010/main" val="395463290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72FAEFCF-6AB3-F7B5-D55F-4ED5D1BDFDE3}"/>
              </a:ext>
            </a:extLst>
          </p:cNvPr>
          <p:cNvSpPr>
            <a:spLocks noGrp="1"/>
          </p:cNvSpPr>
          <p:nvPr>
            <p:ph type="title"/>
          </p:nvPr>
        </p:nvSpPr>
        <p:spPr>
          <a:xfrm>
            <a:off x="430709" y="158894"/>
            <a:ext cx="10515600" cy="1325563"/>
          </a:xfrm>
        </p:spPr>
        <p:txBody>
          <a:bodyPr/>
          <a:lstStyle/>
          <a:p>
            <a:r>
              <a:rPr lang="en-NL" dirty="0"/>
              <a:t>Average Surprisal = Shannon Entropy</a:t>
            </a:r>
          </a:p>
        </p:txBody>
      </p:sp>
      <p:pic>
        <p:nvPicPr>
          <p:cNvPr id="3" name="Picture 2">
            <a:extLst>
              <a:ext uri="{FF2B5EF4-FFF2-40B4-BE49-F238E27FC236}">
                <a16:creationId xmlns:a16="http://schemas.microsoft.com/office/drawing/2014/main" id="{646FA0DC-EB8B-C0A7-3D49-CB2EFA5D5094}"/>
              </a:ext>
            </a:extLst>
          </p:cNvPr>
          <p:cNvPicPr>
            <a:picLocks noChangeAspect="1"/>
          </p:cNvPicPr>
          <p:nvPr/>
        </p:nvPicPr>
        <p:blipFill rotWithShape="1">
          <a:blip r:embed="rId2"/>
          <a:srcRect r="37447"/>
          <a:stretch/>
        </p:blipFill>
        <p:spPr>
          <a:xfrm>
            <a:off x="6696641" y="2710474"/>
            <a:ext cx="4976476" cy="4147526"/>
          </a:xfrm>
          <a:prstGeom prst="rect">
            <a:avLst/>
          </a:prstGeom>
        </p:spPr>
      </p:pic>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9CC54279-26A5-D903-A814-57CD06E562DC}"/>
                  </a:ext>
                </a:extLst>
              </p:cNvPr>
              <p:cNvSpPr txBox="1"/>
              <p:nvPr/>
            </p:nvSpPr>
            <p:spPr>
              <a:xfrm>
                <a:off x="430708" y="1227996"/>
                <a:ext cx="10610672" cy="1609928"/>
              </a:xfrm>
              <a:prstGeom prst="rect">
                <a:avLst/>
              </a:prstGeom>
              <a:noFill/>
            </p:spPr>
            <p:txBody>
              <a:bodyPr wrap="square" rtlCol="0">
                <a:spAutoFit/>
              </a:bodyPr>
              <a:lstStyle/>
              <a:p>
                <a:pPr marL="342900" indent="-342900">
                  <a:buFont typeface="Arial" panose="020B0604020202020204" pitchFamily="34" charset="0"/>
                  <a:buChar char="•"/>
                </a:pPr>
                <a:r>
                  <a:rPr lang="en-NL" sz="2400" dirty="0"/>
                  <a:t>For an </a:t>
                </a:r>
                <a:r>
                  <a:rPr lang="en-NL" sz="2400" dirty="0">
                    <a:solidFill>
                      <a:schemeClr val="accent1"/>
                    </a:solidFill>
                  </a:rPr>
                  <a:t>event with probability p</a:t>
                </a:r>
                <a:r>
                  <a:rPr lang="en-NL" sz="2400" dirty="0"/>
                  <a:t>, the </a:t>
                </a:r>
                <a:r>
                  <a:rPr lang="en-NL" sz="2400" dirty="0">
                    <a:solidFill>
                      <a:schemeClr val="accent1"/>
                    </a:solidFill>
                  </a:rPr>
                  <a:t>inverse probability </a:t>
                </a:r>
                <a14:m>
                  <m:oMath xmlns:m="http://schemas.openxmlformats.org/officeDocument/2006/math">
                    <m:f>
                      <m:fPr>
                        <m:ctrlPr>
                          <a:rPr lang="nl-NL" sz="2400" b="0" i="1" dirty="0" smtClean="0">
                            <a:solidFill>
                              <a:schemeClr val="accent1"/>
                            </a:solidFill>
                            <a:latin typeface="Cambria Math" panose="02040503050406030204" pitchFamily="18" charset="0"/>
                          </a:rPr>
                        </m:ctrlPr>
                      </m:fPr>
                      <m:num>
                        <m:r>
                          <a:rPr lang="nl-NL" sz="2400" i="1" dirty="0" smtClean="0">
                            <a:solidFill>
                              <a:schemeClr val="accent1"/>
                            </a:solidFill>
                            <a:latin typeface="Cambria Math" panose="02040503050406030204" pitchFamily="18" charset="0"/>
                          </a:rPr>
                          <m:t>1</m:t>
                        </m:r>
                      </m:num>
                      <m:den>
                        <m:r>
                          <a:rPr lang="nl-NL" sz="2400" b="0" i="1" dirty="0" smtClean="0">
                            <a:solidFill>
                              <a:schemeClr val="accent1"/>
                            </a:solidFill>
                            <a:latin typeface="Cambria Math" panose="02040503050406030204" pitchFamily="18" charset="0"/>
                          </a:rPr>
                          <m:t>𝑝</m:t>
                        </m:r>
                      </m:den>
                    </m:f>
                  </m:oMath>
                </a14:m>
                <a:r>
                  <a:rPr lang="en-NL" sz="2400" dirty="0"/>
                  <a:t> is a measure of how surprised we are if the event happens.</a:t>
                </a:r>
              </a:p>
              <a:p>
                <a:pPr marL="342900" indent="-342900">
                  <a:buFont typeface="Arial" panose="020B0604020202020204" pitchFamily="34" charset="0"/>
                  <a:buChar char="•"/>
                </a:pPr>
                <a:r>
                  <a:rPr lang="en-NL" sz="2400" dirty="0"/>
                  <a:t>Let us measure surprisal </a:t>
                </a:r>
                <a:r>
                  <a:rPr lang="en-NL" sz="2400" b="1" dirty="0"/>
                  <a:t>logarithmically</a:t>
                </a:r>
                <a:r>
                  <a:rPr lang="en-NL" sz="2400" dirty="0"/>
                  <a:t> (in bits):  </a:t>
                </a:r>
                <a14:m>
                  <m:oMath xmlns:m="http://schemas.openxmlformats.org/officeDocument/2006/math">
                    <m:func>
                      <m:funcPr>
                        <m:ctrlPr>
                          <a:rPr lang="nl-NL" sz="2400" b="0" i="1" smtClean="0">
                            <a:latin typeface="Cambria Math" panose="02040503050406030204" pitchFamily="18" charset="0"/>
                          </a:rPr>
                        </m:ctrlPr>
                      </m:funcPr>
                      <m:fName>
                        <m:r>
                          <m:rPr>
                            <m:sty m:val="p"/>
                          </m:rPr>
                          <a:rPr lang="nl-NL" sz="2400" b="0" i="0" smtClean="0">
                            <a:latin typeface="Cambria Math" panose="02040503050406030204" pitchFamily="18" charset="0"/>
                          </a:rPr>
                          <m:t>log</m:t>
                        </m:r>
                      </m:fName>
                      <m:e>
                        <m:d>
                          <m:dPr>
                            <m:ctrlPr>
                              <a:rPr lang="nl-NL" sz="2400" b="0" i="1" smtClean="0">
                                <a:latin typeface="Cambria Math" panose="02040503050406030204" pitchFamily="18" charset="0"/>
                              </a:rPr>
                            </m:ctrlPr>
                          </m:dPr>
                          <m:e>
                            <m:f>
                              <m:fPr>
                                <m:ctrlPr>
                                  <a:rPr lang="nl-NL" sz="2400" b="0" i="1" smtClean="0">
                                    <a:latin typeface="Cambria Math" panose="02040503050406030204" pitchFamily="18" charset="0"/>
                                  </a:rPr>
                                </m:ctrlPr>
                              </m:fPr>
                              <m:num>
                                <m:r>
                                  <a:rPr lang="nl-NL" sz="2400" b="0" i="1" smtClean="0">
                                    <a:latin typeface="Cambria Math" panose="02040503050406030204" pitchFamily="18" charset="0"/>
                                  </a:rPr>
                                  <m:t>1</m:t>
                                </m:r>
                              </m:num>
                              <m:den>
                                <m:r>
                                  <a:rPr lang="nl-NL" sz="2400" b="0" i="1" smtClean="0">
                                    <a:latin typeface="Cambria Math" panose="02040503050406030204" pitchFamily="18" charset="0"/>
                                  </a:rPr>
                                  <m:t>𝑝</m:t>
                                </m:r>
                              </m:den>
                            </m:f>
                          </m:e>
                        </m:d>
                        <m:r>
                          <a:rPr lang="nl-NL" sz="2400" b="0" i="1" smtClean="0">
                            <a:latin typeface="Cambria Math" panose="02040503050406030204" pitchFamily="18" charset="0"/>
                          </a:rPr>
                          <m:t>≥0</m:t>
                        </m:r>
                      </m:e>
                    </m:func>
                  </m:oMath>
                </a14:m>
                <a:endParaRPr lang="en-NL" sz="2400" dirty="0"/>
              </a:p>
            </p:txBody>
          </p:sp>
        </mc:Choice>
        <mc:Fallback>
          <p:sp>
            <p:nvSpPr>
              <p:cNvPr id="2" name="TextBox 1">
                <a:extLst>
                  <a:ext uri="{FF2B5EF4-FFF2-40B4-BE49-F238E27FC236}">
                    <a16:creationId xmlns:a16="http://schemas.microsoft.com/office/drawing/2014/main" id="{9CC54279-26A5-D903-A814-57CD06E562DC}"/>
                  </a:ext>
                </a:extLst>
              </p:cNvPr>
              <p:cNvSpPr txBox="1">
                <a:spLocks noRot="1" noChangeAspect="1" noMove="1" noResize="1" noEditPoints="1" noAdjustHandles="1" noChangeArrowheads="1" noChangeShapeType="1" noTextEdit="1"/>
              </p:cNvSpPr>
              <p:nvPr/>
            </p:nvSpPr>
            <p:spPr>
              <a:xfrm>
                <a:off x="430708" y="1227996"/>
                <a:ext cx="10610672" cy="1609928"/>
              </a:xfrm>
              <a:prstGeom prst="rect">
                <a:avLst/>
              </a:prstGeom>
              <a:blipFill>
                <a:blip r:embed="rId3"/>
                <a:stretch>
                  <a:fillRect l="-837" b="-781"/>
                </a:stretch>
              </a:blipFill>
            </p:spPr>
            <p:txBody>
              <a:bodyPr/>
              <a:lstStyle/>
              <a:p>
                <a:r>
                  <a:rPr lang="en-NL">
                    <a:noFill/>
                  </a:rPr>
                  <a:t> </a:t>
                </a:r>
              </a:p>
            </p:txBody>
          </p:sp>
        </mc:Fallback>
      </mc:AlternateContent>
      <mc:AlternateContent xmlns:mc="http://schemas.openxmlformats.org/markup-compatibility/2006" xmlns:a14="http://schemas.microsoft.com/office/drawing/2010/main">
        <mc:Choice Requires="a14">
          <p:sp>
            <p:nvSpPr>
              <p:cNvPr id="5" name="Rounded Rectangle 4">
                <a:extLst>
                  <a:ext uri="{FF2B5EF4-FFF2-40B4-BE49-F238E27FC236}">
                    <a16:creationId xmlns:a16="http://schemas.microsoft.com/office/drawing/2014/main" id="{CF146AE9-B6B5-865F-C72A-BE725B362AD1}"/>
                  </a:ext>
                </a:extLst>
              </p:cNvPr>
              <p:cNvSpPr/>
              <p:nvPr/>
            </p:nvSpPr>
            <p:spPr>
              <a:xfrm>
                <a:off x="430708" y="3513519"/>
                <a:ext cx="5614671" cy="1985580"/>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r>
                  <a:rPr lang="en-US" sz="2400" b="1" dirty="0">
                    <a:solidFill>
                      <a:schemeClr val="tx1"/>
                    </a:solidFill>
                  </a:rPr>
                  <a:t>Shannon entropy </a:t>
                </a:r>
                <a:br>
                  <a:rPr lang="en-US" sz="2400" dirty="0">
                    <a:solidFill>
                      <a:schemeClr val="tx1"/>
                    </a:solidFill>
                  </a:rPr>
                </a:br>
                <a14:m>
                  <m:oMathPara xmlns:m="http://schemas.openxmlformats.org/officeDocument/2006/math">
                    <m:oMathParaPr>
                      <m:jc m:val="centerGroup"/>
                    </m:oMathParaPr>
                    <m:oMath xmlns:m="http://schemas.openxmlformats.org/officeDocument/2006/math">
                      <m:r>
                        <m:rPr>
                          <m:sty m:val="p"/>
                        </m:rPr>
                        <a:rPr lang="en-US" sz="2400" b="0" i="0" smtClean="0">
                          <a:solidFill>
                            <a:schemeClr val="tx1"/>
                          </a:solidFill>
                          <a:latin typeface="Cambria Math" panose="02040503050406030204" pitchFamily="18" charset="0"/>
                        </a:rPr>
                        <m:t>H</m:t>
                      </m:r>
                      <m:d>
                        <m:dPr>
                          <m:ctrlPr>
                            <a:rPr lang="en-US" sz="2400" b="0" i="1" smtClean="0">
                              <a:solidFill>
                                <a:schemeClr val="tx1"/>
                              </a:solidFill>
                              <a:latin typeface="Cambria Math" panose="02040503050406030204" pitchFamily="18" charset="0"/>
                            </a:rPr>
                          </m:ctrlPr>
                        </m:dPr>
                        <m:e>
                          <m:d>
                            <m:dPr>
                              <m:begChr m:val="["/>
                              <m:endChr m:val="]"/>
                              <m:ctrlPr>
                                <a:rPr lang="en-US" sz="2400" b="0" i="1" smtClean="0">
                                  <a:solidFill>
                                    <a:schemeClr val="tx1"/>
                                  </a:solidFill>
                                  <a:latin typeface="Cambria Math" panose="02040503050406030204" pitchFamily="18" charset="0"/>
                                </a:rPr>
                              </m:ctrlPr>
                            </m:dPr>
                            <m:e>
                              <m:sSub>
                                <m:sSubPr>
                                  <m:ctrlPr>
                                    <a:rPr lang="en-US" sz="2400" i="1" smtClean="0">
                                      <a:solidFill>
                                        <a:schemeClr val="tx1"/>
                                      </a:solidFill>
                                      <a:latin typeface="Cambria Math" panose="02040503050406030204" pitchFamily="18" charset="0"/>
                                    </a:rPr>
                                  </m:ctrlPr>
                                </m:sSubPr>
                                <m:e>
                                  <m:r>
                                    <a:rPr lang="en-US" sz="2400" i="1" smtClean="0">
                                      <a:solidFill>
                                        <a:schemeClr val="tx1"/>
                                      </a:solidFill>
                                      <a:latin typeface="Cambria Math" panose="02040503050406030204" pitchFamily="18" charset="0"/>
                                    </a:rPr>
                                    <m:t>𝑝</m:t>
                                  </m:r>
                                </m:e>
                                <m:sub>
                                  <m:r>
                                    <a:rPr lang="en-US" sz="2400" i="1" smtClean="0">
                                      <a:solidFill>
                                        <a:schemeClr val="tx1"/>
                                      </a:solidFill>
                                      <a:latin typeface="Cambria Math" panose="02040503050406030204" pitchFamily="18" charset="0"/>
                                    </a:rPr>
                                    <m:t>0</m:t>
                                  </m:r>
                                </m:sub>
                              </m:sSub>
                              <m:r>
                                <a:rPr lang="en-US" sz="2400" b="0" i="1" smtClean="0">
                                  <a:solidFill>
                                    <a:schemeClr val="tx1"/>
                                  </a:solidFill>
                                  <a:latin typeface="Cambria Math" panose="02040503050406030204" pitchFamily="18" charset="0"/>
                                </a:rPr>
                                <m:t>, </m:t>
                              </m:r>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𝑝</m:t>
                                  </m:r>
                                </m:e>
                                <m:sub>
                                  <m:r>
                                    <a:rPr lang="en-US" sz="2400" b="0" i="1" smtClean="0">
                                      <a:solidFill>
                                        <a:schemeClr val="tx1"/>
                                      </a:solidFill>
                                      <a:latin typeface="Cambria Math" panose="02040503050406030204" pitchFamily="18" charset="0"/>
                                    </a:rPr>
                                    <m:t>1</m:t>
                                  </m:r>
                                </m:sub>
                              </m:sSub>
                              <m:r>
                                <a:rPr lang="en-US" sz="2400" b="0" i="1" smtClean="0">
                                  <a:solidFill>
                                    <a:schemeClr val="tx1"/>
                                  </a:solidFill>
                                  <a:latin typeface="Cambria Math" panose="02040503050406030204" pitchFamily="18" charset="0"/>
                                </a:rPr>
                                <m:t>, …, </m:t>
                              </m:r>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𝑝</m:t>
                                  </m:r>
                                </m:e>
                                <m:sub>
                                  <m:r>
                                    <a:rPr lang="en-US" sz="2400" b="0" i="1" smtClean="0">
                                      <a:solidFill>
                                        <a:schemeClr val="tx1"/>
                                      </a:solidFill>
                                      <a:latin typeface="Cambria Math" panose="02040503050406030204" pitchFamily="18" charset="0"/>
                                    </a:rPr>
                                    <m:t>𝑛</m:t>
                                  </m:r>
                                </m:sub>
                              </m:sSub>
                            </m:e>
                          </m:d>
                        </m:e>
                      </m:d>
                      <m:r>
                        <a:rPr lang="en-US" sz="2400" b="0" i="1" smtClean="0">
                          <a:solidFill>
                            <a:schemeClr val="tx1"/>
                          </a:solidFill>
                          <a:latin typeface="Cambria Math" panose="02040503050406030204" pitchFamily="18" charset="0"/>
                        </a:rPr>
                        <m:t>≝ </m:t>
                      </m:r>
                      <m:nary>
                        <m:naryPr>
                          <m:chr m:val="∑"/>
                          <m:supHide m:val="on"/>
                          <m:ctrlPr>
                            <a:rPr lang="en-US" sz="2400" b="0" i="1" smtClean="0">
                              <a:solidFill>
                                <a:schemeClr val="tx1"/>
                              </a:solidFill>
                              <a:latin typeface="Cambria Math" panose="02040503050406030204" pitchFamily="18" charset="0"/>
                            </a:rPr>
                          </m:ctrlPr>
                        </m:naryPr>
                        <m:sub>
                          <m:r>
                            <m:rPr>
                              <m:brk m:alnAt="7"/>
                            </m:rPr>
                            <a:rPr lang="en-US" sz="2400" b="0" i="1" smtClean="0">
                              <a:solidFill>
                                <a:schemeClr val="tx1"/>
                              </a:solidFill>
                              <a:latin typeface="Cambria Math" panose="02040503050406030204" pitchFamily="18" charset="0"/>
                            </a:rPr>
                            <m:t>𝑖</m:t>
                          </m:r>
                        </m:sub>
                        <m:sup/>
                        <m:e>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 </m:t>
                              </m:r>
                              <m:r>
                                <a:rPr lang="en-US" sz="2400" b="0" i="1" smtClean="0">
                                  <a:solidFill>
                                    <a:schemeClr val="tx1"/>
                                  </a:solidFill>
                                  <a:latin typeface="Cambria Math" panose="02040503050406030204" pitchFamily="18" charset="0"/>
                                </a:rPr>
                                <m:t>𝑝</m:t>
                              </m:r>
                            </m:e>
                            <m:sub>
                              <m:r>
                                <a:rPr lang="en-US" sz="2400" b="0" i="1" smtClean="0">
                                  <a:solidFill>
                                    <a:schemeClr val="tx1"/>
                                  </a:solidFill>
                                  <a:latin typeface="Cambria Math" panose="02040503050406030204" pitchFamily="18" charset="0"/>
                                </a:rPr>
                                <m:t>𝑖</m:t>
                              </m:r>
                            </m:sub>
                          </m:sSub>
                          <m:r>
                            <a:rPr lang="en-US" sz="2400" b="0" i="1" smtClean="0">
                              <a:solidFill>
                                <a:schemeClr val="tx1"/>
                              </a:solidFill>
                              <a:latin typeface="Cambria Math" panose="02040503050406030204" pitchFamily="18" charset="0"/>
                            </a:rPr>
                            <m:t> × </m:t>
                          </m:r>
                          <m:func>
                            <m:funcPr>
                              <m:ctrlPr>
                                <a:rPr lang="en-US" sz="2400" b="0" i="1" smtClean="0">
                                  <a:solidFill>
                                    <a:schemeClr val="tx1"/>
                                  </a:solidFill>
                                  <a:latin typeface="Cambria Math" panose="02040503050406030204" pitchFamily="18" charset="0"/>
                                </a:rPr>
                              </m:ctrlPr>
                            </m:funcPr>
                            <m:fName>
                              <m:r>
                                <m:rPr>
                                  <m:sty m:val="p"/>
                                </m:rPr>
                                <a:rPr lang="en-US" sz="2400" b="0" i="0" smtClean="0">
                                  <a:solidFill>
                                    <a:schemeClr val="tx1"/>
                                  </a:solidFill>
                                  <a:latin typeface="Cambria Math" panose="02040503050406030204" pitchFamily="18" charset="0"/>
                                </a:rPr>
                                <m:t>log</m:t>
                              </m:r>
                            </m:fName>
                            <m:e>
                              <m:d>
                                <m:dPr>
                                  <m:ctrlPr>
                                    <a:rPr lang="en-US" sz="2400" b="0" i="1" smtClean="0">
                                      <a:solidFill>
                                        <a:schemeClr val="tx1"/>
                                      </a:solidFill>
                                      <a:latin typeface="Cambria Math" panose="02040503050406030204" pitchFamily="18" charset="0"/>
                                    </a:rPr>
                                  </m:ctrlPr>
                                </m:dPr>
                                <m:e>
                                  <m:f>
                                    <m:fPr>
                                      <m:ctrlPr>
                                        <a:rPr lang="en-US" sz="2400" b="0" i="1" smtClean="0">
                                          <a:solidFill>
                                            <a:schemeClr val="tx1"/>
                                          </a:solidFill>
                                          <a:latin typeface="Cambria Math" panose="02040503050406030204" pitchFamily="18" charset="0"/>
                                        </a:rPr>
                                      </m:ctrlPr>
                                    </m:fPr>
                                    <m:num>
                                      <m:r>
                                        <a:rPr lang="en-US" sz="2400" b="0" i="1" smtClean="0">
                                          <a:solidFill>
                                            <a:schemeClr val="tx1"/>
                                          </a:solidFill>
                                          <a:latin typeface="Cambria Math" panose="02040503050406030204" pitchFamily="18" charset="0"/>
                                        </a:rPr>
                                        <m:t>1</m:t>
                                      </m:r>
                                    </m:num>
                                    <m:den>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𝑝</m:t>
                                          </m:r>
                                        </m:e>
                                        <m:sub>
                                          <m:r>
                                            <a:rPr lang="en-US" sz="2400" b="0" i="1" smtClean="0">
                                              <a:solidFill>
                                                <a:schemeClr val="tx1"/>
                                              </a:solidFill>
                                              <a:latin typeface="Cambria Math" panose="02040503050406030204" pitchFamily="18" charset="0"/>
                                            </a:rPr>
                                            <m:t>𝑖</m:t>
                                          </m:r>
                                        </m:sub>
                                      </m:sSub>
                                    </m:den>
                                  </m:f>
                                </m:e>
                              </m:d>
                            </m:e>
                          </m:func>
                        </m:e>
                      </m:nary>
                    </m:oMath>
                  </m:oMathPara>
                </a14:m>
                <a:br>
                  <a:rPr lang="en-US" sz="2400" dirty="0">
                    <a:solidFill>
                      <a:schemeClr val="tx1"/>
                    </a:solidFill>
                  </a:rPr>
                </a:br>
                <a:r>
                  <a:rPr lang="en-US" sz="2400" b="1" dirty="0">
                    <a:solidFill>
                      <a:schemeClr val="tx1"/>
                    </a:solidFill>
                  </a:rPr>
                  <a:t>is the average surprisal measured in bits</a:t>
                </a:r>
              </a:p>
            </p:txBody>
          </p:sp>
        </mc:Choice>
        <mc:Fallback xmlns="">
          <p:sp>
            <p:nvSpPr>
              <p:cNvPr id="5" name="Rounded Rectangle 4">
                <a:extLst>
                  <a:ext uri="{FF2B5EF4-FFF2-40B4-BE49-F238E27FC236}">
                    <a16:creationId xmlns:a16="http://schemas.microsoft.com/office/drawing/2014/main" id="{CF146AE9-B6B5-865F-C72A-BE725B362AD1}"/>
                  </a:ext>
                </a:extLst>
              </p:cNvPr>
              <p:cNvSpPr>
                <a:spLocks noRot="1" noChangeAspect="1" noMove="1" noResize="1" noEditPoints="1" noAdjustHandles="1" noChangeArrowheads="1" noChangeShapeType="1" noTextEdit="1"/>
              </p:cNvSpPr>
              <p:nvPr/>
            </p:nvSpPr>
            <p:spPr>
              <a:xfrm>
                <a:off x="430708" y="3513519"/>
                <a:ext cx="5614671" cy="1985580"/>
              </a:xfrm>
              <a:prstGeom prst="round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0679586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ounded Rectangle 15">
            <a:extLst>
              <a:ext uri="{FF2B5EF4-FFF2-40B4-BE49-F238E27FC236}">
                <a16:creationId xmlns:a16="http://schemas.microsoft.com/office/drawing/2014/main" id="{19F86DE3-BD7D-CED9-745C-8557E4894385}"/>
              </a:ext>
            </a:extLst>
          </p:cNvPr>
          <p:cNvSpPr/>
          <p:nvPr/>
        </p:nvSpPr>
        <p:spPr>
          <a:xfrm>
            <a:off x="3507697" y="4848116"/>
            <a:ext cx="1716767" cy="461665"/>
          </a:xfrm>
          <a:prstGeom prst="roundRect">
            <a:avLst/>
          </a:prstGeom>
          <a:solidFill>
            <a:srgbClr val="9467BD"/>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NL"/>
          </a:p>
        </p:txBody>
      </p:sp>
      <p:sp>
        <p:nvSpPr>
          <p:cNvPr id="15" name="Rounded Rectangle 14">
            <a:extLst>
              <a:ext uri="{FF2B5EF4-FFF2-40B4-BE49-F238E27FC236}">
                <a16:creationId xmlns:a16="http://schemas.microsoft.com/office/drawing/2014/main" id="{A03901AF-000E-1785-657D-E401007C4CCB}"/>
              </a:ext>
            </a:extLst>
          </p:cNvPr>
          <p:cNvSpPr/>
          <p:nvPr/>
        </p:nvSpPr>
        <p:spPr>
          <a:xfrm>
            <a:off x="2233534" y="4848116"/>
            <a:ext cx="1019332" cy="461665"/>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NL"/>
          </a:p>
        </p:txBody>
      </p:sp>
      <p:sp>
        <p:nvSpPr>
          <p:cNvPr id="14" name="Rounded Rectangle 13">
            <a:extLst>
              <a:ext uri="{FF2B5EF4-FFF2-40B4-BE49-F238E27FC236}">
                <a16:creationId xmlns:a16="http://schemas.microsoft.com/office/drawing/2014/main" id="{42D65EFD-35B9-63AA-80E2-559108D1E31E}"/>
              </a:ext>
            </a:extLst>
          </p:cNvPr>
          <p:cNvSpPr/>
          <p:nvPr/>
        </p:nvSpPr>
        <p:spPr>
          <a:xfrm>
            <a:off x="1678898" y="4848116"/>
            <a:ext cx="269823" cy="461665"/>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NL"/>
          </a:p>
        </p:txBody>
      </p:sp>
      <p:sp>
        <p:nvSpPr>
          <p:cNvPr id="12" name="Title 11">
            <a:extLst>
              <a:ext uri="{FF2B5EF4-FFF2-40B4-BE49-F238E27FC236}">
                <a16:creationId xmlns:a16="http://schemas.microsoft.com/office/drawing/2014/main" id="{72FAEFCF-6AB3-F7B5-D55F-4ED5D1BDFDE3}"/>
              </a:ext>
            </a:extLst>
          </p:cNvPr>
          <p:cNvSpPr>
            <a:spLocks noGrp="1"/>
          </p:cNvSpPr>
          <p:nvPr>
            <p:ph type="title"/>
          </p:nvPr>
        </p:nvSpPr>
        <p:spPr>
          <a:xfrm>
            <a:off x="430709" y="158894"/>
            <a:ext cx="10515600" cy="1325563"/>
          </a:xfrm>
        </p:spPr>
        <p:txBody>
          <a:bodyPr/>
          <a:lstStyle/>
          <a:p>
            <a:r>
              <a:rPr lang="en-NL" dirty="0"/>
              <a:t>Properties of Shannon Entropy</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6F3F2EA3-A993-67BC-3EAA-D163D55CA074}"/>
                  </a:ext>
                </a:extLst>
              </p:cNvPr>
              <p:cNvSpPr txBox="1"/>
              <p:nvPr/>
            </p:nvSpPr>
            <p:spPr>
              <a:xfrm>
                <a:off x="430709" y="3105834"/>
                <a:ext cx="9739846" cy="1569660"/>
              </a:xfrm>
              <a:prstGeom prst="rect">
                <a:avLst/>
              </a:prstGeom>
              <a:noFill/>
            </p:spPr>
            <p:txBody>
              <a:bodyPr wrap="none" rtlCol="0">
                <a:spAutoFit/>
              </a:bodyPr>
              <a:lstStyle/>
              <a:p>
                <a:pPr marL="285750" indent="-285750">
                  <a:buFont typeface="Arial" panose="020B0604020202020204" pitchFamily="34" charset="0"/>
                  <a:buChar char="•"/>
                </a:pPr>
                <a14:m>
                  <m:oMath xmlns:m="http://schemas.openxmlformats.org/officeDocument/2006/math">
                    <m:r>
                      <a:rPr lang="nl-NL" sz="2400" b="0" i="1" smtClean="0">
                        <a:latin typeface="Cambria Math" panose="02040503050406030204" pitchFamily="18" charset="0"/>
                      </a:rPr>
                      <m:t>0≤</m:t>
                    </m:r>
                    <m:r>
                      <a:rPr lang="nl-NL" sz="2400" b="0" i="1" smtClean="0">
                        <a:latin typeface="Cambria Math" panose="02040503050406030204" pitchFamily="18" charset="0"/>
                      </a:rPr>
                      <m:t>𝐻</m:t>
                    </m:r>
                    <m:d>
                      <m:dPr>
                        <m:ctrlPr>
                          <a:rPr lang="nl-NL" sz="2400" b="0" i="1" smtClean="0">
                            <a:latin typeface="Cambria Math" panose="02040503050406030204" pitchFamily="18" charset="0"/>
                          </a:rPr>
                        </m:ctrlPr>
                      </m:dPr>
                      <m:e>
                        <m:r>
                          <a:rPr lang="nl-NL" sz="2400" b="0" i="1" smtClean="0">
                            <a:latin typeface="Cambria Math" panose="02040503050406030204" pitchFamily="18" charset="0"/>
                          </a:rPr>
                          <m:t>𝑑𝑖𝑠𝑡</m:t>
                        </m:r>
                      </m:e>
                    </m:d>
                  </m:oMath>
                </a14:m>
                <a:r>
                  <a:rPr lang="en-US" sz="2400" b="0" dirty="0"/>
                  <a:t> with equality onl</a:t>
                </a:r>
                <a:r>
                  <a:rPr lang="en-US" sz="2400" dirty="0"/>
                  <a:t>y for distributions with one certain outcome</a:t>
                </a:r>
                <a:endParaRPr lang="en-US" sz="2400" b="0" dirty="0"/>
              </a:p>
              <a:p>
                <a:pPr marL="285750" indent="-285750">
                  <a:buFont typeface="Arial" panose="020B0604020202020204" pitchFamily="34" charset="0"/>
                  <a:buChar char="•"/>
                </a:pPr>
                <a14:m>
                  <m:oMath xmlns:m="http://schemas.openxmlformats.org/officeDocument/2006/math">
                    <m:r>
                      <a:rPr lang="nl-NL" sz="2400" b="0" i="1" smtClean="0">
                        <a:latin typeface="Cambria Math" panose="02040503050406030204" pitchFamily="18" charset="0"/>
                      </a:rPr>
                      <m:t>𝐻</m:t>
                    </m:r>
                    <m:d>
                      <m:dPr>
                        <m:ctrlPr>
                          <a:rPr lang="nl-NL" sz="2400" b="0" i="1" smtClean="0">
                            <a:latin typeface="Cambria Math" panose="02040503050406030204" pitchFamily="18" charset="0"/>
                          </a:rPr>
                        </m:ctrlPr>
                      </m:dPr>
                      <m:e>
                        <m:r>
                          <a:rPr lang="nl-NL" sz="2400" b="0" i="1" smtClean="0">
                            <a:latin typeface="Cambria Math" panose="02040503050406030204" pitchFamily="18" charset="0"/>
                          </a:rPr>
                          <m:t>𝑑𝑖𝑠𝑡</m:t>
                        </m:r>
                      </m:e>
                    </m:d>
                    <m:r>
                      <a:rPr lang="nl-NL" sz="2400" b="0" i="1" smtClean="0">
                        <a:latin typeface="Cambria Math" panose="02040503050406030204" pitchFamily="18" charset="0"/>
                      </a:rPr>
                      <m:t>≤</m:t>
                    </m:r>
                    <m:func>
                      <m:funcPr>
                        <m:ctrlPr>
                          <a:rPr lang="nl-NL" sz="2400" b="0" i="1" smtClean="0">
                            <a:latin typeface="Cambria Math" panose="02040503050406030204" pitchFamily="18" charset="0"/>
                          </a:rPr>
                        </m:ctrlPr>
                      </m:funcPr>
                      <m:fName>
                        <m:r>
                          <m:rPr>
                            <m:sty m:val="p"/>
                          </m:rPr>
                          <a:rPr lang="nl-NL" sz="2400" b="0" i="0" smtClean="0">
                            <a:latin typeface="Cambria Math" panose="02040503050406030204" pitchFamily="18" charset="0"/>
                          </a:rPr>
                          <m:t>log</m:t>
                        </m:r>
                      </m:fName>
                      <m:e>
                        <m:r>
                          <a:rPr lang="nl-NL" sz="2400" b="0" i="1" smtClean="0">
                            <a:latin typeface="Cambria Math" panose="02040503050406030204" pitchFamily="18" charset="0"/>
                          </a:rPr>
                          <m:t>𝑛</m:t>
                        </m:r>
                      </m:e>
                    </m:func>
                  </m:oMath>
                </a14:m>
                <a:r>
                  <a:rPr lang="nl-NL" sz="2400" b="0" dirty="0"/>
                  <a:t> </a:t>
                </a:r>
                <a:r>
                  <a:rPr lang="nl-NL" sz="2400" b="0" dirty="0" err="1"/>
                  <a:t>with</a:t>
                </a:r>
                <a:r>
                  <a:rPr lang="nl-NL" sz="2400" b="0" dirty="0"/>
                  <a:t> </a:t>
                </a:r>
                <a:r>
                  <a:rPr lang="nl-NL" sz="2400" b="0" dirty="0" err="1"/>
                  <a:t>equality</a:t>
                </a:r>
                <a:r>
                  <a:rPr lang="nl-NL" sz="2400" b="0" dirty="0"/>
                  <a:t> </a:t>
                </a:r>
                <a:r>
                  <a:rPr lang="nl-NL" sz="2400" b="0" dirty="0" err="1"/>
                  <a:t>for</a:t>
                </a:r>
                <a:r>
                  <a:rPr lang="nl-NL" sz="2400" b="0" dirty="0"/>
                  <a:t> uniform </a:t>
                </a:r>
                <a:r>
                  <a:rPr lang="nl-NL" sz="2400" b="0" dirty="0" err="1"/>
                  <a:t>distributions</a:t>
                </a:r>
                <a:endParaRPr lang="nl-NL" sz="2400" b="0" dirty="0"/>
              </a:p>
              <a:p>
                <a:pPr marL="285750" indent="-285750">
                  <a:buFont typeface="Arial" panose="020B0604020202020204" pitchFamily="34" charset="0"/>
                  <a:buChar char="•"/>
                </a:pPr>
                <a:endParaRPr lang="nl-NL" sz="2400" dirty="0"/>
              </a:p>
              <a:p>
                <a:pPr marL="285750" indent="-285750">
                  <a:buFont typeface="Arial" panose="020B0604020202020204" pitchFamily="34" charset="0"/>
                  <a:buChar char="•"/>
                </a:pPr>
                <a:r>
                  <a:rPr lang="nl-NL" sz="2400" dirty="0" err="1"/>
                  <a:t>Computation</a:t>
                </a:r>
                <a:r>
                  <a:rPr lang="nl-NL" sz="2400" dirty="0"/>
                  <a:t> trick: </a:t>
                </a:r>
                <a:endParaRPr lang="nl-NL" sz="2400" b="0" dirty="0"/>
              </a:p>
            </p:txBody>
          </p:sp>
        </mc:Choice>
        <mc:Fallback xmlns="">
          <p:sp>
            <p:nvSpPr>
              <p:cNvPr id="2" name="TextBox 1">
                <a:extLst>
                  <a:ext uri="{FF2B5EF4-FFF2-40B4-BE49-F238E27FC236}">
                    <a16:creationId xmlns:a16="http://schemas.microsoft.com/office/drawing/2014/main" id="{6F3F2EA3-A993-67BC-3EAA-D163D55CA074}"/>
                  </a:ext>
                </a:extLst>
              </p:cNvPr>
              <p:cNvSpPr txBox="1">
                <a:spLocks noRot="1" noChangeAspect="1" noMove="1" noResize="1" noEditPoints="1" noAdjustHandles="1" noChangeArrowheads="1" noChangeShapeType="1" noTextEdit="1"/>
              </p:cNvSpPr>
              <p:nvPr/>
            </p:nvSpPr>
            <p:spPr>
              <a:xfrm>
                <a:off x="430709" y="3105834"/>
                <a:ext cx="9739846" cy="1569660"/>
              </a:xfrm>
              <a:prstGeom prst="rect">
                <a:avLst/>
              </a:prstGeom>
              <a:blipFill>
                <a:blip r:embed="rId3"/>
                <a:stretch>
                  <a:fillRect l="-913" t="-2400" r="-130" b="-7200"/>
                </a:stretch>
              </a:blipFill>
            </p:spPr>
            <p:txBody>
              <a:bodyPr/>
              <a:lstStyle/>
              <a:p>
                <a:r>
                  <a:rPr lang="en-NL">
                    <a:noFill/>
                  </a:rPr>
                  <a:t> </a:t>
                </a:r>
              </a:p>
            </p:txBody>
          </p:sp>
        </mc:Fallback>
      </mc:AlternateContent>
      <p:grpSp>
        <p:nvGrpSpPr>
          <p:cNvPr id="10" name="Group 9">
            <a:extLst>
              <a:ext uri="{FF2B5EF4-FFF2-40B4-BE49-F238E27FC236}">
                <a16:creationId xmlns:a16="http://schemas.microsoft.com/office/drawing/2014/main" id="{912C296B-D728-1E61-C5D2-B1728CCB5DE3}"/>
              </a:ext>
            </a:extLst>
          </p:cNvPr>
          <p:cNvGrpSpPr/>
          <p:nvPr/>
        </p:nvGrpSpPr>
        <p:grpSpPr>
          <a:xfrm>
            <a:off x="5398959" y="4573727"/>
            <a:ext cx="812893" cy="1589000"/>
            <a:chOff x="5398959" y="4573727"/>
            <a:chExt cx="812893" cy="1589000"/>
          </a:xfrm>
        </p:grpSpPr>
        <p:cxnSp>
          <p:nvCxnSpPr>
            <p:cNvPr id="6" name="Straight Connector 5">
              <a:extLst>
                <a:ext uri="{FF2B5EF4-FFF2-40B4-BE49-F238E27FC236}">
                  <a16:creationId xmlns:a16="http://schemas.microsoft.com/office/drawing/2014/main" id="{64D4B83C-ED08-DA46-0F4A-E8F9468E2B78}"/>
                </a:ext>
              </a:extLst>
            </p:cNvPr>
            <p:cNvCxnSpPr>
              <a:cxnSpLocks/>
            </p:cNvCxnSpPr>
            <p:nvPr/>
          </p:nvCxnSpPr>
          <p:spPr>
            <a:xfrm>
              <a:off x="5486867" y="5199957"/>
              <a:ext cx="724985" cy="962770"/>
            </a:xfrm>
            <a:prstGeom prst="line">
              <a:avLst/>
            </a:prstGeom>
            <a:ln w="508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CF2C5A32-BEDF-5B69-00E3-F374F6782E80}"/>
                </a:ext>
              </a:extLst>
            </p:cNvPr>
            <p:cNvCxnSpPr>
              <a:cxnSpLocks/>
            </p:cNvCxnSpPr>
            <p:nvPr/>
          </p:nvCxnSpPr>
          <p:spPr>
            <a:xfrm flipV="1">
              <a:off x="5486867" y="4899601"/>
              <a:ext cx="697230" cy="300356"/>
            </a:xfrm>
            <a:prstGeom prst="line">
              <a:avLst/>
            </a:prstGeom>
            <a:ln w="508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744779FD-42F9-B2B5-22BB-2BA9C871A98C}"/>
                </a:ext>
              </a:extLst>
            </p:cNvPr>
            <p:cNvSpPr txBox="1"/>
            <p:nvPr/>
          </p:nvSpPr>
          <p:spPr>
            <a:xfrm>
              <a:off x="5520972" y="4573727"/>
              <a:ext cx="541112" cy="400110"/>
            </a:xfrm>
            <a:prstGeom prst="rect">
              <a:avLst/>
            </a:prstGeom>
            <a:noFill/>
          </p:spPr>
          <p:txBody>
            <a:bodyPr wrap="square" rtlCol="0">
              <a:spAutoFit/>
            </a:bodyPr>
            <a:lstStyle/>
            <a:p>
              <a:r>
                <a:rPr lang="en-NL" sz="2000" dirty="0">
                  <a:solidFill>
                    <a:schemeClr val="accent2"/>
                  </a:solidFill>
                </a:rPr>
                <a:t>0.5</a:t>
              </a:r>
            </a:p>
          </p:txBody>
        </p:sp>
        <p:sp>
          <p:nvSpPr>
            <p:cNvPr id="19" name="TextBox 18">
              <a:extLst>
                <a:ext uri="{FF2B5EF4-FFF2-40B4-BE49-F238E27FC236}">
                  <a16:creationId xmlns:a16="http://schemas.microsoft.com/office/drawing/2014/main" id="{3208EAE1-FAC5-33B1-27BD-79040192944B}"/>
                </a:ext>
              </a:extLst>
            </p:cNvPr>
            <p:cNvSpPr txBox="1"/>
            <p:nvPr/>
          </p:nvSpPr>
          <p:spPr>
            <a:xfrm>
              <a:off x="5398959" y="5482403"/>
              <a:ext cx="541112" cy="400110"/>
            </a:xfrm>
            <a:prstGeom prst="rect">
              <a:avLst/>
            </a:prstGeom>
            <a:noFill/>
          </p:spPr>
          <p:txBody>
            <a:bodyPr wrap="square" rtlCol="0">
              <a:spAutoFit/>
            </a:bodyPr>
            <a:lstStyle/>
            <a:p>
              <a:r>
                <a:rPr lang="en-NL" sz="2000" dirty="0">
                  <a:solidFill>
                    <a:schemeClr val="accent2"/>
                  </a:solidFill>
                </a:rPr>
                <a:t>0.5</a:t>
              </a:r>
            </a:p>
          </p:txBody>
        </p:sp>
      </p:grpSp>
      <p:grpSp>
        <p:nvGrpSpPr>
          <p:cNvPr id="13" name="Group 12">
            <a:extLst>
              <a:ext uri="{FF2B5EF4-FFF2-40B4-BE49-F238E27FC236}">
                <a16:creationId xmlns:a16="http://schemas.microsoft.com/office/drawing/2014/main" id="{4B2F12BE-79E5-2A77-39CA-632B4378B4E9}"/>
              </a:ext>
            </a:extLst>
          </p:cNvPr>
          <p:cNvGrpSpPr/>
          <p:nvPr/>
        </p:nvGrpSpPr>
        <p:grpSpPr>
          <a:xfrm>
            <a:off x="6177747" y="4268927"/>
            <a:ext cx="697230" cy="1212910"/>
            <a:chOff x="6177747" y="4268927"/>
            <a:chExt cx="697230" cy="1212910"/>
          </a:xfrm>
        </p:grpSpPr>
        <p:sp>
          <p:nvSpPr>
            <p:cNvPr id="5" name="TextBox 4">
              <a:extLst>
                <a:ext uri="{FF2B5EF4-FFF2-40B4-BE49-F238E27FC236}">
                  <a16:creationId xmlns:a16="http://schemas.microsoft.com/office/drawing/2014/main" id="{F1E6E922-2624-070F-6DC8-C5E626D696C5}"/>
                </a:ext>
              </a:extLst>
            </p:cNvPr>
            <p:cNvSpPr txBox="1"/>
            <p:nvPr/>
          </p:nvSpPr>
          <p:spPr>
            <a:xfrm>
              <a:off x="6427844" y="5080000"/>
              <a:ext cx="184731" cy="369332"/>
            </a:xfrm>
            <a:prstGeom prst="rect">
              <a:avLst/>
            </a:prstGeom>
            <a:noFill/>
          </p:spPr>
          <p:txBody>
            <a:bodyPr wrap="none" rtlCol="0">
              <a:spAutoFit/>
            </a:bodyPr>
            <a:lstStyle/>
            <a:p>
              <a:endParaRPr lang="en-US" dirty="0"/>
            </a:p>
          </p:txBody>
        </p:sp>
        <p:cxnSp>
          <p:nvCxnSpPr>
            <p:cNvPr id="20" name="Straight Connector 19">
              <a:extLst>
                <a:ext uri="{FF2B5EF4-FFF2-40B4-BE49-F238E27FC236}">
                  <a16:creationId xmlns:a16="http://schemas.microsoft.com/office/drawing/2014/main" id="{EEDEACE1-D2BC-F59A-8389-EBCD245B72E7}"/>
                </a:ext>
              </a:extLst>
            </p:cNvPr>
            <p:cNvCxnSpPr>
              <a:cxnSpLocks/>
            </p:cNvCxnSpPr>
            <p:nvPr/>
          </p:nvCxnSpPr>
          <p:spPr>
            <a:xfrm>
              <a:off x="6177747" y="4895157"/>
              <a:ext cx="697230" cy="297180"/>
            </a:xfrm>
            <a:prstGeom prst="line">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6FB3384A-13E9-2C06-1E35-F0F0648D45A8}"/>
                </a:ext>
              </a:extLst>
            </p:cNvPr>
            <p:cNvCxnSpPr>
              <a:cxnSpLocks/>
            </p:cNvCxnSpPr>
            <p:nvPr/>
          </p:nvCxnSpPr>
          <p:spPr>
            <a:xfrm flipV="1">
              <a:off x="6177747" y="4594801"/>
              <a:ext cx="697230" cy="300356"/>
            </a:xfrm>
            <a:prstGeom prst="line">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A2DC2616-EEFC-56AF-C4A2-588CD0171C75}"/>
                </a:ext>
              </a:extLst>
            </p:cNvPr>
            <p:cNvSpPr txBox="1"/>
            <p:nvPr/>
          </p:nvSpPr>
          <p:spPr>
            <a:xfrm>
              <a:off x="6211852" y="4268927"/>
              <a:ext cx="541112" cy="400110"/>
            </a:xfrm>
            <a:prstGeom prst="rect">
              <a:avLst/>
            </a:prstGeom>
            <a:noFill/>
          </p:spPr>
          <p:txBody>
            <a:bodyPr wrap="square" rtlCol="0">
              <a:spAutoFit/>
            </a:bodyPr>
            <a:lstStyle/>
            <a:p>
              <a:r>
                <a:rPr lang="en-NL" sz="2000" dirty="0">
                  <a:solidFill>
                    <a:schemeClr val="accent6"/>
                  </a:solidFill>
                </a:rPr>
                <a:t>0.5</a:t>
              </a:r>
            </a:p>
          </p:txBody>
        </p:sp>
        <p:sp>
          <p:nvSpPr>
            <p:cNvPr id="23" name="TextBox 22">
              <a:extLst>
                <a:ext uri="{FF2B5EF4-FFF2-40B4-BE49-F238E27FC236}">
                  <a16:creationId xmlns:a16="http://schemas.microsoft.com/office/drawing/2014/main" id="{6258C5A0-7C1B-5F31-7C8E-B64FD93731EC}"/>
                </a:ext>
              </a:extLst>
            </p:cNvPr>
            <p:cNvSpPr txBox="1"/>
            <p:nvPr/>
          </p:nvSpPr>
          <p:spPr>
            <a:xfrm>
              <a:off x="6211852" y="5081727"/>
              <a:ext cx="541112" cy="400110"/>
            </a:xfrm>
            <a:prstGeom prst="rect">
              <a:avLst/>
            </a:prstGeom>
            <a:noFill/>
          </p:spPr>
          <p:txBody>
            <a:bodyPr wrap="square" rtlCol="0">
              <a:spAutoFit/>
            </a:bodyPr>
            <a:lstStyle/>
            <a:p>
              <a:r>
                <a:rPr lang="en-NL" sz="2000" dirty="0">
                  <a:solidFill>
                    <a:schemeClr val="accent6"/>
                  </a:solidFill>
                </a:rPr>
                <a:t>0.5</a:t>
              </a:r>
            </a:p>
          </p:txBody>
        </p:sp>
      </p:grpSp>
      <p:graphicFrame>
        <p:nvGraphicFramePr>
          <p:cNvPr id="24" name="Table 16">
            <a:extLst>
              <a:ext uri="{FF2B5EF4-FFF2-40B4-BE49-F238E27FC236}">
                <a16:creationId xmlns:a16="http://schemas.microsoft.com/office/drawing/2014/main" id="{0D4B24B8-5435-D185-3563-ADDD4AEADB21}"/>
              </a:ext>
            </a:extLst>
          </p:cNvPr>
          <p:cNvGraphicFramePr>
            <a:graphicFrameLocks noGrp="1"/>
          </p:cNvGraphicFramePr>
          <p:nvPr>
            <p:extLst>
              <p:ext uri="{D42A27DB-BD31-4B8C-83A1-F6EECF244321}">
                <p14:modId xmlns:p14="http://schemas.microsoft.com/office/powerpoint/2010/main" val="540661390"/>
              </p:ext>
            </p:extLst>
          </p:nvPr>
        </p:nvGraphicFramePr>
        <p:xfrm>
          <a:off x="6952100" y="3936831"/>
          <a:ext cx="2401824" cy="2847960"/>
        </p:xfrm>
        <a:graphic>
          <a:graphicData uri="http://schemas.openxmlformats.org/drawingml/2006/table">
            <a:tbl>
              <a:tblPr firstRow="1" bandRow="1">
                <a:tableStyleId>{5C22544A-7EE6-4342-B048-85BDC9FD1C3A}</a:tableStyleId>
              </a:tblPr>
              <a:tblGrid>
                <a:gridCol w="998219">
                  <a:extLst>
                    <a:ext uri="{9D8B030D-6E8A-4147-A177-3AD203B41FA5}">
                      <a16:colId xmlns:a16="http://schemas.microsoft.com/office/drawing/2014/main" val="424276721"/>
                    </a:ext>
                  </a:extLst>
                </a:gridCol>
                <a:gridCol w="1403605">
                  <a:extLst>
                    <a:ext uri="{9D8B030D-6E8A-4147-A177-3AD203B41FA5}">
                      <a16:colId xmlns:a16="http://schemas.microsoft.com/office/drawing/2014/main" val="714378612"/>
                    </a:ext>
                  </a:extLst>
                </a:gridCol>
              </a:tblGrid>
              <a:tr h="474660">
                <a:tc>
                  <a:txBody>
                    <a:bodyPr/>
                    <a:lstStyle/>
                    <a:p>
                      <a:r>
                        <a:rPr lang="en-NL" sz="2000" dirty="0"/>
                        <a:t>symbol</a:t>
                      </a:r>
                    </a:p>
                  </a:txBody>
                  <a:tcPr/>
                </a:tc>
                <a:tc>
                  <a:txBody>
                    <a:bodyPr/>
                    <a:lstStyle/>
                    <a:p>
                      <a:r>
                        <a:rPr lang="en-NL" sz="2000" dirty="0"/>
                        <a:t>probability</a:t>
                      </a:r>
                    </a:p>
                  </a:txBody>
                  <a:tcPr/>
                </a:tc>
                <a:extLst>
                  <a:ext uri="{0D108BD9-81ED-4DB2-BD59-A6C34878D82A}">
                    <a16:rowId xmlns:a16="http://schemas.microsoft.com/office/drawing/2014/main" val="3375526233"/>
                  </a:ext>
                </a:extLst>
              </a:tr>
              <a:tr h="474660">
                <a:tc>
                  <a:txBody>
                    <a:bodyPr/>
                    <a:lstStyle/>
                    <a:p>
                      <a:r>
                        <a:rPr lang="en-NL" sz="2000" dirty="0"/>
                        <a:t>a</a:t>
                      </a:r>
                    </a:p>
                  </a:txBody>
                  <a:tcPr anchor="ctr"/>
                </a:tc>
                <a:tc>
                  <a:txBody>
                    <a:bodyPr/>
                    <a:lstStyle/>
                    <a:p>
                      <a:r>
                        <a:rPr lang="en-NL" sz="2000" dirty="0"/>
                        <a:t>0.25</a:t>
                      </a:r>
                    </a:p>
                  </a:txBody>
                  <a:tcPr anchor="ctr"/>
                </a:tc>
                <a:extLst>
                  <a:ext uri="{0D108BD9-81ED-4DB2-BD59-A6C34878D82A}">
                    <a16:rowId xmlns:a16="http://schemas.microsoft.com/office/drawing/2014/main" val="3724431127"/>
                  </a:ext>
                </a:extLst>
              </a:tr>
              <a:tr h="474660">
                <a:tc>
                  <a:txBody>
                    <a:bodyPr/>
                    <a:lstStyle/>
                    <a:p>
                      <a:r>
                        <a:rPr lang="en-NL" sz="2000" dirty="0"/>
                        <a:t>b</a:t>
                      </a:r>
                    </a:p>
                  </a:txBody>
                  <a:tcPr anchor="ctr"/>
                </a:tc>
                <a:tc>
                  <a:txBody>
                    <a:bodyPr/>
                    <a:lstStyle/>
                    <a:p>
                      <a:r>
                        <a:rPr lang="en-NL" sz="2000" dirty="0"/>
                        <a:t>0.25</a:t>
                      </a:r>
                    </a:p>
                  </a:txBody>
                  <a:tcPr anchor="ctr"/>
                </a:tc>
                <a:extLst>
                  <a:ext uri="{0D108BD9-81ED-4DB2-BD59-A6C34878D82A}">
                    <a16:rowId xmlns:a16="http://schemas.microsoft.com/office/drawing/2014/main" val="470269470"/>
                  </a:ext>
                </a:extLst>
              </a:tr>
              <a:tr h="474660">
                <a:tc>
                  <a:txBody>
                    <a:bodyPr/>
                    <a:lstStyle/>
                    <a:p>
                      <a:r>
                        <a:rPr lang="en-NL" sz="2000" dirty="0"/>
                        <a:t>c</a:t>
                      </a:r>
                    </a:p>
                  </a:txBody>
                  <a:tcPr anchor="ctr"/>
                </a:tc>
                <a:tc>
                  <a:txBody>
                    <a:bodyPr/>
                    <a:lstStyle/>
                    <a:p>
                      <a:r>
                        <a:rPr lang="en-NL" sz="2000" dirty="0"/>
                        <a:t>0.166</a:t>
                      </a:r>
                    </a:p>
                  </a:txBody>
                  <a:tcPr anchor="ctr"/>
                </a:tc>
                <a:extLst>
                  <a:ext uri="{0D108BD9-81ED-4DB2-BD59-A6C34878D82A}">
                    <a16:rowId xmlns:a16="http://schemas.microsoft.com/office/drawing/2014/main" val="2556789700"/>
                  </a:ext>
                </a:extLst>
              </a:tr>
              <a:tr h="474660">
                <a:tc>
                  <a:txBody>
                    <a:bodyPr/>
                    <a:lstStyle/>
                    <a:p>
                      <a:r>
                        <a:rPr lang="en-NL" sz="2000" dirty="0"/>
                        <a:t>d</a:t>
                      </a:r>
                    </a:p>
                  </a:txBody>
                  <a:tcPr anchor="ctr"/>
                </a:tc>
                <a:tc>
                  <a:txBody>
                    <a:bodyPr/>
                    <a:lstStyle/>
                    <a:p>
                      <a:r>
                        <a:rPr lang="en-NL" sz="2000" dirty="0"/>
                        <a:t>0.166</a:t>
                      </a:r>
                    </a:p>
                  </a:txBody>
                  <a:tcPr anchor="ctr"/>
                </a:tc>
                <a:extLst>
                  <a:ext uri="{0D108BD9-81ED-4DB2-BD59-A6C34878D82A}">
                    <a16:rowId xmlns:a16="http://schemas.microsoft.com/office/drawing/2014/main" val="2268475492"/>
                  </a:ext>
                </a:extLst>
              </a:tr>
              <a:tr h="474660">
                <a:tc>
                  <a:txBody>
                    <a:bodyPr/>
                    <a:lstStyle/>
                    <a:p>
                      <a:r>
                        <a:rPr lang="en-NL" sz="2000" dirty="0"/>
                        <a:t>e</a:t>
                      </a:r>
                    </a:p>
                  </a:txBody>
                  <a:tcPr anchor="ctr"/>
                </a:tc>
                <a:tc>
                  <a:txBody>
                    <a:bodyPr/>
                    <a:lstStyle/>
                    <a:p>
                      <a:r>
                        <a:rPr lang="en-NL" sz="2000" dirty="0"/>
                        <a:t>0.166</a:t>
                      </a:r>
                    </a:p>
                  </a:txBody>
                  <a:tcPr anchor="ctr"/>
                </a:tc>
                <a:extLst>
                  <a:ext uri="{0D108BD9-81ED-4DB2-BD59-A6C34878D82A}">
                    <a16:rowId xmlns:a16="http://schemas.microsoft.com/office/drawing/2014/main" val="3706680889"/>
                  </a:ext>
                </a:extLst>
              </a:tr>
            </a:tbl>
          </a:graphicData>
        </a:graphic>
      </p:graphicFrame>
      <p:grpSp>
        <p:nvGrpSpPr>
          <p:cNvPr id="11" name="Group 10">
            <a:extLst>
              <a:ext uri="{FF2B5EF4-FFF2-40B4-BE49-F238E27FC236}">
                <a16:creationId xmlns:a16="http://schemas.microsoft.com/office/drawing/2014/main" id="{9D6741A6-34CB-9145-90B4-83839A374265}"/>
              </a:ext>
            </a:extLst>
          </p:cNvPr>
          <p:cNvGrpSpPr/>
          <p:nvPr/>
        </p:nvGrpSpPr>
        <p:grpSpPr>
          <a:xfrm>
            <a:off x="6171258" y="5599766"/>
            <a:ext cx="751794" cy="1030546"/>
            <a:chOff x="6171258" y="5599766"/>
            <a:chExt cx="751794" cy="1030546"/>
          </a:xfrm>
        </p:grpSpPr>
        <p:cxnSp>
          <p:nvCxnSpPr>
            <p:cNvPr id="30" name="Straight Connector 29">
              <a:extLst>
                <a:ext uri="{FF2B5EF4-FFF2-40B4-BE49-F238E27FC236}">
                  <a16:creationId xmlns:a16="http://schemas.microsoft.com/office/drawing/2014/main" id="{E03B5D77-1B35-0B1A-4819-4AFA0B4AF95F}"/>
                </a:ext>
              </a:extLst>
            </p:cNvPr>
            <p:cNvCxnSpPr>
              <a:cxnSpLocks/>
            </p:cNvCxnSpPr>
            <p:nvPr/>
          </p:nvCxnSpPr>
          <p:spPr>
            <a:xfrm>
              <a:off x="6198067" y="6114357"/>
              <a:ext cx="697230" cy="0"/>
            </a:xfrm>
            <a:prstGeom prst="line">
              <a:avLst/>
            </a:prstGeom>
            <a:ln w="508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F7E0C881-2B7E-5B54-CC66-084A60A1E3A0}"/>
                </a:ext>
              </a:extLst>
            </p:cNvPr>
            <p:cNvCxnSpPr>
              <a:cxnSpLocks/>
            </p:cNvCxnSpPr>
            <p:nvPr/>
          </p:nvCxnSpPr>
          <p:spPr>
            <a:xfrm flipV="1">
              <a:off x="6198067" y="5668407"/>
              <a:ext cx="697230" cy="445950"/>
            </a:xfrm>
            <a:prstGeom prst="line">
              <a:avLst/>
            </a:prstGeom>
            <a:ln w="508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0F13B4C1-4767-8A68-F369-B400EB269C94}"/>
                </a:ext>
              </a:extLst>
            </p:cNvPr>
            <p:cNvSpPr txBox="1"/>
            <p:nvPr/>
          </p:nvSpPr>
          <p:spPr>
            <a:xfrm>
              <a:off x="6171258" y="5599766"/>
              <a:ext cx="541112" cy="400110"/>
            </a:xfrm>
            <a:prstGeom prst="rect">
              <a:avLst/>
            </a:prstGeom>
            <a:noFill/>
          </p:spPr>
          <p:txBody>
            <a:bodyPr wrap="square" rtlCol="0">
              <a:spAutoFit/>
            </a:bodyPr>
            <a:lstStyle/>
            <a:p>
              <a:r>
                <a:rPr lang="en-NL" sz="2000" dirty="0">
                  <a:solidFill>
                    <a:srgbClr val="7030A0"/>
                  </a:solidFill>
                </a:rPr>
                <a:t>1/3</a:t>
              </a:r>
            </a:p>
          </p:txBody>
        </p:sp>
        <p:sp>
          <p:nvSpPr>
            <p:cNvPr id="33" name="TextBox 32">
              <a:extLst>
                <a:ext uri="{FF2B5EF4-FFF2-40B4-BE49-F238E27FC236}">
                  <a16:creationId xmlns:a16="http://schemas.microsoft.com/office/drawing/2014/main" id="{D2A75A77-9A53-7C51-DBB0-3509C1645B7B}"/>
                </a:ext>
              </a:extLst>
            </p:cNvPr>
            <p:cNvSpPr txBox="1"/>
            <p:nvPr/>
          </p:nvSpPr>
          <p:spPr>
            <a:xfrm>
              <a:off x="6381940" y="6055032"/>
              <a:ext cx="541112" cy="400110"/>
            </a:xfrm>
            <a:prstGeom prst="rect">
              <a:avLst/>
            </a:prstGeom>
            <a:noFill/>
          </p:spPr>
          <p:txBody>
            <a:bodyPr wrap="square" rtlCol="0">
              <a:spAutoFit/>
            </a:bodyPr>
            <a:lstStyle/>
            <a:p>
              <a:r>
                <a:rPr lang="en-NL" sz="2000" dirty="0">
                  <a:solidFill>
                    <a:srgbClr val="7030A0"/>
                  </a:solidFill>
                </a:rPr>
                <a:t>1/3</a:t>
              </a:r>
            </a:p>
          </p:txBody>
        </p:sp>
        <p:cxnSp>
          <p:nvCxnSpPr>
            <p:cNvPr id="37" name="Straight Connector 36">
              <a:extLst>
                <a:ext uri="{FF2B5EF4-FFF2-40B4-BE49-F238E27FC236}">
                  <a16:creationId xmlns:a16="http://schemas.microsoft.com/office/drawing/2014/main" id="{D273014E-5E8E-0458-1C24-EE1CFB1EDC34}"/>
                </a:ext>
              </a:extLst>
            </p:cNvPr>
            <p:cNvCxnSpPr>
              <a:cxnSpLocks/>
            </p:cNvCxnSpPr>
            <p:nvPr/>
          </p:nvCxnSpPr>
          <p:spPr>
            <a:xfrm>
              <a:off x="6177747" y="6119890"/>
              <a:ext cx="697230" cy="463790"/>
            </a:xfrm>
            <a:prstGeom prst="line">
              <a:avLst/>
            </a:prstGeom>
            <a:ln w="508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002E93AF-7AAB-62E9-8E5B-79AA4D4696F8}"/>
                </a:ext>
              </a:extLst>
            </p:cNvPr>
            <p:cNvSpPr txBox="1"/>
            <p:nvPr/>
          </p:nvSpPr>
          <p:spPr>
            <a:xfrm>
              <a:off x="6171258" y="6230202"/>
              <a:ext cx="541112" cy="400110"/>
            </a:xfrm>
            <a:prstGeom prst="rect">
              <a:avLst/>
            </a:prstGeom>
            <a:noFill/>
          </p:spPr>
          <p:txBody>
            <a:bodyPr wrap="square" rtlCol="0">
              <a:spAutoFit/>
            </a:bodyPr>
            <a:lstStyle/>
            <a:p>
              <a:r>
                <a:rPr lang="en-NL" sz="2000" dirty="0">
                  <a:solidFill>
                    <a:srgbClr val="7030A0"/>
                  </a:solidFill>
                </a:rPr>
                <a:t>1/3</a:t>
              </a:r>
            </a:p>
          </p:txBody>
        </p:sp>
      </p:grpSp>
      <p:pic>
        <p:nvPicPr>
          <p:cNvPr id="37890" name="Picture 2">
            <a:extLst>
              <a:ext uri="{FF2B5EF4-FFF2-40B4-BE49-F238E27FC236}">
                <a16:creationId xmlns:a16="http://schemas.microsoft.com/office/drawing/2014/main" id="{9C5E1469-AA63-3D6C-E220-E9539C14805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2332" t="9058" r="24422" b="18041"/>
          <a:stretch/>
        </p:blipFill>
        <p:spPr bwMode="auto">
          <a:xfrm>
            <a:off x="9634335" y="4468982"/>
            <a:ext cx="1884164" cy="1934757"/>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4" name="Rounded Rectangle 3">
                <a:extLst>
                  <a:ext uri="{FF2B5EF4-FFF2-40B4-BE49-F238E27FC236}">
                    <a16:creationId xmlns:a16="http://schemas.microsoft.com/office/drawing/2014/main" id="{B5B3A12A-2DC4-03E4-AA4D-9DD293A11904}"/>
                  </a:ext>
                </a:extLst>
              </p:cNvPr>
              <p:cNvSpPr/>
              <p:nvPr/>
            </p:nvSpPr>
            <p:spPr>
              <a:xfrm>
                <a:off x="608906" y="1221431"/>
                <a:ext cx="5614671" cy="1762995"/>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r>
                  <a:rPr lang="en-US" sz="2400" b="1" dirty="0">
                    <a:solidFill>
                      <a:schemeClr val="tx1"/>
                    </a:solidFill>
                  </a:rPr>
                  <a:t>Shannon entropy </a:t>
                </a:r>
                <a:br>
                  <a:rPr lang="en-US" sz="2400" dirty="0">
                    <a:solidFill>
                      <a:schemeClr val="tx1"/>
                    </a:solidFill>
                  </a:rPr>
                </a:br>
                <a14:m>
                  <m:oMathPara xmlns:m="http://schemas.openxmlformats.org/officeDocument/2006/math">
                    <m:oMathParaPr>
                      <m:jc m:val="centerGroup"/>
                    </m:oMathParaPr>
                    <m:oMath xmlns:m="http://schemas.openxmlformats.org/officeDocument/2006/math">
                      <m:r>
                        <m:rPr>
                          <m:sty m:val="p"/>
                        </m:rPr>
                        <a:rPr lang="en-US" sz="2400" b="0" i="0" smtClean="0">
                          <a:solidFill>
                            <a:schemeClr val="tx1"/>
                          </a:solidFill>
                          <a:latin typeface="Cambria Math" panose="02040503050406030204" pitchFamily="18" charset="0"/>
                        </a:rPr>
                        <m:t>H</m:t>
                      </m:r>
                      <m:d>
                        <m:dPr>
                          <m:ctrlPr>
                            <a:rPr lang="en-US" sz="2400" b="0" i="1" smtClean="0">
                              <a:solidFill>
                                <a:schemeClr val="tx1"/>
                              </a:solidFill>
                              <a:latin typeface="Cambria Math" panose="02040503050406030204" pitchFamily="18" charset="0"/>
                            </a:rPr>
                          </m:ctrlPr>
                        </m:dPr>
                        <m:e>
                          <m:d>
                            <m:dPr>
                              <m:begChr m:val="["/>
                              <m:endChr m:val="]"/>
                              <m:ctrlPr>
                                <a:rPr lang="en-US" sz="2400" b="0" i="1" smtClean="0">
                                  <a:solidFill>
                                    <a:schemeClr val="tx1"/>
                                  </a:solidFill>
                                  <a:latin typeface="Cambria Math" panose="02040503050406030204" pitchFamily="18" charset="0"/>
                                </a:rPr>
                              </m:ctrlPr>
                            </m:dPr>
                            <m:e>
                              <m:sSub>
                                <m:sSubPr>
                                  <m:ctrlPr>
                                    <a:rPr lang="en-US" sz="2400" i="1" smtClean="0">
                                      <a:solidFill>
                                        <a:schemeClr val="tx1"/>
                                      </a:solidFill>
                                      <a:latin typeface="Cambria Math" panose="02040503050406030204" pitchFamily="18" charset="0"/>
                                    </a:rPr>
                                  </m:ctrlPr>
                                </m:sSubPr>
                                <m:e>
                                  <m:r>
                                    <a:rPr lang="en-US" sz="2400" i="1" smtClean="0">
                                      <a:solidFill>
                                        <a:schemeClr val="tx1"/>
                                      </a:solidFill>
                                      <a:latin typeface="Cambria Math" panose="02040503050406030204" pitchFamily="18" charset="0"/>
                                    </a:rPr>
                                    <m:t>𝑝</m:t>
                                  </m:r>
                                </m:e>
                                <m:sub>
                                  <m:r>
                                    <a:rPr lang="en-US" sz="2400" i="1" smtClean="0">
                                      <a:solidFill>
                                        <a:schemeClr val="tx1"/>
                                      </a:solidFill>
                                      <a:latin typeface="Cambria Math" panose="02040503050406030204" pitchFamily="18" charset="0"/>
                                    </a:rPr>
                                    <m:t>0</m:t>
                                  </m:r>
                                </m:sub>
                              </m:sSub>
                              <m:r>
                                <a:rPr lang="en-US" sz="2400" b="0" i="1" smtClean="0">
                                  <a:solidFill>
                                    <a:schemeClr val="tx1"/>
                                  </a:solidFill>
                                  <a:latin typeface="Cambria Math" panose="02040503050406030204" pitchFamily="18" charset="0"/>
                                </a:rPr>
                                <m:t>, </m:t>
                              </m:r>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𝑝</m:t>
                                  </m:r>
                                </m:e>
                                <m:sub>
                                  <m:r>
                                    <a:rPr lang="en-US" sz="2400" b="0" i="1" smtClean="0">
                                      <a:solidFill>
                                        <a:schemeClr val="tx1"/>
                                      </a:solidFill>
                                      <a:latin typeface="Cambria Math" panose="02040503050406030204" pitchFamily="18" charset="0"/>
                                    </a:rPr>
                                    <m:t>1</m:t>
                                  </m:r>
                                </m:sub>
                              </m:sSub>
                              <m:r>
                                <a:rPr lang="en-US" sz="2400" b="0" i="1" smtClean="0">
                                  <a:solidFill>
                                    <a:schemeClr val="tx1"/>
                                  </a:solidFill>
                                  <a:latin typeface="Cambria Math" panose="02040503050406030204" pitchFamily="18" charset="0"/>
                                </a:rPr>
                                <m:t>, …, </m:t>
                              </m:r>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𝑝</m:t>
                                  </m:r>
                                </m:e>
                                <m:sub>
                                  <m:r>
                                    <a:rPr lang="en-US" sz="2400" b="0" i="1" smtClean="0">
                                      <a:solidFill>
                                        <a:schemeClr val="tx1"/>
                                      </a:solidFill>
                                      <a:latin typeface="Cambria Math" panose="02040503050406030204" pitchFamily="18" charset="0"/>
                                    </a:rPr>
                                    <m:t>𝑛</m:t>
                                  </m:r>
                                </m:sub>
                              </m:sSub>
                            </m:e>
                          </m:d>
                        </m:e>
                      </m:d>
                      <m:r>
                        <a:rPr lang="en-US" sz="2400" b="0" i="1" smtClean="0">
                          <a:solidFill>
                            <a:schemeClr val="tx1"/>
                          </a:solidFill>
                          <a:latin typeface="Cambria Math" panose="02040503050406030204" pitchFamily="18" charset="0"/>
                        </a:rPr>
                        <m:t>≝ </m:t>
                      </m:r>
                      <m:nary>
                        <m:naryPr>
                          <m:chr m:val="∑"/>
                          <m:supHide m:val="on"/>
                          <m:ctrlPr>
                            <a:rPr lang="en-US" sz="2400" b="0" i="1" smtClean="0">
                              <a:solidFill>
                                <a:schemeClr val="tx1"/>
                              </a:solidFill>
                              <a:latin typeface="Cambria Math" panose="02040503050406030204" pitchFamily="18" charset="0"/>
                            </a:rPr>
                          </m:ctrlPr>
                        </m:naryPr>
                        <m:sub>
                          <m:r>
                            <m:rPr>
                              <m:brk m:alnAt="7"/>
                            </m:rPr>
                            <a:rPr lang="en-US" sz="2400" b="0" i="1" smtClean="0">
                              <a:solidFill>
                                <a:schemeClr val="tx1"/>
                              </a:solidFill>
                              <a:latin typeface="Cambria Math" panose="02040503050406030204" pitchFamily="18" charset="0"/>
                            </a:rPr>
                            <m:t>𝑖</m:t>
                          </m:r>
                        </m:sub>
                        <m:sup/>
                        <m:e>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 </m:t>
                              </m:r>
                              <m:r>
                                <a:rPr lang="en-US" sz="2400" b="0" i="1" smtClean="0">
                                  <a:solidFill>
                                    <a:schemeClr val="tx1"/>
                                  </a:solidFill>
                                  <a:latin typeface="Cambria Math" panose="02040503050406030204" pitchFamily="18" charset="0"/>
                                </a:rPr>
                                <m:t>𝑝</m:t>
                              </m:r>
                            </m:e>
                            <m:sub>
                              <m:r>
                                <a:rPr lang="en-US" sz="2400" b="0" i="1" smtClean="0">
                                  <a:solidFill>
                                    <a:schemeClr val="tx1"/>
                                  </a:solidFill>
                                  <a:latin typeface="Cambria Math" panose="02040503050406030204" pitchFamily="18" charset="0"/>
                                </a:rPr>
                                <m:t>𝑖</m:t>
                              </m:r>
                            </m:sub>
                          </m:sSub>
                          <m:r>
                            <a:rPr lang="en-US" sz="2400" b="0" i="1" smtClean="0">
                              <a:solidFill>
                                <a:schemeClr val="tx1"/>
                              </a:solidFill>
                              <a:latin typeface="Cambria Math" panose="02040503050406030204" pitchFamily="18" charset="0"/>
                            </a:rPr>
                            <m:t> × </m:t>
                          </m:r>
                          <m:func>
                            <m:funcPr>
                              <m:ctrlPr>
                                <a:rPr lang="en-US" sz="2400" b="0" i="1" smtClean="0">
                                  <a:solidFill>
                                    <a:schemeClr val="tx1"/>
                                  </a:solidFill>
                                  <a:latin typeface="Cambria Math" panose="02040503050406030204" pitchFamily="18" charset="0"/>
                                </a:rPr>
                              </m:ctrlPr>
                            </m:funcPr>
                            <m:fName>
                              <m:r>
                                <m:rPr>
                                  <m:sty m:val="p"/>
                                </m:rPr>
                                <a:rPr lang="en-US" sz="2400" b="0" i="0" smtClean="0">
                                  <a:solidFill>
                                    <a:schemeClr val="tx1"/>
                                  </a:solidFill>
                                  <a:latin typeface="Cambria Math" panose="02040503050406030204" pitchFamily="18" charset="0"/>
                                </a:rPr>
                                <m:t>log</m:t>
                              </m:r>
                            </m:fName>
                            <m:e>
                              <m:d>
                                <m:dPr>
                                  <m:ctrlPr>
                                    <a:rPr lang="en-US" sz="2400" b="0" i="1" smtClean="0">
                                      <a:solidFill>
                                        <a:schemeClr val="tx1"/>
                                      </a:solidFill>
                                      <a:latin typeface="Cambria Math" panose="02040503050406030204" pitchFamily="18" charset="0"/>
                                    </a:rPr>
                                  </m:ctrlPr>
                                </m:dPr>
                                <m:e>
                                  <m:f>
                                    <m:fPr>
                                      <m:ctrlPr>
                                        <a:rPr lang="en-US" sz="2400" b="0" i="1" smtClean="0">
                                          <a:solidFill>
                                            <a:schemeClr val="tx1"/>
                                          </a:solidFill>
                                          <a:latin typeface="Cambria Math" panose="02040503050406030204" pitchFamily="18" charset="0"/>
                                        </a:rPr>
                                      </m:ctrlPr>
                                    </m:fPr>
                                    <m:num>
                                      <m:r>
                                        <a:rPr lang="en-US" sz="2400" b="0" i="1" smtClean="0">
                                          <a:solidFill>
                                            <a:schemeClr val="tx1"/>
                                          </a:solidFill>
                                          <a:latin typeface="Cambria Math" panose="02040503050406030204" pitchFamily="18" charset="0"/>
                                        </a:rPr>
                                        <m:t>1</m:t>
                                      </m:r>
                                    </m:num>
                                    <m:den>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𝑝</m:t>
                                          </m:r>
                                        </m:e>
                                        <m:sub>
                                          <m:r>
                                            <a:rPr lang="en-US" sz="2400" b="0" i="1" smtClean="0">
                                              <a:solidFill>
                                                <a:schemeClr val="tx1"/>
                                              </a:solidFill>
                                              <a:latin typeface="Cambria Math" panose="02040503050406030204" pitchFamily="18" charset="0"/>
                                            </a:rPr>
                                            <m:t>𝑖</m:t>
                                          </m:r>
                                        </m:sub>
                                      </m:sSub>
                                    </m:den>
                                  </m:f>
                                </m:e>
                              </m:d>
                            </m:e>
                          </m:func>
                        </m:e>
                      </m:nary>
                    </m:oMath>
                  </m:oMathPara>
                </a14:m>
                <a:br>
                  <a:rPr lang="en-US" sz="2400" dirty="0">
                    <a:solidFill>
                      <a:schemeClr val="tx1"/>
                    </a:solidFill>
                  </a:rPr>
                </a:br>
                <a:r>
                  <a:rPr lang="en-US" sz="2400" b="1" dirty="0">
                    <a:solidFill>
                      <a:schemeClr val="tx1"/>
                    </a:solidFill>
                  </a:rPr>
                  <a:t>is the average surprisal measured in bits</a:t>
                </a:r>
              </a:p>
            </p:txBody>
          </p:sp>
        </mc:Choice>
        <mc:Fallback xmlns="">
          <p:sp>
            <p:nvSpPr>
              <p:cNvPr id="4" name="Rounded Rectangle 3">
                <a:extLst>
                  <a:ext uri="{FF2B5EF4-FFF2-40B4-BE49-F238E27FC236}">
                    <a16:creationId xmlns:a16="http://schemas.microsoft.com/office/drawing/2014/main" id="{B5B3A12A-2DC4-03E4-AA4D-9DD293A11904}"/>
                  </a:ext>
                </a:extLst>
              </p:cNvPr>
              <p:cNvSpPr>
                <a:spLocks noRot="1" noChangeAspect="1" noMove="1" noResize="1" noEditPoints="1" noAdjustHandles="1" noChangeArrowheads="1" noChangeShapeType="1" noTextEdit="1"/>
              </p:cNvSpPr>
              <p:nvPr/>
            </p:nvSpPr>
            <p:spPr>
              <a:xfrm>
                <a:off x="608906" y="1221431"/>
                <a:ext cx="5614671" cy="1762995"/>
              </a:xfrm>
              <a:prstGeom prst="roundRect">
                <a:avLst/>
              </a:prstGeom>
              <a:blipFill>
                <a:blip r:embed="rId6"/>
                <a:stretch>
                  <a:fillRect/>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90BEB625-21E0-A640-1D6A-45ADAD7BFA1B}"/>
              </a:ext>
            </a:extLst>
          </p:cNvPr>
          <p:cNvPicPr>
            <a:picLocks noChangeAspect="1"/>
          </p:cNvPicPr>
          <p:nvPr/>
        </p:nvPicPr>
        <p:blipFill rotWithShape="1">
          <a:blip r:embed="rId7"/>
          <a:srcRect r="37447"/>
          <a:stretch/>
        </p:blipFill>
        <p:spPr>
          <a:xfrm>
            <a:off x="8096849" y="22220"/>
            <a:ext cx="3473884" cy="2895226"/>
          </a:xfrm>
          <a:prstGeom prst="rect">
            <a:avLst/>
          </a:prstGeom>
        </p:spPr>
      </p:pic>
      <mc:AlternateContent xmlns:mc="http://schemas.openxmlformats.org/markup-compatibility/2006">
        <mc:Choice xmlns:a14="http://schemas.microsoft.com/office/drawing/2010/main" Requires="a14">
          <p:sp>
            <p:nvSpPr>
              <p:cNvPr id="41" name="TextBox 40">
                <a:extLst>
                  <a:ext uri="{FF2B5EF4-FFF2-40B4-BE49-F238E27FC236}">
                    <a16:creationId xmlns:a16="http://schemas.microsoft.com/office/drawing/2014/main" id="{2BFE995F-A368-799A-83AD-2255FE656085}"/>
                  </a:ext>
                </a:extLst>
              </p:cNvPr>
              <p:cNvSpPr txBox="1"/>
              <p:nvPr/>
            </p:nvSpPr>
            <p:spPr>
              <a:xfrm>
                <a:off x="972951" y="4848116"/>
                <a:ext cx="428194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nl-NL" sz="2400" b="0" i="1" smtClean="0">
                          <a:solidFill>
                            <a:schemeClr val="tx1"/>
                          </a:solidFill>
                          <a:latin typeface="Cambria Math" panose="02040503050406030204" pitchFamily="18" charset="0"/>
                        </a:rPr>
                        <m:t>𝐻</m:t>
                      </m:r>
                      <m:r>
                        <a:rPr lang="nl-NL" sz="2400" b="0" i="1" smtClean="0">
                          <a:solidFill>
                            <a:schemeClr val="tx1"/>
                          </a:solidFill>
                          <a:latin typeface="Cambria Math" panose="02040503050406030204" pitchFamily="18" charset="0"/>
                        </a:rPr>
                        <m:t>=1+0.5 × 1+0.5 ×</m:t>
                      </m:r>
                      <m:func>
                        <m:funcPr>
                          <m:ctrlPr>
                            <a:rPr lang="nl-NL" sz="2400" b="0" i="1" smtClean="0">
                              <a:solidFill>
                                <a:schemeClr val="tx1"/>
                              </a:solidFill>
                              <a:latin typeface="Cambria Math" panose="02040503050406030204" pitchFamily="18" charset="0"/>
                            </a:rPr>
                          </m:ctrlPr>
                        </m:funcPr>
                        <m:fName>
                          <m:r>
                            <m:rPr>
                              <m:sty m:val="p"/>
                            </m:rPr>
                            <a:rPr lang="nl-NL" sz="2400" b="0" i="0" smtClean="0">
                              <a:solidFill>
                                <a:schemeClr val="tx1"/>
                              </a:solidFill>
                              <a:latin typeface="Cambria Math" panose="02040503050406030204" pitchFamily="18" charset="0"/>
                            </a:rPr>
                            <m:t>log</m:t>
                          </m:r>
                        </m:fName>
                        <m:e>
                          <m:r>
                            <a:rPr lang="nl-NL" sz="2400" b="0" i="1" smtClean="0">
                              <a:solidFill>
                                <a:schemeClr val="tx1"/>
                              </a:solidFill>
                              <a:latin typeface="Cambria Math" panose="02040503050406030204" pitchFamily="18" charset="0"/>
                            </a:rPr>
                            <m:t>(3)</m:t>
                          </m:r>
                        </m:e>
                      </m:func>
                    </m:oMath>
                  </m:oMathPara>
                </a14:m>
                <a:endParaRPr lang="en-US" sz="2400" dirty="0">
                  <a:solidFill>
                    <a:schemeClr val="tx1"/>
                  </a:solidFill>
                </a:endParaRPr>
              </a:p>
            </p:txBody>
          </p:sp>
        </mc:Choice>
        <mc:Fallback>
          <p:sp>
            <p:nvSpPr>
              <p:cNvPr id="41" name="TextBox 40">
                <a:extLst>
                  <a:ext uri="{FF2B5EF4-FFF2-40B4-BE49-F238E27FC236}">
                    <a16:creationId xmlns:a16="http://schemas.microsoft.com/office/drawing/2014/main" id="{2BFE995F-A368-799A-83AD-2255FE656085}"/>
                  </a:ext>
                </a:extLst>
              </p:cNvPr>
              <p:cNvSpPr txBox="1">
                <a:spLocks noRot="1" noChangeAspect="1" noMove="1" noResize="1" noEditPoints="1" noAdjustHandles="1" noChangeArrowheads="1" noChangeShapeType="1" noTextEdit="1"/>
              </p:cNvSpPr>
              <p:nvPr/>
            </p:nvSpPr>
            <p:spPr>
              <a:xfrm>
                <a:off x="972951" y="4848116"/>
                <a:ext cx="4281941" cy="461665"/>
              </a:xfrm>
              <a:prstGeom prst="rect">
                <a:avLst/>
              </a:prstGeom>
              <a:blipFill>
                <a:blip r:embed="rId8"/>
                <a:stretch>
                  <a:fillRect b="-18421"/>
                </a:stretch>
              </a:blipFill>
            </p:spPr>
            <p:txBody>
              <a:bodyPr/>
              <a:lstStyle/>
              <a:p>
                <a:r>
                  <a:rPr lang="en-NL">
                    <a:noFill/>
                  </a:rPr>
                  <a:t> </a:t>
                </a:r>
              </a:p>
            </p:txBody>
          </p:sp>
        </mc:Fallback>
      </mc:AlternateContent>
    </p:spTree>
    <p:extLst>
      <p:ext uri="{BB962C8B-B14F-4D97-AF65-F5344CB8AC3E}">
        <p14:creationId xmlns:p14="http://schemas.microsoft.com/office/powerpoint/2010/main" val="27345667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789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wipe(left)">
                                      <p:cBhvr>
                                        <p:cTn id="27" dur="500"/>
                                        <p:tgtEl>
                                          <p:spTgt spid="10"/>
                                        </p:tgtEl>
                                      </p:cBhvr>
                                    </p:animEffect>
                                  </p:childTnLst>
                                </p:cTn>
                              </p:par>
                              <p:par>
                                <p:cTn id="28" presetID="22" presetClass="entr" presetSubtype="8" fill="hold" grpId="0" nodeType="with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wipe(left)">
                                      <p:cBhvr>
                                        <p:cTn id="30" dur="500"/>
                                        <p:tgtEl>
                                          <p:spTgt spid="14"/>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wipe(left)">
                                      <p:cBhvr>
                                        <p:cTn id="35" dur="500"/>
                                        <p:tgtEl>
                                          <p:spTgt spid="13"/>
                                        </p:tgtEl>
                                      </p:cBhvr>
                                    </p:animEffect>
                                  </p:childTnLst>
                                </p:cTn>
                              </p:par>
                              <p:par>
                                <p:cTn id="36" presetID="22" presetClass="entr" presetSubtype="8" fill="hold" grpId="0" nodeType="with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wipe(left)">
                                      <p:cBhvr>
                                        <p:cTn id="38" dur="500"/>
                                        <p:tgtEl>
                                          <p:spTgt spid="15"/>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nodeType="clickEffect">
                                  <p:stCondLst>
                                    <p:cond delay="0"/>
                                  </p:stCondLst>
                                  <p:childTnLst>
                                    <p:set>
                                      <p:cBhvr>
                                        <p:cTn id="42" dur="1" fill="hold">
                                          <p:stCondLst>
                                            <p:cond delay="0"/>
                                          </p:stCondLst>
                                        </p:cTn>
                                        <p:tgtEl>
                                          <p:spTgt spid="11"/>
                                        </p:tgtEl>
                                        <p:attrNameLst>
                                          <p:attrName>style.visibility</p:attrName>
                                        </p:attrNameLst>
                                      </p:cBhvr>
                                      <p:to>
                                        <p:strVal val="visible"/>
                                      </p:to>
                                    </p:set>
                                    <p:animEffect transition="in" filter="wipe(left)">
                                      <p:cBhvr>
                                        <p:cTn id="43" dur="500"/>
                                        <p:tgtEl>
                                          <p:spTgt spid="11"/>
                                        </p:tgtEl>
                                      </p:cBhvr>
                                    </p:animEffect>
                                  </p:childTnLst>
                                </p:cTn>
                              </p:par>
                              <p:par>
                                <p:cTn id="44" presetID="22" presetClass="entr" presetSubtype="8" fill="hold" grpId="0" nodeType="withEffect">
                                  <p:stCondLst>
                                    <p:cond delay="0"/>
                                  </p:stCondLst>
                                  <p:childTnLst>
                                    <p:set>
                                      <p:cBhvr>
                                        <p:cTn id="45" dur="1" fill="hold">
                                          <p:stCondLst>
                                            <p:cond delay="0"/>
                                          </p:stCondLst>
                                        </p:cTn>
                                        <p:tgtEl>
                                          <p:spTgt spid="16"/>
                                        </p:tgtEl>
                                        <p:attrNameLst>
                                          <p:attrName>style.visibility</p:attrName>
                                        </p:attrNameLst>
                                      </p:cBhvr>
                                      <p:to>
                                        <p:strVal val="visible"/>
                                      </p:to>
                                    </p:set>
                                    <p:animEffect transition="in" filter="wipe(left)">
                                      <p:cBhvr>
                                        <p:cTn id="46"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5" grpId="0" animBg="1"/>
      <p:bldP spid="14" grpId="0" animBg="1"/>
      <p:bldP spid="2" grpId="0" uiExpand="1" build="p"/>
      <p:bldP spid="41"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72FAEFCF-6AB3-F7B5-D55F-4ED5D1BDFDE3}"/>
              </a:ext>
            </a:extLst>
          </p:cNvPr>
          <p:cNvSpPr>
            <a:spLocks noGrp="1"/>
          </p:cNvSpPr>
          <p:nvPr>
            <p:ph type="title"/>
          </p:nvPr>
        </p:nvSpPr>
        <p:spPr>
          <a:xfrm>
            <a:off x="430709" y="158894"/>
            <a:ext cx="10515600" cy="1325563"/>
          </a:xfrm>
        </p:spPr>
        <p:txBody>
          <a:bodyPr/>
          <a:lstStyle/>
          <a:p>
            <a:r>
              <a:rPr lang="en-NL" dirty="0"/>
              <a:t>Order these in terms of Entropy</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6F3F2EA3-A993-67BC-3EAA-D163D55CA074}"/>
                  </a:ext>
                </a:extLst>
              </p:cNvPr>
              <p:cNvSpPr txBox="1"/>
              <p:nvPr/>
            </p:nvSpPr>
            <p:spPr>
              <a:xfrm>
                <a:off x="6652496" y="1167127"/>
                <a:ext cx="5126662" cy="1200329"/>
              </a:xfrm>
              <a:prstGeom prst="rect">
                <a:avLst/>
              </a:prstGeom>
              <a:noFill/>
            </p:spPr>
            <p:txBody>
              <a:bodyPr wrap="square" rtlCol="0">
                <a:spAutoFit/>
              </a:bodyPr>
              <a:lstStyle/>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0≤</m:t>
                    </m:r>
                    <m:r>
                      <a:rPr lang="en-US" b="0" i="1" smtClean="0">
                        <a:latin typeface="Cambria Math" panose="02040503050406030204" pitchFamily="18" charset="0"/>
                      </a:rPr>
                      <m:t>𝐻</m:t>
                    </m:r>
                    <m:d>
                      <m:dPr>
                        <m:ctrlPr>
                          <a:rPr lang="en-US" b="0" i="1" smtClean="0">
                            <a:latin typeface="Cambria Math" panose="02040503050406030204" pitchFamily="18" charset="0"/>
                          </a:rPr>
                        </m:ctrlPr>
                      </m:dPr>
                      <m:e>
                        <m:r>
                          <a:rPr lang="en-US" b="0" i="1" smtClean="0">
                            <a:latin typeface="Cambria Math" panose="02040503050406030204" pitchFamily="18" charset="0"/>
                          </a:rPr>
                          <m:t>𝑑𝑖𝑠𝑡</m:t>
                        </m:r>
                      </m:e>
                    </m:d>
                  </m:oMath>
                </a14:m>
                <a:r>
                  <a:rPr lang="en-US" b="0" dirty="0"/>
                  <a:t> with equality onl</a:t>
                </a:r>
                <a:r>
                  <a:rPr lang="en-US" dirty="0"/>
                  <a:t>y for distributions with one certain outcome</a:t>
                </a:r>
                <a:endParaRPr lang="en-US" b="0" dirty="0"/>
              </a:p>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𝐻</m:t>
                    </m:r>
                    <m:d>
                      <m:dPr>
                        <m:ctrlPr>
                          <a:rPr lang="en-US" b="0" i="1" smtClean="0">
                            <a:latin typeface="Cambria Math" panose="02040503050406030204" pitchFamily="18" charset="0"/>
                          </a:rPr>
                        </m:ctrlPr>
                      </m:dPr>
                      <m:e>
                        <m:r>
                          <a:rPr lang="en-US" b="0" i="1" smtClean="0">
                            <a:latin typeface="Cambria Math" panose="02040503050406030204" pitchFamily="18" charset="0"/>
                          </a:rPr>
                          <m:t>𝑑𝑖𝑠𝑡</m:t>
                        </m:r>
                      </m:e>
                    </m:d>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r>
                          <a:rPr lang="en-US" b="0" i="1" smtClean="0">
                            <a:latin typeface="Cambria Math" panose="02040503050406030204" pitchFamily="18" charset="0"/>
                          </a:rPr>
                          <m:t>𝑛</m:t>
                        </m:r>
                      </m:e>
                    </m:func>
                  </m:oMath>
                </a14:m>
                <a:r>
                  <a:rPr lang="en-US" b="0" dirty="0"/>
                  <a:t> with equality for uniform distributions</a:t>
                </a:r>
              </a:p>
            </p:txBody>
          </p:sp>
        </mc:Choice>
        <mc:Fallback xmlns="">
          <p:sp>
            <p:nvSpPr>
              <p:cNvPr id="2" name="TextBox 1">
                <a:extLst>
                  <a:ext uri="{FF2B5EF4-FFF2-40B4-BE49-F238E27FC236}">
                    <a16:creationId xmlns:a16="http://schemas.microsoft.com/office/drawing/2014/main" id="{6F3F2EA3-A993-67BC-3EAA-D163D55CA074}"/>
                  </a:ext>
                </a:extLst>
              </p:cNvPr>
              <p:cNvSpPr txBox="1">
                <a:spLocks noRot="1" noChangeAspect="1" noMove="1" noResize="1" noEditPoints="1" noAdjustHandles="1" noChangeArrowheads="1" noChangeShapeType="1" noTextEdit="1"/>
              </p:cNvSpPr>
              <p:nvPr/>
            </p:nvSpPr>
            <p:spPr>
              <a:xfrm>
                <a:off x="6652496" y="1167127"/>
                <a:ext cx="5126662" cy="1200329"/>
              </a:xfrm>
              <a:prstGeom prst="rect">
                <a:avLst/>
              </a:prstGeom>
              <a:blipFill>
                <a:blip r:embed="rId2"/>
                <a:stretch>
                  <a:fillRect l="-741" t="-2083" b="-7292"/>
                </a:stretch>
              </a:blipFill>
            </p:spPr>
            <p:txBody>
              <a:bodyPr/>
              <a:lstStyle/>
              <a:p>
                <a:r>
                  <a:rPr lang="en-NL">
                    <a:noFill/>
                  </a:rPr>
                  <a:t> </a:t>
                </a:r>
              </a:p>
            </p:txBody>
          </p:sp>
        </mc:Fallback>
      </mc:AlternateContent>
      <p:pic>
        <p:nvPicPr>
          <p:cNvPr id="35" name="Picture 34">
            <a:extLst>
              <a:ext uri="{FF2B5EF4-FFF2-40B4-BE49-F238E27FC236}">
                <a16:creationId xmlns:a16="http://schemas.microsoft.com/office/drawing/2014/main" id="{0DB0108D-6B01-F9E2-4161-CF20C529C529}"/>
              </a:ext>
            </a:extLst>
          </p:cNvPr>
          <p:cNvPicPr>
            <a:picLocks noChangeAspect="1"/>
          </p:cNvPicPr>
          <p:nvPr/>
        </p:nvPicPr>
        <p:blipFill>
          <a:blip r:embed="rId3"/>
          <a:stretch>
            <a:fillRect/>
          </a:stretch>
        </p:blipFill>
        <p:spPr>
          <a:xfrm>
            <a:off x="10335804" y="2205596"/>
            <a:ext cx="1731277" cy="1264538"/>
          </a:xfrm>
          <a:prstGeom prst="rect">
            <a:avLst/>
          </a:prstGeom>
        </p:spPr>
      </p:pic>
      <p:pic>
        <p:nvPicPr>
          <p:cNvPr id="39" name="Picture 20">
            <a:extLst>
              <a:ext uri="{FF2B5EF4-FFF2-40B4-BE49-F238E27FC236}">
                <a16:creationId xmlns:a16="http://schemas.microsoft.com/office/drawing/2014/main" id="{3203D1B8-5CAC-2148-FAC7-927B0ED785F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6761" t="16742" r="25203" b="14838"/>
          <a:stretch/>
        </p:blipFill>
        <p:spPr bwMode="auto">
          <a:xfrm>
            <a:off x="4767963" y="3656185"/>
            <a:ext cx="2199405" cy="2349543"/>
          </a:xfrm>
          <a:prstGeom prst="rect">
            <a:avLst/>
          </a:prstGeom>
          <a:noFill/>
          <a:extLst>
            <a:ext uri="{909E8E84-426E-40DD-AFC4-6F175D3DCCD1}">
              <a14:hiddenFill xmlns:a14="http://schemas.microsoft.com/office/drawing/2010/main">
                <a:solidFill>
                  <a:srgbClr val="FFFFFF"/>
                </a:solidFill>
              </a14:hiddenFill>
            </a:ext>
          </a:extLst>
        </p:spPr>
      </p:pic>
      <p:pic>
        <p:nvPicPr>
          <p:cNvPr id="40964" name="Picture 4">
            <a:extLst>
              <a:ext uri="{FF2B5EF4-FFF2-40B4-BE49-F238E27FC236}">
                <a16:creationId xmlns:a16="http://schemas.microsoft.com/office/drawing/2014/main" id="{0F3290B8-6F75-4B1F-CFD2-A2C92F7EDCA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3208" t="12055" r="24306" b="17713"/>
          <a:stretch/>
        </p:blipFill>
        <p:spPr bwMode="auto">
          <a:xfrm>
            <a:off x="1229361" y="3671762"/>
            <a:ext cx="2192906" cy="2200719"/>
          </a:xfrm>
          <a:prstGeom prst="rect">
            <a:avLst/>
          </a:prstGeom>
          <a:noFill/>
          <a:extLst>
            <a:ext uri="{909E8E84-426E-40DD-AFC4-6F175D3DCCD1}">
              <a14:hiddenFill xmlns:a14="http://schemas.microsoft.com/office/drawing/2010/main">
                <a:solidFill>
                  <a:srgbClr val="FFFFFF"/>
                </a:solidFill>
              </a14:hiddenFill>
            </a:ext>
          </a:extLst>
        </p:spPr>
      </p:pic>
      <p:pic>
        <p:nvPicPr>
          <p:cNvPr id="40968" name="Picture 8">
            <a:extLst>
              <a:ext uri="{FF2B5EF4-FFF2-40B4-BE49-F238E27FC236}">
                <a16:creationId xmlns:a16="http://schemas.microsoft.com/office/drawing/2014/main" id="{9C2AB6C5-021C-0F41-CB35-F023E403A3FE}"/>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4306" t="13474" r="24098" b="17544"/>
          <a:stretch/>
        </p:blipFill>
        <p:spPr bwMode="auto">
          <a:xfrm>
            <a:off x="8231707" y="3651468"/>
            <a:ext cx="2343187" cy="2349544"/>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14="http://schemas.microsoft.com/office/drawing/2010/main" Requires="a14">
          <p:sp>
            <p:nvSpPr>
              <p:cNvPr id="46" name="TextBox 45">
                <a:extLst>
                  <a:ext uri="{FF2B5EF4-FFF2-40B4-BE49-F238E27FC236}">
                    <a16:creationId xmlns:a16="http://schemas.microsoft.com/office/drawing/2014/main" id="{CD6F5FAC-6740-A6C2-0216-4F065D793194}"/>
                  </a:ext>
                </a:extLst>
              </p:cNvPr>
              <p:cNvSpPr txBox="1"/>
              <p:nvPr/>
            </p:nvSpPr>
            <p:spPr>
              <a:xfrm>
                <a:off x="909689" y="5941074"/>
                <a:ext cx="2832250"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unc>
                        <m:funcPr>
                          <m:ctrlPr>
                            <a:rPr lang="nl-NL" sz="2400" b="0" i="1" smtClean="0">
                              <a:latin typeface="Cambria Math" panose="02040503050406030204" pitchFamily="18" charset="0"/>
                            </a:rPr>
                          </m:ctrlPr>
                        </m:funcPr>
                        <m:fName>
                          <m:r>
                            <m:rPr>
                              <m:sty m:val="p"/>
                            </m:rPr>
                            <a:rPr lang="nl-NL" sz="2400" b="0" i="0" smtClean="0">
                              <a:latin typeface="Cambria Math" panose="02040503050406030204" pitchFamily="18" charset="0"/>
                            </a:rPr>
                            <m:t>H</m:t>
                          </m:r>
                          <m:r>
                            <a:rPr lang="nl-NL" sz="2400" b="0" i="0" smtClean="0">
                              <a:latin typeface="Cambria Math" panose="02040503050406030204" pitchFamily="18" charset="0"/>
                            </a:rPr>
                            <m:t>=</m:t>
                          </m:r>
                          <m:r>
                            <m:rPr>
                              <m:sty m:val="p"/>
                            </m:rPr>
                            <a:rPr lang="nl-NL" sz="2400" b="0" i="0" smtClean="0">
                              <a:latin typeface="Cambria Math" panose="02040503050406030204" pitchFamily="18" charset="0"/>
                            </a:rPr>
                            <m:t>log</m:t>
                          </m:r>
                        </m:fName>
                        <m:e>
                          <m:d>
                            <m:dPr>
                              <m:ctrlPr>
                                <a:rPr lang="nl-NL" sz="2400" b="0" i="1" smtClean="0">
                                  <a:latin typeface="Cambria Math" panose="02040503050406030204" pitchFamily="18" charset="0"/>
                                </a:rPr>
                              </m:ctrlPr>
                            </m:dPr>
                            <m:e>
                              <m:r>
                                <a:rPr lang="nl-NL" sz="2400" b="0" i="1" smtClean="0">
                                  <a:latin typeface="Cambria Math" panose="02040503050406030204" pitchFamily="18" charset="0"/>
                                </a:rPr>
                                <m:t>5</m:t>
                              </m:r>
                            </m:e>
                          </m:d>
                        </m:e>
                      </m:func>
                      <m:r>
                        <a:rPr lang="nl-NL" sz="2400" b="0" i="1" smtClean="0">
                          <a:latin typeface="Cambria Math" panose="02040503050406030204" pitchFamily="18" charset="0"/>
                        </a:rPr>
                        <m:t>=2.322</m:t>
                      </m:r>
                    </m:oMath>
                  </m:oMathPara>
                </a14:m>
                <a:endParaRPr lang="en-US" sz="2400" dirty="0"/>
              </a:p>
            </p:txBody>
          </p:sp>
        </mc:Choice>
        <mc:Fallback>
          <p:sp>
            <p:nvSpPr>
              <p:cNvPr id="46" name="TextBox 45">
                <a:extLst>
                  <a:ext uri="{FF2B5EF4-FFF2-40B4-BE49-F238E27FC236}">
                    <a16:creationId xmlns:a16="http://schemas.microsoft.com/office/drawing/2014/main" id="{CD6F5FAC-6740-A6C2-0216-4F065D793194}"/>
                  </a:ext>
                </a:extLst>
              </p:cNvPr>
              <p:cNvSpPr txBox="1">
                <a:spLocks noRot="1" noChangeAspect="1" noMove="1" noResize="1" noEditPoints="1" noAdjustHandles="1" noChangeArrowheads="1" noChangeShapeType="1" noTextEdit="1"/>
              </p:cNvSpPr>
              <p:nvPr/>
            </p:nvSpPr>
            <p:spPr>
              <a:xfrm>
                <a:off x="909689" y="5941074"/>
                <a:ext cx="2832250" cy="461665"/>
              </a:xfrm>
              <a:prstGeom prst="rect">
                <a:avLst/>
              </a:prstGeom>
              <a:blipFill>
                <a:blip r:embed="rId7"/>
                <a:stretch>
                  <a:fillRect b="-16216"/>
                </a:stretch>
              </a:blipFill>
            </p:spPr>
            <p:txBody>
              <a:bodyPr/>
              <a:lstStyle/>
              <a:p>
                <a:r>
                  <a:rPr lang="en-NL">
                    <a:noFill/>
                  </a:rPr>
                  <a:t> </a:t>
                </a:r>
              </a:p>
            </p:txBody>
          </p:sp>
        </mc:Fallback>
      </mc:AlternateContent>
      <mc:AlternateContent xmlns:mc="http://schemas.openxmlformats.org/markup-compatibility/2006">
        <mc:Choice xmlns:a14="http://schemas.microsoft.com/office/drawing/2010/main" Requires="a14">
          <p:sp>
            <p:nvSpPr>
              <p:cNvPr id="47" name="TextBox 46">
                <a:extLst>
                  <a:ext uri="{FF2B5EF4-FFF2-40B4-BE49-F238E27FC236}">
                    <a16:creationId xmlns:a16="http://schemas.microsoft.com/office/drawing/2014/main" id="{195C0CB7-CBC0-01BA-C90E-4F9B790A4143}"/>
                  </a:ext>
                </a:extLst>
              </p:cNvPr>
              <p:cNvSpPr txBox="1"/>
              <p:nvPr/>
            </p:nvSpPr>
            <p:spPr>
              <a:xfrm>
                <a:off x="4826548" y="5994487"/>
                <a:ext cx="2259978"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unc>
                        <m:funcPr>
                          <m:ctrlPr>
                            <a:rPr lang="nl-NL" sz="2400" b="0" i="1" smtClean="0">
                              <a:latin typeface="Cambria Math" panose="02040503050406030204" pitchFamily="18" charset="0"/>
                            </a:rPr>
                          </m:ctrlPr>
                        </m:funcPr>
                        <m:fName>
                          <m:r>
                            <m:rPr>
                              <m:sty m:val="p"/>
                            </m:rPr>
                            <a:rPr lang="nl-NL" sz="2400" b="0" i="0" smtClean="0">
                              <a:latin typeface="Cambria Math" panose="02040503050406030204" pitchFamily="18" charset="0"/>
                            </a:rPr>
                            <m:t>H</m:t>
                          </m:r>
                          <m:r>
                            <a:rPr lang="nl-NL" sz="2400" b="0" i="0" smtClean="0">
                              <a:latin typeface="Cambria Math" panose="02040503050406030204" pitchFamily="18" charset="0"/>
                            </a:rPr>
                            <m:t>=</m:t>
                          </m:r>
                          <m:r>
                            <m:rPr>
                              <m:sty m:val="p"/>
                            </m:rPr>
                            <a:rPr lang="nl-NL" sz="2400" b="0" i="0" smtClean="0">
                              <a:latin typeface="Cambria Math" panose="02040503050406030204" pitchFamily="18" charset="0"/>
                            </a:rPr>
                            <m:t>log</m:t>
                          </m:r>
                        </m:fName>
                        <m:e>
                          <m:d>
                            <m:dPr>
                              <m:ctrlPr>
                                <a:rPr lang="nl-NL" sz="2400" b="0" i="1" smtClean="0">
                                  <a:latin typeface="Cambria Math" panose="02040503050406030204" pitchFamily="18" charset="0"/>
                                </a:rPr>
                              </m:ctrlPr>
                            </m:dPr>
                            <m:e>
                              <m:r>
                                <a:rPr lang="nl-NL" sz="2400" b="0" i="1" smtClean="0">
                                  <a:latin typeface="Cambria Math" panose="02040503050406030204" pitchFamily="18" charset="0"/>
                                </a:rPr>
                                <m:t>2</m:t>
                              </m:r>
                            </m:e>
                          </m:d>
                        </m:e>
                      </m:func>
                      <m:r>
                        <a:rPr lang="nl-NL" sz="2400" b="0" i="1" smtClean="0">
                          <a:latin typeface="Cambria Math" panose="02040503050406030204" pitchFamily="18" charset="0"/>
                        </a:rPr>
                        <m:t>=1</m:t>
                      </m:r>
                    </m:oMath>
                  </m:oMathPara>
                </a14:m>
                <a:endParaRPr lang="en-US" sz="2400" dirty="0"/>
              </a:p>
            </p:txBody>
          </p:sp>
        </mc:Choice>
        <mc:Fallback>
          <p:sp>
            <p:nvSpPr>
              <p:cNvPr id="47" name="TextBox 46">
                <a:extLst>
                  <a:ext uri="{FF2B5EF4-FFF2-40B4-BE49-F238E27FC236}">
                    <a16:creationId xmlns:a16="http://schemas.microsoft.com/office/drawing/2014/main" id="{195C0CB7-CBC0-01BA-C90E-4F9B790A4143}"/>
                  </a:ext>
                </a:extLst>
              </p:cNvPr>
              <p:cNvSpPr txBox="1">
                <a:spLocks noRot="1" noChangeAspect="1" noMove="1" noResize="1" noEditPoints="1" noAdjustHandles="1" noChangeArrowheads="1" noChangeShapeType="1" noTextEdit="1"/>
              </p:cNvSpPr>
              <p:nvPr/>
            </p:nvSpPr>
            <p:spPr>
              <a:xfrm>
                <a:off x="4826548" y="5994487"/>
                <a:ext cx="2259978" cy="461665"/>
              </a:xfrm>
              <a:prstGeom prst="rect">
                <a:avLst/>
              </a:prstGeom>
              <a:blipFill>
                <a:blip r:embed="rId8"/>
                <a:stretch>
                  <a:fillRect b="-18421"/>
                </a:stretch>
              </a:blipFill>
            </p:spPr>
            <p:txBody>
              <a:bodyPr/>
              <a:lstStyle/>
              <a:p>
                <a:r>
                  <a:rPr lang="en-NL">
                    <a:noFill/>
                  </a:rPr>
                  <a:t> </a:t>
                </a:r>
              </a:p>
            </p:txBody>
          </p:sp>
        </mc:Fallback>
      </mc:AlternateContent>
      <mc:AlternateContent xmlns:mc="http://schemas.openxmlformats.org/markup-compatibility/2006">
        <mc:Choice xmlns:a14="http://schemas.microsoft.com/office/drawing/2010/main" Requires="a14">
          <p:sp>
            <p:nvSpPr>
              <p:cNvPr id="48" name="TextBox 47">
                <a:extLst>
                  <a:ext uri="{FF2B5EF4-FFF2-40B4-BE49-F238E27FC236}">
                    <a16:creationId xmlns:a16="http://schemas.microsoft.com/office/drawing/2014/main" id="{E6D43064-9033-7AA3-DFEE-94DDDF312230}"/>
                  </a:ext>
                </a:extLst>
              </p:cNvPr>
              <p:cNvSpPr txBox="1"/>
              <p:nvPr/>
            </p:nvSpPr>
            <p:spPr>
              <a:xfrm>
                <a:off x="8350865" y="5994486"/>
                <a:ext cx="2259978"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unc>
                        <m:funcPr>
                          <m:ctrlPr>
                            <a:rPr lang="nl-NL" sz="2400" b="0" i="1" smtClean="0">
                              <a:latin typeface="Cambria Math" panose="02040503050406030204" pitchFamily="18" charset="0"/>
                            </a:rPr>
                          </m:ctrlPr>
                        </m:funcPr>
                        <m:fName>
                          <m:r>
                            <m:rPr>
                              <m:sty m:val="p"/>
                            </m:rPr>
                            <a:rPr lang="nl-NL" sz="2400" b="0" i="0" smtClean="0">
                              <a:latin typeface="Cambria Math" panose="02040503050406030204" pitchFamily="18" charset="0"/>
                            </a:rPr>
                            <m:t>H</m:t>
                          </m:r>
                          <m:r>
                            <a:rPr lang="nl-NL" sz="2400" b="0" i="0" smtClean="0">
                              <a:latin typeface="Cambria Math" panose="02040503050406030204" pitchFamily="18" charset="0"/>
                            </a:rPr>
                            <m:t>=</m:t>
                          </m:r>
                          <m:r>
                            <m:rPr>
                              <m:sty m:val="p"/>
                            </m:rPr>
                            <a:rPr lang="nl-NL" sz="2400" b="0" i="0" smtClean="0">
                              <a:latin typeface="Cambria Math" panose="02040503050406030204" pitchFamily="18" charset="0"/>
                            </a:rPr>
                            <m:t>log</m:t>
                          </m:r>
                        </m:fName>
                        <m:e>
                          <m:d>
                            <m:dPr>
                              <m:ctrlPr>
                                <a:rPr lang="nl-NL" sz="2400" b="0" i="1" smtClean="0">
                                  <a:latin typeface="Cambria Math" panose="02040503050406030204" pitchFamily="18" charset="0"/>
                                </a:rPr>
                              </m:ctrlPr>
                            </m:dPr>
                            <m:e>
                              <m:r>
                                <a:rPr lang="nl-NL" sz="2400" b="0" i="1" smtClean="0">
                                  <a:latin typeface="Cambria Math" panose="02040503050406030204" pitchFamily="18" charset="0"/>
                                </a:rPr>
                                <m:t>8</m:t>
                              </m:r>
                            </m:e>
                          </m:d>
                        </m:e>
                      </m:func>
                      <m:r>
                        <a:rPr lang="nl-NL" sz="2400" b="0" i="1" smtClean="0">
                          <a:latin typeface="Cambria Math" panose="02040503050406030204" pitchFamily="18" charset="0"/>
                        </a:rPr>
                        <m:t>=3</m:t>
                      </m:r>
                    </m:oMath>
                  </m:oMathPara>
                </a14:m>
                <a:endParaRPr lang="en-US" sz="2400" dirty="0"/>
              </a:p>
            </p:txBody>
          </p:sp>
        </mc:Choice>
        <mc:Fallback>
          <p:sp>
            <p:nvSpPr>
              <p:cNvPr id="48" name="TextBox 47">
                <a:extLst>
                  <a:ext uri="{FF2B5EF4-FFF2-40B4-BE49-F238E27FC236}">
                    <a16:creationId xmlns:a16="http://schemas.microsoft.com/office/drawing/2014/main" id="{E6D43064-9033-7AA3-DFEE-94DDDF312230}"/>
                  </a:ext>
                </a:extLst>
              </p:cNvPr>
              <p:cNvSpPr txBox="1">
                <a:spLocks noRot="1" noChangeAspect="1" noMove="1" noResize="1" noEditPoints="1" noAdjustHandles="1" noChangeArrowheads="1" noChangeShapeType="1" noTextEdit="1"/>
              </p:cNvSpPr>
              <p:nvPr/>
            </p:nvSpPr>
            <p:spPr>
              <a:xfrm>
                <a:off x="8350865" y="5994486"/>
                <a:ext cx="2259978" cy="461665"/>
              </a:xfrm>
              <a:prstGeom prst="rect">
                <a:avLst/>
              </a:prstGeom>
              <a:blipFill>
                <a:blip r:embed="rId9"/>
                <a:stretch>
                  <a:fillRect b="-18421"/>
                </a:stretch>
              </a:blipFill>
            </p:spPr>
            <p:txBody>
              <a:bodyPr/>
              <a:lstStyle/>
              <a:p>
                <a:r>
                  <a:rPr lang="en-NL">
                    <a:noFill/>
                  </a:rPr>
                  <a:t> </a:t>
                </a:r>
              </a:p>
            </p:txBody>
          </p:sp>
        </mc:Fallback>
      </mc:AlternateContent>
      <mc:AlternateContent xmlns:mc="http://schemas.openxmlformats.org/markup-compatibility/2006" xmlns:a14="http://schemas.microsoft.com/office/drawing/2010/main">
        <mc:Choice Requires="a14">
          <p:sp>
            <p:nvSpPr>
              <p:cNvPr id="4" name="Rounded Rectangle 3">
                <a:extLst>
                  <a:ext uri="{FF2B5EF4-FFF2-40B4-BE49-F238E27FC236}">
                    <a16:creationId xmlns:a16="http://schemas.microsoft.com/office/drawing/2014/main" id="{8CDF2603-7073-F767-F39C-C5D4F7337865}"/>
                  </a:ext>
                </a:extLst>
              </p:cNvPr>
              <p:cNvSpPr/>
              <p:nvPr/>
            </p:nvSpPr>
            <p:spPr>
              <a:xfrm>
                <a:off x="608906" y="1221431"/>
                <a:ext cx="5614671" cy="1762995"/>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r>
                  <a:rPr lang="en-US" sz="2400" b="1" dirty="0">
                    <a:solidFill>
                      <a:schemeClr val="tx1"/>
                    </a:solidFill>
                  </a:rPr>
                  <a:t>Shannon entropy </a:t>
                </a:r>
                <a:br>
                  <a:rPr lang="en-US" sz="2400" dirty="0">
                    <a:solidFill>
                      <a:schemeClr val="tx1"/>
                    </a:solidFill>
                  </a:rPr>
                </a:br>
                <a14:m>
                  <m:oMathPara xmlns:m="http://schemas.openxmlformats.org/officeDocument/2006/math">
                    <m:oMathParaPr>
                      <m:jc m:val="centerGroup"/>
                    </m:oMathParaPr>
                    <m:oMath xmlns:m="http://schemas.openxmlformats.org/officeDocument/2006/math">
                      <m:r>
                        <m:rPr>
                          <m:sty m:val="p"/>
                        </m:rPr>
                        <a:rPr lang="en-US" sz="2400" b="0" i="0" smtClean="0">
                          <a:solidFill>
                            <a:schemeClr val="tx1"/>
                          </a:solidFill>
                          <a:latin typeface="Cambria Math" panose="02040503050406030204" pitchFamily="18" charset="0"/>
                        </a:rPr>
                        <m:t>H</m:t>
                      </m:r>
                      <m:d>
                        <m:dPr>
                          <m:ctrlPr>
                            <a:rPr lang="en-US" sz="2400" b="0" i="1" smtClean="0">
                              <a:solidFill>
                                <a:schemeClr val="tx1"/>
                              </a:solidFill>
                              <a:latin typeface="Cambria Math" panose="02040503050406030204" pitchFamily="18" charset="0"/>
                            </a:rPr>
                          </m:ctrlPr>
                        </m:dPr>
                        <m:e>
                          <m:d>
                            <m:dPr>
                              <m:begChr m:val="["/>
                              <m:endChr m:val="]"/>
                              <m:ctrlPr>
                                <a:rPr lang="en-US" sz="2400" b="0" i="1" smtClean="0">
                                  <a:solidFill>
                                    <a:schemeClr val="tx1"/>
                                  </a:solidFill>
                                  <a:latin typeface="Cambria Math" panose="02040503050406030204" pitchFamily="18" charset="0"/>
                                </a:rPr>
                              </m:ctrlPr>
                            </m:dPr>
                            <m:e>
                              <m:sSub>
                                <m:sSubPr>
                                  <m:ctrlPr>
                                    <a:rPr lang="en-US" sz="2400" i="1" smtClean="0">
                                      <a:solidFill>
                                        <a:schemeClr val="tx1"/>
                                      </a:solidFill>
                                      <a:latin typeface="Cambria Math" panose="02040503050406030204" pitchFamily="18" charset="0"/>
                                    </a:rPr>
                                  </m:ctrlPr>
                                </m:sSubPr>
                                <m:e>
                                  <m:r>
                                    <a:rPr lang="en-US" sz="2400" i="1" smtClean="0">
                                      <a:solidFill>
                                        <a:schemeClr val="tx1"/>
                                      </a:solidFill>
                                      <a:latin typeface="Cambria Math" panose="02040503050406030204" pitchFamily="18" charset="0"/>
                                    </a:rPr>
                                    <m:t>𝑝</m:t>
                                  </m:r>
                                </m:e>
                                <m:sub>
                                  <m:r>
                                    <a:rPr lang="en-US" sz="2400" i="1" smtClean="0">
                                      <a:solidFill>
                                        <a:schemeClr val="tx1"/>
                                      </a:solidFill>
                                      <a:latin typeface="Cambria Math" panose="02040503050406030204" pitchFamily="18" charset="0"/>
                                    </a:rPr>
                                    <m:t>0</m:t>
                                  </m:r>
                                </m:sub>
                              </m:sSub>
                              <m:r>
                                <a:rPr lang="en-US" sz="2400" b="0" i="1" smtClean="0">
                                  <a:solidFill>
                                    <a:schemeClr val="tx1"/>
                                  </a:solidFill>
                                  <a:latin typeface="Cambria Math" panose="02040503050406030204" pitchFamily="18" charset="0"/>
                                </a:rPr>
                                <m:t>, </m:t>
                              </m:r>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𝑝</m:t>
                                  </m:r>
                                </m:e>
                                <m:sub>
                                  <m:r>
                                    <a:rPr lang="en-US" sz="2400" b="0" i="1" smtClean="0">
                                      <a:solidFill>
                                        <a:schemeClr val="tx1"/>
                                      </a:solidFill>
                                      <a:latin typeface="Cambria Math" panose="02040503050406030204" pitchFamily="18" charset="0"/>
                                    </a:rPr>
                                    <m:t>1</m:t>
                                  </m:r>
                                </m:sub>
                              </m:sSub>
                              <m:r>
                                <a:rPr lang="en-US" sz="2400" b="0" i="1" smtClean="0">
                                  <a:solidFill>
                                    <a:schemeClr val="tx1"/>
                                  </a:solidFill>
                                  <a:latin typeface="Cambria Math" panose="02040503050406030204" pitchFamily="18" charset="0"/>
                                </a:rPr>
                                <m:t>, …, </m:t>
                              </m:r>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𝑝</m:t>
                                  </m:r>
                                </m:e>
                                <m:sub>
                                  <m:r>
                                    <a:rPr lang="en-US" sz="2400" b="0" i="1" smtClean="0">
                                      <a:solidFill>
                                        <a:schemeClr val="tx1"/>
                                      </a:solidFill>
                                      <a:latin typeface="Cambria Math" panose="02040503050406030204" pitchFamily="18" charset="0"/>
                                    </a:rPr>
                                    <m:t>𝑛</m:t>
                                  </m:r>
                                </m:sub>
                              </m:sSub>
                            </m:e>
                          </m:d>
                        </m:e>
                      </m:d>
                      <m:r>
                        <a:rPr lang="en-US" sz="2400" b="0" i="1" smtClean="0">
                          <a:solidFill>
                            <a:schemeClr val="tx1"/>
                          </a:solidFill>
                          <a:latin typeface="Cambria Math" panose="02040503050406030204" pitchFamily="18" charset="0"/>
                        </a:rPr>
                        <m:t>≝ </m:t>
                      </m:r>
                      <m:nary>
                        <m:naryPr>
                          <m:chr m:val="∑"/>
                          <m:supHide m:val="on"/>
                          <m:ctrlPr>
                            <a:rPr lang="en-US" sz="2400" b="0" i="1" smtClean="0">
                              <a:solidFill>
                                <a:schemeClr val="tx1"/>
                              </a:solidFill>
                              <a:latin typeface="Cambria Math" panose="02040503050406030204" pitchFamily="18" charset="0"/>
                            </a:rPr>
                          </m:ctrlPr>
                        </m:naryPr>
                        <m:sub>
                          <m:r>
                            <m:rPr>
                              <m:brk m:alnAt="7"/>
                            </m:rPr>
                            <a:rPr lang="en-US" sz="2400" b="0" i="1" smtClean="0">
                              <a:solidFill>
                                <a:schemeClr val="tx1"/>
                              </a:solidFill>
                              <a:latin typeface="Cambria Math" panose="02040503050406030204" pitchFamily="18" charset="0"/>
                            </a:rPr>
                            <m:t>𝑖</m:t>
                          </m:r>
                        </m:sub>
                        <m:sup/>
                        <m:e>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 </m:t>
                              </m:r>
                              <m:r>
                                <a:rPr lang="en-US" sz="2400" b="0" i="1" smtClean="0">
                                  <a:solidFill>
                                    <a:schemeClr val="tx1"/>
                                  </a:solidFill>
                                  <a:latin typeface="Cambria Math" panose="02040503050406030204" pitchFamily="18" charset="0"/>
                                </a:rPr>
                                <m:t>𝑝</m:t>
                              </m:r>
                            </m:e>
                            <m:sub>
                              <m:r>
                                <a:rPr lang="en-US" sz="2400" b="0" i="1" smtClean="0">
                                  <a:solidFill>
                                    <a:schemeClr val="tx1"/>
                                  </a:solidFill>
                                  <a:latin typeface="Cambria Math" panose="02040503050406030204" pitchFamily="18" charset="0"/>
                                </a:rPr>
                                <m:t>𝑖</m:t>
                              </m:r>
                            </m:sub>
                          </m:sSub>
                          <m:r>
                            <a:rPr lang="en-US" sz="2400" b="0" i="1" smtClean="0">
                              <a:solidFill>
                                <a:schemeClr val="tx1"/>
                              </a:solidFill>
                              <a:latin typeface="Cambria Math" panose="02040503050406030204" pitchFamily="18" charset="0"/>
                            </a:rPr>
                            <m:t> × </m:t>
                          </m:r>
                          <m:func>
                            <m:funcPr>
                              <m:ctrlPr>
                                <a:rPr lang="en-US" sz="2400" b="0" i="1" smtClean="0">
                                  <a:solidFill>
                                    <a:schemeClr val="tx1"/>
                                  </a:solidFill>
                                  <a:latin typeface="Cambria Math" panose="02040503050406030204" pitchFamily="18" charset="0"/>
                                </a:rPr>
                              </m:ctrlPr>
                            </m:funcPr>
                            <m:fName>
                              <m:r>
                                <m:rPr>
                                  <m:sty m:val="p"/>
                                </m:rPr>
                                <a:rPr lang="en-US" sz="2400" b="0" i="0" smtClean="0">
                                  <a:solidFill>
                                    <a:schemeClr val="tx1"/>
                                  </a:solidFill>
                                  <a:latin typeface="Cambria Math" panose="02040503050406030204" pitchFamily="18" charset="0"/>
                                </a:rPr>
                                <m:t>log</m:t>
                              </m:r>
                            </m:fName>
                            <m:e>
                              <m:d>
                                <m:dPr>
                                  <m:ctrlPr>
                                    <a:rPr lang="en-US" sz="2400" b="0" i="1" smtClean="0">
                                      <a:solidFill>
                                        <a:schemeClr val="tx1"/>
                                      </a:solidFill>
                                      <a:latin typeface="Cambria Math" panose="02040503050406030204" pitchFamily="18" charset="0"/>
                                    </a:rPr>
                                  </m:ctrlPr>
                                </m:dPr>
                                <m:e>
                                  <m:f>
                                    <m:fPr>
                                      <m:ctrlPr>
                                        <a:rPr lang="en-US" sz="2400" b="0" i="1" smtClean="0">
                                          <a:solidFill>
                                            <a:schemeClr val="tx1"/>
                                          </a:solidFill>
                                          <a:latin typeface="Cambria Math" panose="02040503050406030204" pitchFamily="18" charset="0"/>
                                        </a:rPr>
                                      </m:ctrlPr>
                                    </m:fPr>
                                    <m:num>
                                      <m:r>
                                        <a:rPr lang="en-US" sz="2400" b="0" i="1" smtClean="0">
                                          <a:solidFill>
                                            <a:schemeClr val="tx1"/>
                                          </a:solidFill>
                                          <a:latin typeface="Cambria Math" panose="02040503050406030204" pitchFamily="18" charset="0"/>
                                        </a:rPr>
                                        <m:t>1</m:t>
                                      </m:r>
                                    </m:num>
                                    <m:den>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𝑝</m:t>
                                          </m:r>
                                        </m:e>
                                        <m:sub>
                                          <m:r>
                                            <a:rPr lang="en-US" sz="2400" b="0" i="1" smtClean="0">
                                              <a:solidFill>
                                                <a:schemeClr val="tx1"/>
                                              </a:solidFill>
                                              <a:latin typeface="Cambria Math" panose="02040503050406030204" pitchFamily="18" charset="0"/>
                                            </a:rPr>
                                            <m:t>𝑖</m:t>
                                          </m:r>
                                        </m:sub>
                                      </m:sSub>
                                    </m:den>
                                  </m:f>
                                </m:e>
                              </m:d>
                            </m:e>
                          </m:func>
                        </m:e>
                      </m:nary>
                    </m:oMath>
                  </m:oMathPara>
                </a14:m>
                <a:br>
                  <a:rPr lang="en-US" sz="2400" dirty="0">
                    <a:solidFill>
                      <a:schemeClr val="tx1"/>
                    </a:solidFill>
                  </a:rPr>
                </a:br>
                <a:r>
                  <a:rPr lang="en-US" sz="2400" b="1" dirty="0">
                    <a:solidFill>
                      <a:schemeClr val="tx1"/>
                    </a:solidFill>
                  </a:rPr>
                  <a:t>is the average surprisal measured in bits</a:t>
                </a:r>
              </a:p>
            </p:txBody>
          </p:sp>
        </mc:Choice>
        <mc:Fallback xmlns="">
          <p:sp>
            <p:nvSpPr>
              <p:cNvPr id="4" name="Rounded Rectangle 3">
                <a:extLst>
                  <a:ext uri="{FF2B5EF4-FFF2-40B4-BE49-F238E27FC236}">
                    <a16:creationId xmlns:a16="http://schemas.microsoft.com/office/drawing/2014/main" id="{8CDF2603-7073-F767-F39C-C5D4F7337865}"/>
                  </a:ext>
                </a:extLst>
              </p:cNvPr>
              <p:cNvSpPr>
                <a:spLocks noRot="1" noChangeAspect="1" noMove="1" noResize="1" noEditPoints="1" noAdjustHandles="1" noChangeArrowheads="1" noChangeShapeType="1" noTextEdit="1"/>
              </p:cNvSpPr>
              <p:nvPr/>
            </p:nvSpPr>
            <p:spPr>
              <a:xfrm>
                <a:off x="608906" y="1221431"/>
                <a:ext cx="5614671" cy="1762995"/>
              </a:xfrm>
              <a:prstGeom prst="roundRect">
                <a:avLst/>
              </a:prstGeom>
              <a:blipFill>
                <a:blip r:embed="rId11"/>
                <a:stretch>
                  <a:fillRect/>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CD4E7B62-95FD-8386-9AAE-7EADB7FDF7A5}"/>
              </a:ext>
            </a:extLst>
          </p:cNvPr>
          <p:cNvPicPr>
            <a:picLocks noChangeAspect="1"/>
          </p:cNvPicPr>
          <p:nvPr/>
        </p:nvPicPr>
        <p:blipFill>
          <a:blip r:embed="rId12"/>
          <a:stretch>
            <a:fillRect/>
          </a:stretch>
        </p:blipFill>
        <p:spPr>
          <a:xfrm>
            <a:off x="6918438" y="2553884"/>
            <a:ext cx="3233849" cy="430542"/>
          </a:xfrm>
          <a:prstGeom prst="rect">
            <a:avLst/>
          </a:prstGeom>
        </p:spPr>
      </p:pic>
    </p:spTree>
    <p:extLst>
      <p:ext uri="{BB962C8B-B14F-4D97-AF65-F5344CB8AC3E}">
        <p14:creationId xmlns:p14="http://schemas.microsoft.com/office/powerpoint/2010/main" val="9441096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P spid="47" grpId="0"/>
      <p:bldP spid="48"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72FAEFCF-6AB3-F7B5-D55F-4ED5D1BDFDE3}"/>
              </a:ext>
            </a:extLst>
          </p:cNvPr>
          <p:cNvSpPr>
            <a:spLocks noGrp="1"/>
          </p:cNvSpPr>
          <p:nvPr>
            <p:ph type="title"/>
          </p:nvPr>
        </p:nvSpPr>
        <p:spPr>
          <a:xfrm>
            <a:off x="430709" y="158894"/>
            <a:ext cx="10515600" cy="1325563"/>
          </a:xfrm>
        </p:spPr>
        <p:txBody>
          <a:bodyPr/>
          <a:lstStyle/>
          <a:p>
            <a:r>
              <a:rPr lang="en-NL" dirty="0"/>
              <a:t>Order these in terms of Entropy</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6F3F2EA3-A993-67BC-3EAA-D163D55CA074}"/>
                  </a:ext>
                </a:extLst>
              </p:cNvPr>
              <p:cNvSpPr txBox="1"/>
              <p:nvPr/>
            </p:nvSpPr>
            <p:spPr>
              <a:xfrm>
                <a:off x="6652496" y="1167127"/>
                <a:ext cx="5126662" cy="1200329"/>
              </a:xfrm>
              <a:prstGeom prst="rect">
                <a:avLst/>
              </a:prstGeom>
              <a:noFill/>
            </p:spPr>
            <p:txBody>
              <a:bodyPr wrap="square" rtlCol="0">
                <a:spAutoFit/>
              </a:bodyPr>
              <a:lstStyle/>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0≤</m:t>
                    </m:r>
                    <m:r>
                      <a:rPr lang="en-US" b="0" i="1" smtClean="0">
                        <a:latin typeface="Cambria Math" panose="02040503050406030204" pitchFamily="18" charset="0"/>
                      </a:rPr>
                      <m:t>𝐻</m:t>
                    </m:r>
                    <m:d>
                      <m:dPr>
                        <m:ctrlPr>
                          <a:rPr lang="en-US" b="0" i="1" smtClean="0">
                            <a:latin typeface="Cambria Math" panose="02040503050406030204" pitchFamily="18" charset="0"/>
                          </a:rPr>
                        </m:ctrlPr>
                      </m:dPr>
                      <m:e>
                        <m:r>
                          <a:rPr lang="en-US" b="0" i="1" smtClean="0">
                            <a:latin typeface="Cambria Math" panose="02040503050406030204" pitchFamily="18" charset="0"/>
                          </a:rPr>
                          <m:t>𝑑𝑖𝑠𝑡</m:t>
                        </m:r>
                      </m:e>
                    </m:d>
                  </m:oMath>
                </a14:m>
                <a:r>
                  <a:rPr lang="en-US" b="0" dirty="0"/>
                  <a:t> with equality onl</a:t>
                </a:r>
                <a:r>
                  <a:rPr lang="en-US" dirty="0"/>
                  <a:t>y for distributions with one certain outcome</a:t>
                </a:r>
                <a:endParaRPr lang="en-US" b="0" dirty="0"/>
              </a:p>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𝐻</m:t>
                    </m:r>
                    <m:d>
                      <m:dPr>
                        <m:ctrlPr>
                          <a:rPr lang="en-US" b="0" i="1" smtClean="0">
                            <a:latin typeface="Cambria Math" panose="02040503050406030204" pitchFamily="18" charset="0"/>
                          </a:rPr>
                        </m:ctrlPr>
                      </m:dPr>
                      <m:e>
                        <m:r>
                          <a:rPr lang="en-US" b="0" i="1" smtClean="0">
                            <a:latin typeface="Cambria Math" panose="02040503050406030204" pitchFamily="18" charset="0"/>
                          </a:rPr>
                          <m:t>𝑑𝑖𝑠𝑡</m:t>
                        </m:r>
                      </m:e>
                    </m:d>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r>
                          <a:rPr lang="en-US" b="0" i="1" smtClean="0">
                            <a:latin typeface="Cambria Math" panose="02040503050406030204" pitchFamily="18" charset="0"/>
                          </a:rPr>
                          <m:t>𝑛</m:t>
                        </m:r>
                      </m:e>
                    </m:func>
                  </m:oMath>
                </a14:m>
                <a:r>
                  <a:rPr lang="en-US" b="0" dirty="0"/>
                  <a:t> with equality for uniform distributions</a:t>
                </a:r>
              </a:p>
            </p:txBody>
          </p:sp>
        </mc:Choice>
        <mc:Fallback xmlns="">
          <p:sp>
            <p:nvSpPr>
              <p:cNvPr id="2" name="TextBox 1">
                <a:extLst>
                  <a:ext uri="{FF2B5EF4-FFF2-40B4-BE49-F238E27FC236}">
                    <a16:creationId xmlns:a16="http://schemas.microsoft.com/office/drawing/2014/main" id="{6F3F2EA3-A993-67BC-3EAA-D163D55CA074}"/>
                  </a:ext>
                </a:extLst>
              </p:cNvPr>
              <p:cNvSpPr txBox="1">
                <a:spLocks noRot="1" noChangeAspect="1" noMove="1" noResize="1" noEditPoints="1" noAdjustHandles="1" noChangeArrowheads="1" noChangeShapeType="1" noTextEdit="1"/>
              </p:cNvSpPr>
              <p:nvPr/>
            </p:nvSpPr>
            <p:spPr>
              <a:xfrm>
                <a:off x="6652496" y="1167127"/>
                <a:ext cx="5126662" cy="1200329"/>
              </a:xfrm>
              <a:prstGeom prst="rect">
                <a:avLst/>
              </a:prstGeom>
              <a:blipFill>
                <a:blip r:embed="rId2"/>
                <a:stretch>
                  <a:fillRect l="-741" t="-2083" b="-7292"/>
                </a:stretch>
              </a:blipFill>
            </p:spPr>
            <p:txBody>
              <a:bodyPr/>
              <a:lstStyle/>
              <a:p>
                <a:r>
                  <a:rPr lang="en-NL">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2BFE995F-A368-799A-83AD-2255FE656085}"/>
                  </a:ext>
                </a:extLst>
              </p:cNvPr>
              <p:cNvSpPr txBox="1"/>
              <p:nvPr/>
            </p:nvSpPr>
            <p:spPr>
              <a:xfrm>
                <a:off x="7063434" y="2580934"/>
                <a:ext cx="327237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nl-NL" b="0" i="1" smtClean="0">
                          <a:latin typeface="Cambria Math" panose="02040503050406030204" pitchFamily="18" charset="0"/>
                        </a:rPr>
                        <m:t>𝐻</m:t>
                      </m:r>
                      <m:r>
                        <a:rPr lang="nl-NL" b="0" i="1" smtClean="0">
                          <a:latin typeface="Cambria Math" panose="02040503050406030204" pitchFamily="18" charset="0"/>
                        </a:rPr>
                        <m:t>=1+0.5 × 1+0.5 ×</m:t>
                      </m:r>
                      <m:func>
                        <m:funcPr>
                          <m:ctrlPr>
                            <a:rPr lang="nl-NL" b="0" i="1" smtClean="0">
                              <a:solidFill>
                                <a:srgbClr val="7030A0"/>
                              </a:solidFill>
                              <a:latin typeface="Cambria Math" panose="02040503050406030204" pitchFamily="18" charset="0"/>
                            </a:rPr>
                          </m:ctrlPr>
                        </m:funcPr>
                        <m:fName>
                          <m:r>
                            <m:rPr>
                              <m:sty m:val="p"/>
                            </m:rPr>
                            <a:rPr lang="nl-NL" b="0" i="0" smtClean="0">
                              <a:solidFill>
                                <a:srgbClr val="7030A0"/>
                              </a:solidFill>
                              <a:latin typeface="Cambria Math" panose="02040503050406030204" pitchFamily="18" charset="0"/>
                            </a:rPr>
                            <m:t>log</m:t>
                          </m:r>
                        </m:fName>
                        <m:e>
                          <m:r>
                            <a:rPr lang="nl-NL" b="0" i="1" smtClean="0">
                              <a:solidFill>
                                <a:srgbClr val="7030A0"/>
                              </a:solidFill>
                              <a:latin typeface="Cambria Math" panose="02040503050406030204" pitchFamily="18" charset="0"/>
                            </a:rPr>
                            <m:t>(3)</m:t>
                          </m:r>
                        </m:e>
                      </m:func>
                    </m:oMath>
                  </m:oMathPara>
                </a14:m>
                <a:endParaRPr lang="en-US" dirty="0"/>
              </a:p>
            </p:txBody>
          </p:sp>
        </mc:Choice>
        <mc:Fallback xmlns="">
          <p:sp>
            <p:nvSpPr>
              <p:cNvPr id="41" name="TextBox 40">
                <a:extLst>
                  <a:ext uri="{FF2B5EF4-FFF2-40B4-BE49-F238E27FC236}">
                    <a16:creationId xmlns:a16="http://schemas.microsoft.com/office/drawing/2014/main" id="{2BFE995F-A368-799A-83AD-2255FE656085}"/>
                  </a:ext>
                </a:extLst>
              </p:cNvPr>
              <p:cNvSpPr txBox="1">
                <a:spLocks noRot="1" noChangeAspect="1" noMove="1" noResize="1" noEditPoints="1" noAdjustHandles="1" noChangeArrowheads="1" noChangeShapeType="1" noTextEdit="1"/>
              </p:cNvSpPr>
              <p:nvPr/>
            </p:nvSpPr>
            <p:spPr>
              <a:xfrm>
                <a:off x="7063434" y="2580934"/>
                <a:ext cx="3272371" cy="369332"/>
              </a:xfrm>
              <a:prstGeom prst="rect">
                <a:avLst/>
              </a:prstGeom>
              <a:blipFill>
                <a:blip r:embed="rId3"/>
                <a:stretch>
                  <a:fillRect b="-16667"/>
                </a:stretch>
              </a:blipFill>
            </p:spPr>
            <p:txBody>
              <a:bodyPr/>
              <a:lstStyle/>
              <a:p>
                <a:r>
                  <a:rPr lang="en-NL">
                    <a:noFill/>
                  </a:rPr>
                  <a:t> </a:t>
                </a:r>
              </a:p>
            </p:txBody>
          </p:sp>
        </mc:Fallback>
      </mc:AlternateContent>
      <p:pic>
        <p:nvPicPr>
          <p:cNvPr id="35" name="Picture 34">
            <a:extLst>
              <a:ext uri="{FF2B5EF4-FFF2-40B4-BE49-F238E27FC236}">
                <a16:creationId xmlns:a16="http://schemas.microsoft.com/office/drawing/2014/main" id="{0DB0108D-6B01-F9E2-4161-CF20C529C529}"/>
              </a:ext>
            </a:extLst>
          </p:cNvPr>
          <p:cNvPicPr>
            <a:picLocks noChangeAspect="1"/>
          </p:cNvPicPr>
          <p:nvPr/>
        </p:nvPicPr>
        <p:blipFill>
          <a:blip r:embed="rId4"/>
          <a:stretch>
            <a:fillRect/>
          </a:stretch>
        </p:blipFill>
        <p:spPr>
          <a:xfrm>
            <a:off x="10335805" y="2205596"/>
            <a:ext cx="1523252" cy="1112595"/>
          </a:xfrm>
          <a:prstGeom prst="rect">
            <a:avLst/>
          </a:prstGeom>
        </p:spPr>
      </p:pic>
      <mc:AlternateContent xmlns:mc="http://schemas.openxmlformats.org/markup-compatibility/2006">
        <mc:Choice xmlns:a14="http://schemas.microsoft.com/office/drawing/2010/main" Requires="a14">
          <p:sp>
            <p:nvSpPr>
              <p:cNvPr id="46" name="TextBox 45">
                <a:extLst>
                  <a:ext uri="{FF2B5EF4-FFF2-40B4-BE49-F238E27FC236}">
                    <a16:creationId xmlns:a16="http://schemas.microsoft.com/office/drawing/2014/main" id="{CD6F5FAC-6740-A6C2-0216-4F065D793194}"/>
                  </a:ext>
                </a:extLst>
              </p:cNvPr>
              <p:cNvSpPr txBox="1"/>
              <p:nvPr/>
            </p:nvSpPr>
            <p:spPr>
              <a:xfrm>
                <a:off x="651292" y="6074742"/>
                <a:ext cx="2832250"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unc>
                        <m:funcPr>
                          <m:ctrlPr>
                            <a:rPr lang="nl-NL" sz="2400" b="0" i="1" smtClean="0">
                              <a:latin typeface="Cambria Math" panose="02040503050406030204" pitchFamily="18" charset="0"/>
                            </a:rPr>
                          </m:ctrlPr>
                        </m:funcPr>
                        <m:fName>
                          <m:r>
                            <m:rPr>
                              <m:sty m:val="p"/>
                            </m:rPr>
                            <a:rPr lang="nl-NL" sz="2400" b="0" i="0" smtClean="0">
                              <a:latin typeface="Cambria Math" panose="02040503050406030204" pitchFamily="18" charset="0"/>
                            </a:rPr>
                            <m:t>H</m:t>
                          </m:r>
                          <m:r>
                            <a:rPr lang="nl-NL" sz="2400" b="0" i="0" smtClean="0">
                              <a:latin typeface="Cambria Math" panose="02040503050406030204" pitchFamily="18" charset="0"/>
                            </a:rPr>
                            <m:t>=</m:t>
                          </m:r>
                          <m:r>
                            <m:rPr>
                              <m:sty m:val="p"/>
                            </m:rPr>
                            <a:rPr lang="nl-NL" sz="2400" b="0" i="0" smtClean="0">
                              <a:latin typeface="Cambria Math" panose="02040503050406030204" pitchFamily="18" charset="0"/>
                            </a:rPr>
                            <m:t>log</m:t>
                          </m:r>
                        </m:fName>
                        <m:e>
                          <m:d>
                            <m:dPr>
                              <m:ctrlPr>
                                <a:rPr lang="nl-NL" sz="2400" b="0" i="1" smtClean="0">
                                  <a:latin typeface="Cambria Math" panose="02040503050406030204" pitchFamily="18" charset="0"/>
                                </a:rPr>
                              </m:ctrlPr>
                            </m:dPr>
                            <m:e>
                              <m:r>
                                <a:rPr lang="nl-NL" sz="2400" b="0" i="1" smtClean="0">
                                  <a:latin typeface="Cambria Math" panose="02040503050406030204" pitchFamily="18" charset="0"/>
                                </a:rPr>
                                <m:t>6</m:t>
                              </m:r>
                            </m:e>
                          </m:d>
                        </m:e>
                      </m:func>
                      <m:r>
                        <a:rPr lang="nl-NL" sz="2400" b="0" i="1" smtClean="0">
                          <a:latin typeface="Cambria Math" panose="02040503050406030204" pitchFamily="18" charset="0"/>
                        </a:rPr>
                        <m:t>=2.585</m:t>
                      </m:r>
                    </m:oMath>
                  </m:oMathPara>
                </a14:m>
                <a:endParaRPr lang="en-US" sz="2400" dirty="0"/>
              </a:p>
            </p:txBody>
          </p:sp>
        </mc:Choice>
        <mc:Fallback>
          <p:sp>
            <p:nvSpPr>
              <p:cNvPr id="46" name="TextBox 45">
                <a:extLst>
                  <a:ext uri="{FF2B5EF4-FFF2-40B4-BE49-F238E27FC236}">
                    <a16:creationId xmlns:a16="http://schemas.microsoft.com/office/drawing/2014/main" id="{CD6F5FAC-6740-A6C2-0216-4F065D793194}"/>
                  </a:ext>
                </a:extLst>
              </p:cNvPr>
              <p:cNvSpPr txBox="1">
                <a:spLocks noRot="1" noChangeAspect="1" noMove="1" noResize="1" noEditPoints="1" noAdjustHandles="1" noChangeArrowheads="1" noChangeShapeType="1" noTextEdit="1"/>
              </p:cNvSpPr>
              <p:nvPr/>
            </p:nvSpPr>
            <p:spPr>
              <a:xfrm>
                <a:off x="651292" y="6074742"/>
                <a:ext cx="2832250" cy="461665"/>
              </a:xfrm>
              <a:prstGeom prst="rect">
                <a:avLst/>
              </a:prstGeom>
              <a:blipFill>
                <a:blip r:embed="rId5"/>
                <a:stretch>
                  <a:fillRect b="-18919"/>
                </a:stretch>
              </a:blipFill>
            </p:spPr>
            <p:txBody>
              <a:bodyPr/>
              <a:lstStyle/>
              <a:p>
                <a:r>
                  <a:rPr lang="en-NL">
                    <a:noFill/>
                  </a:rPr>
                  <a:t> </a:t>
                </a:r>
              </a:p>
            </p:txBody>
          </p:sp>
        </mc:Fallback>
      </mc:AlternateContent>
      <mc:AlternateContent xmlns:mc="http://schemas.openxmlformats.org/markup-compatibility/2006">
        <mc:Choice xmlns:a14="http://schemas.microsoft.com/office/drawing/2010/main" Requires="a14">
          <p:sp>
            <p:nvSpPr>
              <p:cNvPr id="47" name="TextBox 46">
                <a:extLst>
                  <a:ext uri="{FF2B5EF4-FFF2-40B4-BE49-F238E27FC236}">
                    <a16:creationId xmlns:a16="http://schemas.microsoft.com/office/drawing/2014/main" id="{195C0CB7-CBC0-01BA-C90E-4F9B790A4143}"/>
                  </a:ext>
                </a:extLst>
              </p:cNvPr>
              <p:cNvSpPr txBox="1"/>
              <p:nvPr/>
            </p:nvSpPr>
            <p:spPr>
              <a:xfrm>
                <a:off x="9232789" y="6074742"/>
                <a:ext cx="1629420"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nl-NL" sz="2400" b="0" i="0" smtClean="0">
                          <a:latin typeface="Cambria Math" panose="02040503050406030204" pitchFamily="18" charset="0"/>
                        </a:rPr>
                        <m:t>H</m:t>
                      </m:r>
                      <m:r>
                        <a:rPr lang="nl-NL" sz="2400" b="0" i="1" smtClean="0">
                          <a:latin typeface="Cambria Math" panose="02040503050406030204" pitchFamily="18" charset="0"/>
                        </a:rPr>
                        <m:t>=2.457</m:t>
                      </m:r>
                    </m:oMath>
                  </m:oMathPara>
                </a14:m>
                <a:endParaRPr lang="en-US" sz="2400" dirty="0"/>
              </a:p>
            </p:txBody>
          </p:sp>
        </mc:Choice>
        <mc:Fallback>
          <p:sp>
            <p:nvSpPr>
              <p:cNvPr id="47" name="TextBox 46">
                <a:extLst>
                  <a:ext uri="{FF2B5EF4-FFF2-40B4-BE49-F238E27FC236}">
                    <a16:creationId xmlns:a16="http://schemas.microsoft.com/office/drawing/2014/main" id="{195C0CB7-CBC0-01BA-C90E-4F9B790A4143}"/>
                  </a:ext>
                </a:extLst>
              </p:cNvPr>
              <p:cNvSpPr txBox="1">
                <a:spLocks noRot="1" noChangeAspect="1" noMove="1" noResize="1" noEditPoints="1" noAdjustHandles="1" noChangeArrowheads="1" noChangeShapeType="1" noTextEdit="1"/>
              </p:cNvSpPr>
              <p:nvPr/>
            </p:nvSpPr>
            <p:spPr>
              <a:xfrm>
                <a:off x="9232789" y="6074742"/>
                <a:ext cx="1629420" cy="461665"/>
              </a:xfrm>
              <a:prstGeom prst="rect">
                <a:avLst/>
              </a:prstGeom>
              <a:blipFill>
                <a:blip r:embed="rId6"/>
                <a:stretch>
                  <a:fillRect/>
                </a:stretch>
              </a:blipFill>
            </p:spPr>
            <p:txBody>
              <a:bodyPr/>
              <a:lstStyle/>
              <a:p>
                <a:r>
                  <a:rPr lang="en-NL">
                    <a:noFill/>
                  </a:rPr>
                  <a:t> </a:t>
                </a:r>
              </a:p>
            </p:txBody>
          </p:sp>
        </mc:Fallback>
      </mc:AlternateContent>
      <mc:AlternateContent xmlns:mc="http://schemas.openxmlformats.org/markup-compatibility/2006">
        <mc:Choice xmlns:a14="http://schemas.microsoft.com/office/drawing/2010/main" Requires="a14">
          <p:sp>
            <p:nvSpPr>
              <p:cNvPr id="48" name="TextBox 47">
                <a:extLst>
                  <a:ext uri="{FF2B5EF4-FFF2-40B4-BE49-F238E27FC236}">
                    <a16:creationId xmlns:a16="http://schemas.microsoft.com/office/drawing/2014/main" id="{E6D43064-9033-7AA3-DFEE-94DDDF312230}"/>
                  </a:ext>
                </a:extLst>
              </p:cNvPr>
              <p:cNvSpPr txBox="1"/>
              <p:nvPr/>
            </p:nvSpPr>
            <p:spPr>
              <a:xfrm>
                <a:off x="5281289" y="6074742"/>
                <a:ext cx="1629420"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nl-NL" sz="2400" b="0" i="0" smtClean="0">
                          <a:latin typeface="Cambria Math" panose="02040503050406030204" pitchFamily="18" charset="0"/>
                        </a:rPr>
                        <m:t>H</m:t>
                      </m:r>
                      <m:r>
                        <a:rPr lang="nl-NL" sz="2400" b="0" i="1" smtClean="0">
                          <a:latin typeface="Cambria Math" panose="02040503050406030204" pitchFamily="18" charset="0"/>
                        </a:rPr>
                        <m:t>=1.482</m:t>
                      </m:r>
                    </m:oMath>
                  </m:oMathPara>
                </a14:m>
                <a:endParaRPr lang="en-US" sz="2400" dirty="0"/>
              </a:p>
            </p:txBody>
          </p:sp>
        </mc:Choice>
        <mc:Fallback>
          <p:sp>
            <p:nvSpPr>
              <p:cNvPr id="48" name="TextBox 47">
                <a:extLst>
                  <a:ext uri="{FF2B5EF4-FFF2-40B4-BE49-F238E27FC236}">
                    <a16:creationId xmlns:a16="http://schemas.microsoft.com/office/drawing/2014/main" id="{E6D43064-9033-7AA3-DFEE-94DDDF312230}"/>
                  </a:ext>
                </a:extLst>
              </p:cNvPr>
              <p:cNvSpPr txBox="1">
                <a:spLocks noRot="1" noChangeAspect="1" noMove="1" noResize="1" noEditPoints="1" noAdjustHandles="1" noChangeArrowheads="1" noChangeShapeType="1" noTextEdit="1"/>
              </p:cNvSpPr>
              <p:nvPr/>
            </p:nvSpPr>
            <p:spPr>
              <a:xfrm>
                <a:off x="5281289" y="6074742"/>
                <a:ext cx="1629420" cy="461665"/>
              </a:xfrm>
              <a:prstGeom prst="rect">
                <a:avLst/>
              </a:prstGeom>
              <a:blipFill>
                <a:blip r:embed="rId7"/>
                <a:stretch>
                  <a:fillRect/>
                </a:stretch>
              </a:blipFill>
            </p:spPr>
            <p:txBody>
              <a:bodyPr/>
              <a:lstStyle/>
              <a:p>
                <a:r>
                  <a:rPr lang="en-NL">
                    <a:noFill/>
                  </a:rPr>
                  <a:t> </a:t>
                </a:r>
              </a:p>
            </p:txBody>
          </p:sp>
        </mc:Fallback>
      </mc:AlternateContent>
      <p:pic>
        <p:nvPicPr>
          <p:cNvPr id="4" name="Picture 2">
            <a:extLst>
              <a:ext uri="{FF2B5EF4-FFF2-40B4-BE49-F238E27FC236}">
                <a16:creationId xmlns:a16="http://schemas.microsoft.com/office/drawing/2014/main" id="{A7952D8B-9EEA-6FA3-6DEB-A76561154078}"/>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25288" t="15093" r="25096" b="19522"/>
          <a:stretch/>
        </p:blipFill>
        <p:spPr bwMode="auto">
          <a:xfrm>
            <a:off x="901753" y="3638683"/>
            <a:ext cx="2222966" cy="219711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68C5E22B-C534-8568-4AF1-F885117666C5}"/>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24039" t="14808" r="24039" b="18269"/>
          <a:stretch/>
        </p:blipFill>
        <p:spPr bwMode="auto">
          <a:xfrm>
            <a:off x="8642996" y="3429000"/>
            <a:ext cx="2709876" cy="261954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a:extLst>
              <a:ext uri="{FF2B5EF4-FFF2-40B4-BE49-F238E27FC236}">
                <a16:creationId xmlns:a16="http://schemas.microsoft.com/office/drawing/2014/main" id="{E3F508B5-B788-B44F-FDFD-CDD46D08F491}"/>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24039" t="14135" r="23173" b="17019"/>
          <a:stretch/>
        </p:blipFill>
        <p:spPr bwMode="auto">
          <a:xfrm>
            <a:off x="4756957" y="3452225"/>
            <a:ext cx="2646197" cy="2588357"/>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3" name="Rounded Rectangle 2">
                <a:extLst>
                  <a:ext uri="{FF2B5EF4-FFF2-40B4-BE49-F238E27FC236}">
                    <a16:creationId xmlns:a16="http://schemas.microsoft.com/office/drawing/2014/main" id="{742CAC5E-B0C7-6474-B5E4-63252EC94117}"/>
                  </a:ext>
                </a:extLst>
              </p:cNvPr>
              <p:cNvSpPr/>
              <p:nvPr/>
            </p:nvSpPr>
            <p:spPr>
              <a:xfrm>
                <a:off x="608906" y="1221431"/>
                <a:ext cx="5614671" cy="1762995"/>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r>
                  <a:rPr lang="en-US" sz="2400" b="1" dirty="0">
                    <a:solidFill>
                      <a:schemeClr val="tx1"/>
                    </a:solidFill>
                  </a:rPr>
                  <a:t>Shannon entropy </a:t>
                </a:r>
                <a:br>
                  <a:rPr lang="en-US" sz="2400" dirty="0">
                    <a:solidFill>
                      <a:schemeClr val="tx1"/>
                    </a:solidFill>
                  </a:rPr>
                </a:br>
                <a14:m>
                  <m:oMathPara xmlns:m="http://schemas.openxmlformats.org/officeDocument/2006/math">
                    <m:oMathParaPr>
                      <m:jc m:val="centerGroup"/>
                    </m:oMathParaPr>
                    <m:oMath xmlns:m="http://schemas.openxmlformats.org/officeDocument/2006/math">
                      <m:r>
                        <m:rPr>
                          <m:sty m:val="p"/>
                        </m:rPr>
                        <a:rPr lang="en-US" sz="2400" b="0" i="0" smtClean="0">
                          <a:solidFill>
                            <a:schemeClr val="tx1"/>
                          </a:solidFill>
                          <a:latin typeface="Cambria Math" panose="02040503050406030204" pitchFamily="18" charset="0"/>
                        </a:rPr>
                        <m:t>H</m:t>
                      </m:r>
                      <m:d>
                        <m:dPr>
                          <m:ctrlPr>
                            <a:rPr lang="en-US" sz="2400" b="0" i="1" smtClean="0">
                              <a:solidFill>
                                <a:schemeClr val="tx1"/>
                              </a:solidFill>
                              <a:latin typeface="Cambria Math" panose="02040503050406030204" pitchFamily="18" charset="0"/>
                            </a:rPr>
                          </m:ctrlPr>
                        </m:dPr>
                        <m:e>
                          <m:d>
                            <m:dPr>
                              <m:begChr m:val="["/>
                              <m:endChr m:val="]"/>
                              <m:ctrlPr>
                                <a:rPr lang="en-US" sz="2400" b="0" i="1" smtClean="0">
                                  <a:solidFill>
                                    <a:schemeClr val="tx1"/>
                                  </a:solidFill>
                                  <a:latin typeface="Cambria Math" panose="02040503050406030204" pitchFamily="18" charset="0"/>
                                </a:rPr>
                              </m:ctrlPr>
                            </m:dPr>
                            <m:e>
                              <m:sSub>
                                <m:sSubPr>
                                  <m:ctrlPr>
                                    <a:rPr lang="en-US" sz="2400" i="1" smtClean="0">
                                      <a:solidFill>
                                        <a:schemeClr val="tx1"/>
                                      </a:solidFill>
                                      <a:latin typeface="Cambria Math" panose="02040503050406030204" pitchFamily="18" charset="0"/>
                                    </a:rPr>
                                  </m:ctrlPr>
                                </m:sSubPr>
                                <m:e>
                                  <m:r>
                                    <a:rPr lang="en-US" sz="2400" i="1" smtClean="0">
                                      <a:solidFill>
                                        <a:schemeClr val="tx1"/>
                                      </a:solidFill>
                                      <a:latin typeface="Cambria Math" panose="02040503050406030204" pitchFamily="18" charset="0"/>
                                    </a:rPr>
                                    <m:t>𝑝</m:t>
                                  </m:r>
                                </m:e>
                                <m:sub>
                                  <m:r>
                                    <a:rPr lang="en-US" sz="2400" i="1" smtClean="0">
                                      <a:solidFill>
                                        <a:schemeClr val="tx1"/>
                                      </a:solidFill>
                                      <a:latin typeface="Cambria Math" panose="02040503050406030204" pitchFamily="18" charset="0"/>
                                    </a:rPr>
                                    <m:t>0</m:t>
                                  </m:r>
                                </m:sub>
                              </m:sSub>
                              <m:r>
                                <a:rPr lang="en-US" sz="2400" b="0" i="1" smtClean="0">
                                  <a:solidFill>
                                    <a:schemeClr val="tx1"/>
                                  </a:solidFill>
                                  <a:latin typeface="Cambria Math" panose="02040503050406030204" pitchFamily="18" charset="0"/>
                                </a:rPr>
                                <m:t>, </m:t>
                              </m:r>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𝑝</m:t>
                                  </m:r>
                                </m:e>
                                <m:sub>
                                  <m:r>
                                    <a:rPr lang="en-US" sz="2400" b="0" i="1" smtClean="0">
                                      <a:solidFill>
                                        <a:schemeClr val="tx1"/>
                                      </a:solidFill>
                                      <a:latin typeface="Cambria Math" panose="02040503050406030204" pitchFamily="18" charset="0"/>
                                    </a:rPr>
                                    <m:t>1</m:t>
                                  </m:r>
                                </m:sub>
                              </m:sSub>
                              <m:r>
                                <a:rPr lang="en-US" sz="2400" b="0" i="1" smtClean="0">
                                  <a:solidFill>
                                    <a:schemeClr val="tx1"/>
                                  </a:solidFill>
                                  <a:latin typeface="Cambria Math" panose="02040503050406030204" pitchFamily="18" charset="0"/>
                                </a:rPr>
                                <m:t>, …, </m:t>
                              </m:r>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𝑝</m:t>
                                  </m:r>
                                </m:e>
                                <m:sub>
                                  <m:r>
                                    <a:rPr lang="en-US" sz="2400" b="0" i="1" smtClean="0">
                                      <a:solidFill>
                                        <a:schemeClr val="tx1"/>
                                      </a:solidFill>
                                      <a:latin typeface="Cambria Math" panose="02040503050406030204" pitchFamily="18" charset="0"/>
                                    </a:rPr>
                                    <m:t>𝑛</m:t>
                                  </m:r>
                                </m:sub>
                              </m:sSub>
                            </m:e>
                          </m:d>
                        </m:e>
                      </m:d>
                      <m:r>
                        <a:rPr lang="en-US" sz="2400" b="0" i="1" smtClean="0">
                          <a:solidFill>
                            <a:schemeClr val="tx1"/>
                          </a:solidFill>
                          <a:latin typeface="Cambria Math" panose="02040503050406030204" pitchFamily="18" charset="0"/>
                        </a:rPr>
                        <m:t>≝ </m:t>
                      </m:r>
                      <m:nary>
                        <m:naryPr>
                          <m:chr m:val="∑"/>
                          <m:supHide m:val="on"/>
                          <m:ctrlPr>
                            <a:rPr lang="en-US" sz="2400" b="0" i="1" smtClean="0">
                              <a:solidFill>
                                <a:schemeClr val="tx1"/>
                              </a:solidFill>
                              <a:latin typeface="Cambria Math" panose="02040503050406030204" pitchFamily="18" charset="0"/>
                            </a:rPr>
                          </m:ctrlPr>
                        </m:naryPr>
                        <m:sub>
                          <m:r>
                            <m:rPr>
                              <m:brk m:alnAt="7"/>
                            </m:rPr>
                            <a:rPr lang="en-US" sz="2400" b="0" i="1" smtClean="0">
                              <a:solidFill>
                                <a:schemeClr val="tx1"/>
                              </a:solidFill>
                              <a:latin typeface="Cambria Math" panose="02040503050406030204" pitchFamily="18" charset="0"/>
                            </a:rPr>
                            <m:t>𝑖</m:t>
                          </m:r>
                        </m:sub>
                        <m:sup/>
                        <m:e>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 </m:t>
                              </m:r>
                              <m:r>
                                <a:rPr lang="en-US" sz="2400" b="0" i="1" smtClean="0">
                                  <a:solidFill>
                                    <a:schemeClr val="tx1"/>
                                  </a:solidFill>
                                  <a:latin typeface="Cambria Math" panose="02040503050406030204" pitchFamily="18" charset="0"/>
                                </a:rPr>
                                <m:t>𝑝</m:t>
                              </m:r>
                            </m:e>
                            <m:sub>
                              <m:r>
                                <a:rPr lang="en-US" sz="2400" b="0" i="1" smtClean="0">
                                  <a:solidFill>
                                    <a:schemeClr val="tx1"/>
                                  </a:solidFill>
                                  <a:latin typeface="Cambria Math" panose="02040503050406030204" pitchFamily="18" charset="0"/>
                                </a:rPr>
                                <m:t>𝑖</m:t>
                              </m:r>
                            </m:sub>
                          </m:sSub>
                          <m:r>
                            <a:rPr lang="en-US" sz="2400" b="0" i="1" smtClean="0">
                              <a:solidFill>
                                <a:schemeClr val="tx1"/>
                              </a:solidFill>
                              <a:latin typeface="Cambria Math" panose="02040503050406030204" pitchFamily="18" charset="0"/>
                            </a:rPr>
                            <m:t> × </m:t>
                          </m:r>
                          <m:func>
                            <m:funcPr>
                              <m:ctrlPr>
                                <a:rPr lang="en-US" sz="2400" b="0" i="1" smtClean="0">
                                  <a:solidFill>
                                    <a:schemeClr val="tx1"/>
                                  </a:solidFill>
                                  <a:latin typeface="Cambria Math" panose="02040503050406030204" pitchFamily="18" charset="0"/>
                                </a:rPr>
                              </m:ctrlPr>
                            </m:funcPr>
                            <m:fName>
                              <m:r>
                                <m:rPr>
                                  <m:sty m:val="p"/>
                                </m:rPr>
                                <a:rPr lang="en-US" sz="2400" b="0" i="0" smtClean="0">
                                  <a:solidFill>
                                    <a:schemeClr val="tx1"/>
                                  </a:solidFill>
                                  <a:latin typeface="Cambria Math" panose="02040503050406030204" pitchFamily="18" charset="0"/>
                                </a:rPr>
                                <m:t>log</m:t>
                              </m:r>
                            </m:fName>
                            <m:e>
                              <m:d>
                                <m:dPr>
                                  <m:ctrlPr>
                                    <a:rPr lang="en-US" sz="2400" b="0" i="1" smtClean="0">
                                      <a:solidFill>
                                        <a:schemeClr val="tx1"/>
                                      </a:solidFill>
                                      <a:latin typeface="Cambria Math" panose="02040503050406030204" pitchFamily="18" charset="0"/>
                                    </a:rPr>
                                  </m:ctrlPr>
                                </m:dPr>
                                <m:e>
                                  <m:f>
                                    <m:fPr>
                                      <m:ctrlPr>
                                        <a:rPr lang="en-US" sz="2400" b="0" i="1" smtClean="0">
                                          <a:solidFill>
                                            <a:schemeClr val="tx1"/>
                                          </a:solidFill>
                                          <a:latin typeface="Cambria Math" panose="02040503050406030204" pitchFamily="18" charset="0"/>
                                        </a:rPr>
                                      </m:ctrlPr>
                                    </m:fPr>
                                    <m:num>
                                      <m:r>
                                        <a:rPr lang="en-US" sz="2400" b="0" i="1" smtClean="0">
                                          <a:solidFill>
                                            <a:schemeClr val="tx1"/>
                                          </a:solidFill>
                                          <a:latin typeface="Cambria Math" panose="02040503050406030204" pitchFamily="18" charset="0"/>
                                        </a:rPr>
                                        <m:t>1</m:t>
                                      </m:r>
                                    </m:num>
                                    <m:den>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𝑝</m:t>
                                          </m:r>
                                        </m:e>
                                        <m:sub>
                                          <m:r>
                                            <a:rPr lang="en-US" sz="2400" b="0" i="1" smtClean="0">
                                              <a:solidFill>
                                                <a:schemeClr val="tx1"/>
                                              </a:solidFill>
                                              <a:latin typeface="Cambria Math" panose="02040503050406030204" pitchFamily="18" charset="0"/>
                                            </a:rPr>
                                            <m:t>𝑖</m:t>
                                          </m:r>
                                        </m:sub>
                                      </m:sSub>
                                    </m:den>
                                  </m:f>
                                </m:e>
                              </m:d>
                            </m:e>
                          </m:func>
                        </m:e>
                      </m:nary>
                    </m:oMath>
                  </m:oMathPara>
                </a14:m>
                <a:br>
                  <a:rPr lang="en-US" sz="2400" dirty="0">
                    <a:solidFill>
                      <a:schemeClr val="tx1"/>
                    </a:solidFill>
                  </a:rPr>
                </a:br>
                <a:r>
                  <a:rPr lang="en-US" sz="2400" b="1" dirty="0">
                    <a:solidFill>
                      <a:schemeClr val="tx1"/>
                    </a:solidFill>
                  </a:rPr>
                  <a:t>is the average surprisal measured in bits</a:t>
                </a:r>
              </a:p>
            </p:txBody>
          </p:sp>
        </mc:Choice>
        <mc:Fallback xmlns="">
          <p:sp>
            <p:nvSpPr>
              <p:cNvPr id="3" name="Rounded Rectangle 2">
                <a:extLst>
                  <a:ext uri="{FF2B5EF4-FFF2-40B4-BE49-F238E27FC236}">
                    <a16:creationId xmlns:a16="http://schemas.microsoft.com/office/drawing/2014/main" id="{742CAC5E-B0C7-6474-B5E4-63252EC94117}"/>
                  </a:ext>
                </a:extLst>
              </p:cNvPr>
              <p:cNvSpPr>
                <a:spLocks noRot="1" noChangeAspect="1" noMove="1" noResize="1" noEditPoints="1" noAdjustHandles="1" noChangeArrowheads="1" noChangeShapeType="1" noTextEdit="1"/>
              </p:cNvSpPr>
              <p:nvPr/>
            </p:nvSpPr>
            <p:spPr>
              <a:xfrm>
                <a:off x="608906" y="1221431"/>
                <a:ext cx="5614671" cy="1762995"/>
              </a:xfrm>
              <a:prstGeom prst="roundRect">
                <a:avLst/>
              </a:prstGeom>
              <a:blipFill>
                <a:blip r:embed="rId1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2319195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P spid="47" grpId="0"/>
      <p:bldP spid="48"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494957"/>
            <a:ext cx="12192000" cy="928694"/>
          </a:xfrm>
        </p:spPr>
        <p:txBody>
          <a:bodyPr/>
          <a:lstStyle/>
          <a:p>
            <a:pPr algn="ctr"/>
            <a:r>
              <a:rPr lang="en-US" sz="4000" dirty="0"/>
              <a:t>What will you Learn from this Talk?</a:t>
            </a:r>
            <a:endParaRPr lang="de-DE" sz="4000" dirty="0"/>
          </a:p>
        </p:txBody>
      </p:sp>
      <p:sp>
        <p:nvSpPr>
          <p:cNvPr id="4" name="Rectangle 3"/>
          <p:cNvSpPr txBox="1">
            <a:spLocks noChangeArrowheads="1"/>
          </p:cNvSpPr>
          <p:nvPr/>
        </p:nvSpPr>
        <p:spPr>
          <a:xfrm>
            <a:off x="4001241" y="1994537"/>
            <a:ext cx="4434100" cy="3274694"/>
          </a:xfrm>
          <a:prstGeom prst="rect">
            <a:avLst/>
          </a:prstGeom>
        </p:spPr>
        <p:txBody>
          <a:bodyPr>
            <a:normAutofit/>
          </a:bodyPr>
          <a:lstStyle/>
          <a:p>
            <a:pPr marL="342900" indent="-342900">
              <a:lnSpc>
                <a:spcPct val="130000"/>
              </a:lnSpc>
              <a:spcBef>
                <a:spcPct val="20000"/>
              </a:spcBef>
              <a:buClr>
                <a:schemeClr val="accent1"/>
              </a:buClr>
              <a:buSzPct val="65000"/>
              <a:buFont typeface="Wingdings" pitchFamily="2" charset="2"/>
              <a:buChar char="n"/>
              <a:defRPr/>
            </a:pPr>
            <a:r>
              <a:rPr lang="en-US" sz="3300" dirty="0">
                <a:cs typeface="Arial" charset="0"/>
              </a:rPr>
              <a:t>Logarithms</a:t>
            </a:r>
          </a:p>
          <a:p>
            <a:pPr marL="342900" indent="-342900">
              <a:lnSpc>
                <a:spcPct val="130000"/>
              </a:lnSpc>
              <a:spcBef>
                <a:spcPct val="20000"/>
              </a:spcBef>
              <a:buClr>
                <a:schemeClr val="accent1"/>
              </a:buClr>
              <a:buSzPct val="65000"/>
              <a:buFont typeface="Wingdings" pitchFamily="2" charset="2"/>
              <a:buChar char="n"/>
              <a:defRPr/>
            </a:pPr>
            <a:r>
              <a:rPr lang="en-US" sz="3300" dirty="0">
                <a:cs typeface="Arial" charset="0"/>
              </a:rPr>
              <a:t>Shannon Entropy</a:t>
            </a:r>
          </a:p>
          <a:p>
            <a:pPr marL="342900" indent="-342900">
              <a:lnSpc>
                <a:spcPct val="130000"/>
              </a:lnSpc>
              <a:spcBef>
                <a:spcPct val="20000"/>
              </a:spcBef>
              <a:buClr>
                <a:schemeClr val="accent1"/>
              </a:buClr>
              <a:buSzPct val="65000"/>
              <a:buFont typeface="Wingdings" pitchFamily="2" charset="2"/>
              <a:buChar char="n"/>
              <a:defRPr/>
            </a:pPr>
            <a:r>
              <a:rPr lang="en-US" sz="3300" dirty="0">
                <a:cs typeface="Arial" charset="0"/>
              </a:rPr>
              <a:t>Data Compression</a:t>
            </a:r>
          </a:p>
          <a:p>
            <a:pPr marL="342900" indent="-342900">
              <a:lnSpc>
                <a:spcPct val="130000"/>
              </a:lnSpc>
              <a:spcBef>
                <a:spcPct val="20000"/>
              </a:spcBef>
              <a:buClr>
                <a:schemeClr val="accent1"/>
              </a:buClr>
              <a:buSzPct val="65000"/>
              <a:buFont typeface="Wingdings" pitchFamily="2" charset="2"/>
              <a:buChar char="n"/>
              <a:defRPr/>
            </a:pPr>
            <a:r>
              <a:rPr lang="en-US" sz="3300" dirty="0">
                <a:cs typeface="Arial" charset="0"/>
              </a:rPr>
              <a:t>Error Correction</a:t>
            </a:r>
          </a:p>
        </p:txBody>
      </p:sp>
      <p:sp>
        <p:nvSpPr>
          <p:cNvPr id="5" name="Rectangle 4"/>
          <p:cNvSpPr>
            <a:spLocks noChangeArrowheads="1"/>
          </p:cNvSpPr>
          <p:nvPr/>
        </p:nvSpPr>
        <p:spPr bwMode="auto">
          <a:xfrm>
            <a:off x="3862637" y="3546718"/>
            <a:ext cx="4241233" cy="749792"/>
          </a:xfrm>
          <a:prstGeom prst="rect">
            <a:avLst/>
          </a:prstGeom>
          <a:noFill/>
          <a:ln w="38100">
            <a:solidFill>
              <a:srgbClr val="FF0000"/>
            </a:solidFill>
            <a:miter lim="800000"/>
            <a:headEnd/>
            <a:tailEnd/>
          </a:ln>
          <a:effectLst/>
        </p:spPr>
        <p:txBody>
          <a:bodyPr wrap="none" anchor="ctr"/>
          <a:lstStyle/>
          <a:p>
            <a:endParaRPr lang="en-US"/>
          </a:p>
        </p:txBody>
      </p:sp>
      <p:sp>
        <p:nvSpPr>
          <p:cNvPr id="6" name="Rectangle 5"/>
          <p:cNvSpPr/>
          <p:nvPr/>
        </p:nvSpPr>
        <p:spPr>
          <a:xfrm>
            <a:off x="1558926" y="620688"/>
            <a:ext cx="360611" cy="4320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Tree>
    <p:extLst>
      <p:ext uri="{BB962C8B-B14F-4D97-AF65-F5344CB8AC3E}">
        <p14:creationId xmlns:p14="http://schemas.microsoft.com/office/powerpoint/2010/main" val="509686871"/>
      </p:ext>
    </p:extLst>
  </p:cSld>
  <p:clrMapOvr>
    <a:masterClrMapping/>
  </p:clrMapOvr>
  <p:transition>
    <p:fade thruBlk="1"/>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82" name="Picture 6">
            <a:extLst>
              <a:ext uri="{FF2B5EF4-FFF2-40B4-BE49-F238E27FC236}">
                <a16:creationId xmlns:a16="http://schemas.microsoft.com/office/drawing/2014/main" id="{F6C637EA-EB5C-A296-5999-2E7C3F864BE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47596"/>
          <a:stretch/>
        </p:blipFill>
        <p:spPr bwMode="auto">
          <a:xfrm>
            <a:off x="-458555" y="4640944"/>
            <a:ext cx="4854208" cy="1059925"/>
          </a:xfrm>
          <a:prstGeom prst="rect">
            <a:avLst/>
          </a:prstGeom>
          <a:noFill/>
          <a:extLst>
            <a:ext uri="{909E8E84-426E-40DD-AFC4-6F175D3DCCD1}">
              <a14:hiddenFill xmlns:a14="http://schemas.microsoft.com/office/drawing/2010/main">
                <a:solidFill>
                  <a:srgbClr val="FFFFFF"/>
                </a:solidFill>
              </a14:hiddenFill>
            </a:ext>
          </a:extLst>
        </p:spPr>
      </p:pic>
      <p:sp>
        <p:nvSpPr>
          <p:cNvPr id="12" name="Title 11">
            <a:extLst>
              <a:ext uri="{FF2B5EF4-FFF2-40B4-BE49-F238E27FC236}">
                <a16:creationId xmlns:a16="http://schemas.microsoft.com/office/drawing/2014/main" id="{72FAEFCF-6AB3-F7B5-D55F-4ED5D1BDFDE3}"/>
              </a:ext>
            </a:extLst>
          </p:cNvPr>
          <p:cNvSpPr>
            <a:spLocks noGrp="1"/>
          </p:cNvSpPr>
          <p:nvPr>
            <p:ph type="title"/>
          </p:nvPr>
        </p:nvSpPr>
        <p:spPr>
          <a:xfrm>
            <a:off x="430709" y="158894"/>
            <a:ext cx="10515600" cy="1325563"/>
          </a:xfrm>
        </p:spPr>
        <p:txBody>
          <a:bodyPr/>
          <a:lstStyle/>
          <a:p>
            <a:r>
              <a:rPr lang="en-NL" dirty="0"/>
              <a:t>How to measure informat</a:t>
            </a:r>
            <a:r>
              <a:rPr lang="en-GB" dirty="0"/>
              <a:t>io</a:t>
            </a:r>
            <a:r>
              <a:rPr lang="en-NL" dirty="0"/>
              <a:t>n content?</a:t>
            </a:r>
          </a:p>
        </p:txBody>
      </p:sp>
      <p:sp>
        <p:nvSpPr>
          <p:cNvPr id="15" name="TextBox 14">
            <a:extLst>
              <a:ext uri="{FF2B5EF4-FFF2-40B4-BE49-F238E27FC236}">
                <a16:creationId xmlns:a16="http://schemas.microsoft.com/office/drawing/2014/main" id="{D4B61188-24F6-CA40-64F8-E5E3E5911CC7}"/>
              </a:ext>
            </a:extLst>
          </p:cNvPr>
          <p:cNvSpPr txBox="1"/>
          <p:nvPr/>
        </p:nvSpPr>
        <p:spPr>
          <a:xfrm>
            <a:off x="4191535" y="3682609"/>
            <a:ext cx="3826689" cy="646331"/>
          </a:xfrm>
          <a:prstGeom prst="rect">
            <a:avLst/>
          </a:prstGeom>
          <a:noFill/>
        </p:spPr>
        <p:txBody>
          <a:bodyPr wrap="none" rtlCol="0">
            <a:spAutoFit/>
          </a:bodyPr>
          <a:lstStyle/>
          <a:p>
            <a:r>
              <a:rPr lang="en-US" sz="3600" b="1" dirty="0">
                <a:solidFill>
                  <a:srgbClr val="D72728"/>
                </a:solidFill>
              </a:rPr>
              <a:t>d</a:t>
            </a:r>
            <a:r>
              <a:rPr lang="en-US" sz="3600" b="1" dirty="0"/>
              <a:t> </a:t>
            </a:r>
            <a:r>
              <a:rPr lang="en-US" sz="3600" b="1" dirty="0">
                <a:solidFill>
                  <a:srgbClr val="1E77B4"/>
                </a:solidFill>
              </a:rPr>
              <a:t>a</a:t>
            </a:r>
            <a:r>
              <a:rPr lang="en-US" sz="3600" b="1" dirty="0"/>
              <a:t> </a:t>
            </a:r>
            <a:r>
              <a:rPr lang="en-US" sz="3600" b="1" dirty="0">
                <a:solidFill>
                  <a:srgbClr val="9467BD"/>
                </a:solidFill>
              </a:rPr>
              <a:t>e</a:t>
            </a:r>
            <a:r>
              <a:rPr lang="en-US" sz="3600" b="1" dirty="0"/>
              <a:t> </a:t>
            </a:r>
            <a:r>
              <a:rPr lang="en-US" sz="3600" b="1" dirty="0">
                <a:solidFill>
                  <a:srgbClr val="8B564B"/>
                </a:solidFill>
              </a:rPr>
              <a:t>f</a:t>
            </a:r>
            <a:r>
              <a:rPr lang="en-US" sz="3600" b="1" dirty="0"/>
              <a:t> </a:t>
            </a:r>
            <a:r>
              <a:rPr lang="en-US" sz="3600" b="1" dirty="0">
                <a:solidFill>
                  <a:srgbClr val="9467BD"/>
                </a:solidFill>
              </a:rPr>
              <a:t>e e</a:t>
            </a:r>
            <a:r>
              <a:rPr lang="en-US" sz="3600" b="1" dirty="0"/>
              <a:t> </a:t>
            </a:r>
            <a:r>
              <a:rPr lang="en-US" sz="3600" b="1" dirty="0">
                <a:solidFill>
                  <a:srgbClr val="1E77B4"/>
                </a:solidFill>
              </a:rPr>
              <a:t>a</a:t>
            </a:r>
            <a:r>
              <a:rPr lang="en-US" sz="3600" b="1" dirty="0"/>
              <a:t> </a:t>
            </a:r>
            <a:r>
              <a:rPr lang="en-US" sz="3600" b="1" dirty="0">
                <a:solidFill>
                  <a:srgbClr val="FF7F0E"/>
                </a:solidFill>
              </a:rPr>
              <a:t>b</a:t>
            </a:r>
            <a:r>
              <a:rPr lang="en-US" sz="3600" b="1" dirty="0"/>
              <a:t> </a:t>
            </a:r>
            <a:r>
              <a:rPr lang="en-US" sz="3600" b="1" dirty="0">
                <a:solidFill>
                  <a:srgbClr val="1E77B4"/>
                </a:solidFill>
              </a:rPr>
              <a:t>a</a:t>
            </a:r>
            <a:r>
              <a:rPr lang="en-US" sz="3600" b="1" dirty="0"/>
              <a:t> </a:t>
            </a:r>
            <a:r>
              <a:rPr lang="en-US" sz="3600" b="1" dirty="0">
                <a:solidFill>
                  <a:srgbClr val="D72728"/>
                </a:solidFill>
              </a:rPr>
              <a:t>d</a:t>
            </a:r>
            <a:r>
              <a:rPr lang="en-US" sz="3600" b="1" dirty="0"/>
              <a:t> …</a:t>
            </a:r>
          </a:p>
        </p:txBody>
      </p:sp>
      <p:pic>
        <p:nvPicPr>
          <p:cNvPr id="19" name="Picture 20">
            <a:extLst>
              <a:ext uri="{FF2B5EF4-FFF2-40B4-BE49-F238E27FC236}">
                <a16:creationId xmlns:a16="http://schemas.microsoft.com/office/drawing/2014/main" id="{6303FC94-3997-A0C3-AC7F-2013F3D9FB3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6761" t="16742" r="25203" b="14838"/>
          <a:stretch/>
        </p:blipFill>
        <p:spPr bwMode="auto">
          <a:xfrm>
            <a:off x="2766156" y="1911505"/>
            <a:ext cx="963540" cy="1029315"/>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829E600A-438D-FC2B-DE07-F517ACA63A9C}"/>
              </a:ext>
            </a:extLst>
          </p:cNvPr>
          <p:cNvSpPr txBox="1"/>
          <p:nvPr/>
        </p:nvSpPr>
        <p:spPr>
          <a:xfrm>
            <a:off x="4191535" y="2661360"/>
            <a:ext cx="2549096" cy="523220"/>
          </a:xfrm>
          <a:prstGeom prst="rect">
            <a:avLst/>
          </a:prstGeom>
          <a:noFill/>
        </p:spPr>
        <p:txBody>
          <a:bodyPr wrap="none" rtlCol="0">
            <a:spAutoFit/>
          </a:bodyPr>
          <a:lstStyle/>
          <a:p>
            <a:r>
              <a:rPr lang="en-NL" sz="2800" dirty="0"/>
              <a:t>0 1 0 1 0 0 0 1 …</a:t>
            </a:r>
          </a:p>
        </p:txBody>
      </p:sp>
      <p:grpSp>
        <p:nvGrpSpPr>
          <p:cNvPr id="6" name="Group 5">
            <a:extLst>
              <a:ext uri="{FF2B5EF4-FFF2-40B4-BE49-F238E27FC236}">
                <a16:creationId xmlns:a16="http://schemas.microsoft.com/office/drawing/2014/main" id="{37C14A5E-36F1-9E15-91D0-50ECE6EED25C}"/>
              </a:ext>
            </a:extLst>
          </p:cNvPr>
          <p:cNvGrpSpPr/>
          <p:nvPr/>
        </p:nvGrpSpPr>
        <p:grpSpPr>
          <a:xfrm>
            <a:off x="4050489" y="1416957"/>
            <a:ext cx="7925695" cy="941608"/>
            <a:chOff x="4050489" y="1416957"/>
            <a:chExt cx="7925695" cy="941608"/>
          </a:xfrm>
        </p:grpSpPr>
        <p:pic>
          <p:nvPicPr>
            <p:cNvPr id="2" name="Picture 1">
              <a:extLst>
                <a:ext uri="{FF2B5EF4-FFF2-40B4-BE49-F238E27FC236}">
                  <a16:creationId xmlns:a16="http://schemas.microsoft.com/office/drawing/2014/main" id="{E26D08A5-E723-CF20-DFD7-BEA8ABC8601E}"/>
                </a:ext>
              </a:extLst>
            </p:cNvPr>
            <p:cNvPicPr>
              <a:picLocks noChangeAspect="1"/>
            </p:cNvPicPr>
            <p:nvPr/>
          </p:nvPicPr>
          <p:blipFill>
            <a:blip r:embed="rId4">
              <a:lum bright="-15000" contrast="15000"/>
            </a:blip>
            <a:stretch>
              <a:fillRect/>
            </a:stretch>
          </p:blipFill>
          <p:spPr>
            <a:xfrm>
              <a:off x="4050489" y="1416957"/>
              <a:ext cx="941608" cy="941608"/>
            </a:xfrm>
            <a:prstGeom prst="rect">
              <a:avLst/>
            </a:prstGeom>
          </p:spPr>
        </p:pic>
        <p:pic>
          <p:nvPicPr>
            <p:cNvPr id="3" name="Picture 2">
              <a:extLst>
                <a:ext uri="{FF2B5EF4-FFF2-40B4-BE49-F238E27FC236}">
                  <a16:creationId xmlns:a16="http://schemas.microsoft.com/office/drawing/2014/main" id="{49D4C53D-EAEE-D3E5-9D94-9DC01FD076C8}"/>
                </a:ext>
              </a:extLst>
            </p:cNvPr>
            <p:cNvPicPr>
              <a:picLocks noChangeAspect="1"/>
            </p:cNvPicPr>
            <p:nvPr/>
          </p:nvPicPr>
          <p:blipFill>
            <a:blip r:embed="rId5">
              <a:lum bright="-15000" contrast="15000"/>
            </a:blip>
            <a:stretch>
              <a:fillRect/>
            </a:stretch>
          </p:blipFill>
          <p:spPr>
            <a:xfrm>
              <a:off x="4992097" y="1466984"/>
              <a:ext cx="830027" cy="841555"/>
            </a:xfrm>
            <a:prstGeom prst="rect">
              <a:avLst/>
            </a:prstGeom>
          </p:spPr>
        </p:pic>
        <p:pic>
          <p:nvPicPr>
            <p:cNvPr id="4" name="Picture 3">
              <a:extLst>
                <a:ext uri="{FF2B5EF4-FFF2-40B4-BE49-F238E27FC236}">
                  <a16:creationId xmlns:a16="http://schemas.microsoft.com/office/drawing/2014/main" id="{B27AD028-8FF7-1762-5EE2-92906257040F}"/>
                </a:ext>
              </a:extLst>
            </p:cNvPr>
            <p:cNvPicPr>
              <a:picLocks noChangeAspect="1"/>
            </p:cNvPicPr>
            <p:nvPr/>
          </p:nvPicPr>
          <p:blipFill>
            <a:blip r:embed="rId4">
              <a:lum bright="-15000" contrast="15000"/>
            </a:blip>
            <a:stretch>
              <a:fillRect/>
            </a:stretch>
          </p:blipFill>
          <p:spPr>
            <a:xfrm>
              <a:off x="5890719" y="1416957"/>
              <a:ext cx="941608" cy="941608"/>
            </a:xfrm>
            <a:prstGeom prst="rect">
              <a:avLst/>
            </a:prstGeom>
          </p:spPr>
        </p:pic>
        <p:pic>
          <p:nvPicPr>
            <p:cNvPr id="10" name="Picture 9">
              <a:extLst>
                <a:ext uri="{FF2B5EF4-FFF2-40B4-BE49-F238E27FC236}">
                  <a16:creationId xmlns:a16="http://schemas.microsoft.com/office/drawing/2014/main" id="{EFB6A4A0-28A8-AD99-0B79-5D87E6310D78}"/>
                </a:ext>
              </a:extLst>
            </p:cNvPr>
            <p:cNvPicPr>
              <a:picLocks noChangeAspect="1"/>
            </p:cNvPicPr>
            <p:nvPr/>
          </p:nvPicPr>
          <p:blipFill>
            <a:blip r:embed="rId5">
              <a:lum bright="-15000" contrast="15000"/>
            </a:blip>
            <a:stretch>
              <a:fillRect/>
            </a:stretch>
          </p:blipFill>
          <p:spPr>
            <a:xfrm>
              <a:off x="6866617" y="1466984"/>
              <a:ext cx="830027" cy="841555"/>
            </a:xfrm>
            <a:prstGeom prst="rect">
              <a:avLst/>
            </a:prstGeom>
          </p:spPr>
        </p:pic>
        <p:pic>
          <p:nvPicPr>
            <p:cNvPr id="14" name="Picture 13">
              <a:extLst>
                <a:ext uri="{FF2B5EF4-FFF2-40B4-BE49-F238E27FC236}">
                  <a16:creationId xmlns:a16="http://schemas.microsoft.com/office/drawing/2014/main" id="{643BA2F9-DC2A-61CE-5682-C70CC25EB851}"/>
                </a:ext>
              </a:extLst>
            </p:cNvPr>
            <p:cNvPicPr>
              <a:picLocks noChangeAspect="1"/>
            </p:cNvPicPr>
            <p:nvPr/>
          </p:nvPicPr>
          <p:blipFill>
            <a:blip r:embed="rId4">
              <a:lum bright="-15000" contrast="15000"/>
            </a:blip>
            <a:stretch>
              <a:fillRect/>
            </a:stretch>
          </p:blipFill>
          <p:spPr>
            <a:xfrm>
              <a:off x="7765239" y="1416957"/>
              <a:ext cx="941608" cy="941608"/>
            </a:xfrm>
            <a:prstGeom prst="rect">
              <a:avLst/>
            </a:prstGeom>
          </p:spPr>
        </p:pic>
        <p:pic>
          <p:nvPicPr>
            <p:cNvPr id="16" name="Picture 15">
              <a:extLst>
                <a:ext uri="{FF2B5EF4-FFF2-40B4-BE49-F238E27FC236}">
                  <a16:creationId xmlns:a16="http://schemas.microsoft.com/office/drawing/2014/main" id="{9510F053-82BC-2133-745E-4AB6A29E0831}"/>
                </a:ext>
              </a:extLst>
            </p:cNvPr>
            <p:cNvPicPr>
              <a:picLocks noChangeAspect="1"/>
            </p:cNvPicPr>
            <p:nvPr/>
          </p:nvPicPr>
          <p:blipFill>
            <a:blip r:embed="rId4">
              <a:lum bright="-15000" contrast="15000"/>
            </a:blip>
            <a:stretch>
              <a:fillRect/>
            </a:stretch>
          </p:blipFill>
          <p:spPr>
            <a:xfrm>
              <a:off x="8725359" y="1416957"/>
              <a:ext cx="941608" cy="941608"/>
            </a:xfrm>
            <a:prstGeom prst="rect">
              <a:avLst/>
            </a:prstGeom>
          </p:spPr>
        </p:pic>
        <p:pic>
          <p:nvPicPr>
            <p:cNvPr id="17" name="Picture 16">
              <a:extLst>
                <a:ext uri="{FF2B5EF4-FFF2-40B4-BE49-F238E27FC236}">
                  <a16:creationId xmlns:a16="http://schemas.microsoft.com/office/drawing/2014/main" id="{5019476C-2125-B788-F02B-79BC4CE9EA2D}"/>
                </a:ext>
              </a:extLst>
            </p:cNvPr>
            <p:cNvPicPr>
              <a:picLocks noChangeAspect="1"/>
            </p:cNvPicPr>
            <p:nvPr/>
          </p:nvPicPr>
          <p:blipFill>
            <a:blip r:embed="rId4">
              <a:lum bright="-15000" contrast="15000"/>
            </a:blip>
            <a:stretch>
              <a:fillRect/>
            </a:stretch>
          </p:blipFill>
          <p:spPr>
            <a:xfrm>
              <a:off x="9674049" y="1416957"/>
              <a:ext cx="941608" cy="941608"/>
            </a:xfrm>
            <a:prstGeom prst="rect">
              <a:avLst/>
            </a:prstGeom>
          </p:spPr>
        </p:pic>
        <p:pic>
          <p:nvPicPr>
            <p:cNvPr id="18" name="Picture 17">
              <a:extLst>
                <a:ext uri="{FF2B5EF4-FFF2-40B4-BE49-F238E27FC236}">
                  <a16:creationId xmlns:a16="http://schemas.microsoft.com/office/drawing/2014/main" id="{15BBB5D0-5F3A-A7FE-728E-56762DA83054}"/>
                </a:ext>
              </a:extLst>
            </p:cNvPr>
            <p:cNvPicPr>
              <a:picLocks noChangeAspect="1"/>
            </p:cNvPicPr>
            <p:nvPr/>
          </p:nvPicPr>
          <p:blipFill>
            <a:blip r:embed="rId5">
              <a:lum bright="-15000" contrast="15000"/>
            </a:blip>
            <a:stretch>
              <a:fillRect/>
            </a:stretch>
          </p:blipFill>
          <p:spPr>
            <a:xfrm>
              <a:off x="10627087" y="1466984"/>
              <a:ext cx="830027" cy="841555"/>
            </a:xfrm>
            <a:prstGeom prst="rect">
              <a:avLst/>
            </a:prstGeom>
          </p:spPr>
        </p:pic>
        <p:sp>
          <p:nvSpPr>
            <p:cNvPr id="21" name="TextBox 20">
              <a:extLst>
                <a:ext uri="{FF2B5EF4-FFF2-40B4-BE49-F238E27FC236}">
                  <a16:creationId xmlns:a16="http://schemas.microsoft.com/office/drawing/2014/main" id="{A3D8E489-47EB-45DD-2AB2-0A5BD1D1ABE8}"/>
                </a:ext>
              </a:extLst>
            </p:cNvPr>
            <p:cNvSpPr txBox="1"/>
            <p:nvPr/>
          </p:nvSpPr>
          <p:spPr>
            <a:xfrm>
              <a:off x="11543052" y="1604351"/>
              <a:ext cx="433132" cy="523220"/>
            </a:xfrm>
            <a:prstGeom prst="rect">
              <a:avLst/>
            </a:prstGeom>
            <a:noFill/>
          </p:spPr>
          <p:txBody>
            <a:bodyPr wrap="none" rtlCol="0">
              <a:spAutoFit/>
            </a:bodyPr>
            <a:lstStyle/>
            <a:p>
              <a:r>
                <a:rPr lang="en-NL" sz="2800" dirty="0"/>
                <a:t>…</a:t>
              </a:r>
            </a:p>
          </p:txBody>
        </p:sp>
      </p:grpSp>
      <p:pic>
        <p:nvPicPr>
          <p:cNvPr id="22" name="Picture 21">
            <a:extLst>
              <a:ext uri="{FF2B5EF4-FFF2-40B4-BE49-F238E27FC236}">
                <a16:creationId xmlns:a16="http://schemas.microsoft.com/office/drawing/2014/main" id="{B13321C2-A9D4-3094-F87F-EF2B85067B75}"/>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4039" t="14808" r="24039" b="18269"/>
          <a:stretch/>
        </p:blipFill>
        <p:spPr bwMode="auto">
          <a:xfrm>
            <a:off x="2823884" y="3532131"/>
            <a:ext cx="979951" cy="94728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1B018BFF-C093-4D5E-EAD4-DF1B19A6D6FA}"/>
              </a:ext>
            </a:extLst>
          </p:cNvPr>
          <p:cNvPicPr>
            <a:picLocks noChangeAspect="1"/>
          </p:cNvPicPr>
          <p:nvPr/>
        </p:nvPicPr>
        <p:blipFill>
          <a:blip r:embed="rId7"/>
          <a:stretch>
            <a:fillRect/>
          </a:stretch>
        </p:blipFill>
        <p:spPr>
          <a:xfrm>
            <a:off x="486253" y="1232072"/>
            <a:ext cx="2081755" cy="2284305"/>
          </a:xfrm>
          <a:prstGeom prst="rect">
            <a:avLst/>
          </a:prstGeom>
        </p:spPr>
      </p:pic>
    </p:spTree>
    <p:extLst>
      <p:ext uri="{BB962C8B-B14F-4D97-AF65-F5344CB8AC3E}">
        <p14:creationId xmlns:p14="http://schemas.microsoft.com/office/powerpoint/2010/main" val="37178184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wipe(left)">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018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wipe(left)">
                                      <p:cBhvr>
                                        <p:cTn id="23"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0"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72FAEFCF-6AB3-F7B5-D55F-4ED5D1BDFDE3}"/>
              </a:ext>
            </a:extLst>
          </p:cNvPr>
          <p:cNvSpPr>
            <a:spLocks noGrp="1"/>
          </p:cNvSpPr>
          <p:nvPr>
            <p:ph type="title"/>
          </p:nvPr>
        </p:nvSpPr>
        <p:spPr>
          <a:xfrm>
            <a:off x="567869" y="89763"/>
            <a:ext cx="10515600" cy="1325563"/>
          </a:xfrm>
        </p:spPr>
        <p:txBody>
          <a:bodyPr/>
          <a:lstStyle/>
          <a:p>
            <a:r>
              <a:rPr lang="en-NL" dirty="0"/>
              <a:t>Measuring Information Content</a:t>
            </a:r>
          </a:p>
        </p:txBody>
      </p:sp>
      <p:sp>
        <p:nvSpPr>
          <p:cNvPr id="44" name="TextBox 43">
            <a:extLst>
              <a:ext uri="{FF2B5EF4-FFF2-40B4-BE49-F238E27FC236}">
                <a16:creationId xmlns:a16="http://schemas.microsoft.com/office/drawing/2014/main" id="{0272388F-52CB-ED44-8346-1F412F3BF788}"/>
              </a:ext>
            </a:extLst>
          </p:cNvPr>
          <p:cNvSpPr txBox="1"/>
          <p:nvPr/>
        </p:nvSpPr>
        <p:spPr>
          <a:xfrm>
            <a:off x="1070134" y="3654085"/>
            <a:ext cx="8295322" cy="1569660"/>
          </a:xfrm>
          <a:prstGeom prst="rect">
            <a:avLst/>
          </a:prstGeom>
          <a:noFill/>
        </p:spPr>
        <p:txBody>
          <a:bodyPr wrap="square">
            <a:spAutoFit/>
          </a:bodyPr>
          <a:lstStyle/>
          <a:p>
            <a:r>
              <a:rPr lang="en-NL" sz="2400" dirty="0"/>
              <a:t>How much “information” is contained in the data?</a:t>
            </a:r>
          </a:p>
          <a:p>
            <a:pPr marL="285750" indent="-285750">
              <a:buFont typeface="Arial" panose="020B0604020202020204" pitchFamily="34" charset="0"/>
              <a:buChar char="•"/>
            </a:pPr>
            <a:r>
              <a:rPr lang="en-NL" sz="2400" dirty="0"/>
              <a:t>compress it into minimal number of L bits (per source symbol)</a:t>
            </a:r>
          </a:p>
          <a:p>
            <a:pPr marL="285750" indent="-285750">
              <a:buFont typeface="Arial" panose="020B0604020202020204" pitchFamily="34" charset="0"/>
              <a:buChar char="•"/>
            </a:pPr>
            <a:r>
              <a:rPr lang="en-GB" sz="2400" dirty="0"/>
              <a:t>so that </a:t>
            </a:r>
            <a:r>
              <a:rPr lang="en-NL" sz="2400" dirty="0"/>
              <a:t>data can still be recovered perfectly</a:t>
            </a:r>
          </a:p>
          <a:p>
            <a:r>
              <a:rPr lang="en-NL" sz="2400" dirty="0"/>
              <a:t>⇒ </a:t>
            </a:r>
            <a:r>
              <a:rPr lang="en-NL" sz="2400" b="1" dirty="0"/>
              <a:t>average information content</a:t>
            </a:r>
            <a:r>
              <a:rPr lang="en-NL" sz="2400" dirty="0"/>
              <a:t> is L bits per symbol</a:t>
            </a:r>
          </a:p>
        </p:txBody>
      </p:sp>
      <p:sp>
        <p:nvSpPr>
          <p:cNvPr id="48" name="Rounded Rectangle 47">
            <a:extLst>
              <a:ext uri="{FF2B5EF4-FFF2-40B4-BE49-F238E27FC236}">
                <a16:creationId xmlns:a16="http://schemas.microsoft.com/office/drawing/2014/main" id="{E32B596F-33FA-4711-FC6E-CE6FCEFA5F60}"/>
              </a:ext>
            </a:extLst>
          </p:cNvPr>
          <p:cNvSpPr/>
          <p:nvPr/>
        </p:nvSpPr>
        <p:spPr>
          <a:xfrm>
            <a:off x="1082911" y="5468184"/>
            <a:ext cx="7879902" cy="874104"/>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r>
              <a:rPr lang="en-GB" sz="3200" b="1" dirty="0">
                <a:solidFill>
                  <a:schemeClr val="tx1"/>
                </a:solidFill>
              </a:rPr>
              <a:t>I</a:t>
            </a:r>
            <a:r>
              <a:rPr lang="en-NL" sz="3200" b="1" dirty="0">
                <a:solidFill>
                  <a:schemeClr val="tx1"/>
                </a:solidFill>
              </a:rPr>
              <a:t>nformation content L ≈ H( data distribution )</a:t>
            </a:r>
          </a:p>
        </p:txBody>
      </p:sp>
      <p:pic>
        <p:nvPicPr>
          <p:cNvPr id="5" name="Picture 4">
            <a:extLst>
              <a:ext uri="{FF2B5EF4-FFF2-40B4-BE49-F238E27FC236}">
                <a16:creationId xmlns:a16="http://schemas.microsoft.com/office/drawing/2014/main" id="{901694B8-2533-F983-7619-032762549C8B}"/>
              </a:ext>
            </a:extLst>
          </p:cNvPr>
          <p:cNvPicPr>
            <a:picLocks noChangeAspect="1"/>
          </p:cNvPicPr>
          <p:nvPr/>
        </p:nvPicPr>
        <p:blipFill>
          <a:blip r:embed="rId2"/>
          <a:stretch>
            <a:fillRect/>
          </a:stretch>
        </p:blipFill>
        <p:spPr>
          <a:xfrm>
            <a:off x="486254" y="1232072"/>
            <a:ext cx="1542474" cy="1692553"/>
          </a:xfrm>
          <a:prstGeom prst="rect">
            <a:avLst/>
          </a:prstGeom>
        </p:spPr>
      </p:pic>
      <p:pic>
        <p:nvPicPr>
          <p:cNvPr id="6" name="Picture 5">
            <a:extLst>
              <a:ext uri="{FF2B5EF4-FFF2-40B4-BE49-F238E27FC236}">
                <a16:creationId xmlns:a16="http://schemas.microsoft.com/office/drawing/2014/main" id="{9E948DEB-0C6C-975B-B691-152AA032623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4039" t="14808" r="24039" b="18269"/>
          <a:stretch/>
        </p:blipFill>
        <p:spPr bwMode="auto">
          <a:xfrm>
            <a:off x="1720608" y="2462360"/>
            <a:ext cx="979951" cy="947286"/>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3">
            <a:extLst>
              <a:ext uri="{FF2B5EF4-FFF2-40B4-BE49-F238E27FC236}">
                <a16:creationId xmlns:a16="http://schemas.microsoft.com/office/drawing/2014/main" id="{E3464418-57A7-E57B-434A-CBA198C8A1CC}"/>
              </a:ext>
            </a:extLst>
          </p:cNvPr>
          <p:cNvGrpSpPr/>
          <p:nvPr/>
        </p:nvGrpSpPr>
        <p:grpSpPr>
          <a:xfrm>
            <a:off x="2093067" y="1078911"/>
            <a:ext cx="1953153" cy="1618569"/>
            <a:chOff x="2093067" y="1078911"/>
            <a:chExt cx="1953153" cy="1618569"/>
          </a:xfrm>
        </p:grpSpPr>
        <p:sp>
          <p:nvSpPr>
            <p:cNvPr id="33" name="Right Arrow 32">
              <a:extLst>
                <a:ext uri="{FF2B5EF4-FFF2-40B4-BE49-F238E27FC236}">
                  <a16:creationId xmlns:a16="http://schemas.microsoft.com/office/drawing/2014/main" id="{7E92664E-2FE0-8C18-DDC7-857E8C6BB88C}"/>
                </a:ext>
              </a:extLst>
            </p:cNvPr>
            <p:cNvSpPr/>
            <p:nvPr/>
          </p:nvSpPr>
          <p:spPr>
            <a:xfrm>
              <a:off x="2286576" y="1521134"/>
              <a:ext cx="1759644" cy="11763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L" sz="2800" dirty="0"/>
                <a:t>data</a:t>
              </a:r>
            </a:p>
          </p:txBody>
        </p:sp>
        <p:sp>
          <p:nvSpPr>
            <p:cNvPr id="7" name="TextBox 6">
              <a:extLst>
                <a:ext uri="{FF2B5EF4-FFF2-40B4-BE49-F238E27FC236}">
                  <a16:creationId xmlns:a16="http://schemas.microsoft.com/office/drawing/2014/main" id="{CD178321-4B77-62B6-2A6F-1E7AA84BD778}"/>
                </a:ext>
              </a:extLst>
            </p:cNvPr>
            <p:cNvSpPr txBox="1"/>
            <p:nvPr/>
          </p:nvSpPr>
          <p:spPr>
            <a:xfrm>
              <a:off x="2093067" y="1078911"/>
              <a:ext cx="1871859" cy="461665"/>
            </a:xfrm>
            <a:prstGeom prst="rect">
              <a:avLst/>
            </a:prstGeom>
            <a:noFill/>
          </p:spPr>
          <p:txBody>
            <a:bodyPr wrap="none" rtlCol="0">
              <a:spAutoFit/>
            </a:bodyPr>
            <a:lstStyle/>
            <a:p>
              <a:r>
                <a:rPr lang="en-US" sz="2400" dirty="0" err="1">
                  <a:solidFill>
                    <a:srgbClr val="D72728"/>
                  </a:solidFill>
                </a:rPr>
                <a:t>d</a:t>
              </a:r>
              <a:r>
                <a:rPr lang="en-US" sz="2400" dirty="0" err="1">
                  <a:solidFill>
                    <a:srgbClr val="1E77B4"/>
                  </a:solidFill>
                </a:rPr>
                <a:t>a</a:t>
              </a:r>
              <a:r>
                <a:rPr lang="en-US" sz="2400" dirty="0" err="1">
                  <a:solidFill>
                    <a:srgbClr val="9467BD"/>
                  </a:solidFill>
                </a:rPr>
                <a:t>e</a:t>
              </a:r>
              <a:r>
                <a:rPr lang="en-US" sz="2400" dirty="0" err="1">
                  <a:solidFill>
                    <a:srgbClr val="8B564B"/>
                  </a:solidFill>
                </a:rPr>
                <a:t>f</a:t>
              </a:r>
              <a:r>
                <a:rPr lang="en-US" sz="2400" dirty="0" err="1">
                  <a:solidFill>
                    <a:srgbClr val="9467BD"/>
                  </a:solidFill>
                </a:rPr>
                <a:t>ee</a:t>
              </a:r>
              <a:r>
                <a:rPr lang="en-US" sz="2400" dirty="0" err="1">
                  <a:solidFill>
                    <a:srgbClr val="1E77B4"/>
                  </a:solidFill>
                </a:rPr>
                <a:t>a</a:t>
              </a:r>
              <a:r>
                <a:rPr lang="en-US" sz="2400" dirty="0" err="1">
                  <a:solidFill>
                    <a:srgbClr val="FF7F0E"/>
                  </a:solidFill>
                </a:rPr>
                <a:t>b</a:t>
              </a:r>
              <a:r>
                <a:rPr lang="en-US" sz="2400" dirty="0" err="1">
                  <a:solidFill>
                    <a:srgbClr val="1E77B4"/>
                  </a:solidFill>
                </a:rPr>
                <a:t>a</a:t>
              </a:r>
              <a:r>
                <a:rPr lang="en-US" sz="2400" dirty="0" err="1">
                  <a:solidFill>
                    <a:srgbClr val="D72728"/>
                  </a:solidFill>
                </a:rPr>
                <a:t>d</a:t>
              </a:r>
              <a:r>
                <a:rPr lang="en-US" sz="2400" dirty="0"/>
                <a:t>…</a:t>
              </a:r>
            </a:p>
          </p:txBody>
        </p:sp>
      </p:grpSp>
      <p:grpSp>
        <p:nvGrpSpPr>
          <p:cNvPr id="3" name="Group 2">
            <a:extLst>
              <a:ext uri="{FF2B5EF4-FFF2-40B4-BE49-F238E27FC236}">
                <a16:creationId xmlns:a16="http://schemas.microsoft.com/office/drawing/2014/main" id="{E65DFF84-D1C6-3790-47E0-6F68E77F0690}"/>
              </a:ext>
            </a:extLst>
          </p:cNvPr>
          <p:cNvGrpSpPr/>
          <p:nvPr/>
        </p:nvGrpSpPr>
        <p:grpSpPr>
          <a:xfrm>
            <a:off x="8127018" y="1078911"/>
            <a:ext cx="3863052" cy="1929256"/>
            <a:chOff x="8127018" y="1078911"/>
            <a:chExt cx="3863052" cy="1929256"/>
          </a:xfrm>
        </p:grpSpPr>
        <p:grpSp>
          <p:nvGrpSpPr>
            <p:cNvPr id="41" name="Group 40">
              <a:extLst>
                <a:ext uri="{FF2B5EF4-FFF2-40B4-BE49-F238E27FC236}">
                  <a16:creationId xmlns:a16="http://schemas.microsoft.com/office/drawing/2014/main" id="{CB78EBB8-D300-DFFB-8343-096BBFE0461B}"/>
                </a:ext>
              </a:extLst>
            </p:cNvPr>
            <p:cNvGrpSpPr/>
            <p:nvPr/>
          </p:nvGrpSpPr>
          <p:grpSpPr>
            <a:xfrm>
              <a:off x="8127018" y="1204767"/>
              <a:ext cx="1817370" cy="1803400"/>
              <a:chOff x="8298180" y="1204767"/>
              <a:chExt cx="1817370" cy="1803400"/>
            </a:xfrm>
          </p:grpSpPr>
          <p:sp>
            <p:nvSpPr>
              <p:cNvPr id="37" name="Rounded Rectangle 36">
                <a:extLst>
                  <a:ext uri="{FF2B5EF4-FFF2-40B4-BE49-F238E27FC236}">
                    <a16:creationId xmlns:a16="http://schemas.microsoft.com/office/drawing/2014/main" id="{208CFEA2-201F-8794-5977-9EB55865FB38}"/>
                  </a:ext>
                </a:extLst>
              </p:cNvPr>
              <p:cNvSpPr/>
              <p:nvPr/>
            </p:nvSpPr>
            <p:spPr>
              <a:xfrm>
                <a:off x="8298180" y="1232072"/>
                <a:ext cx="1817370" cy="174879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NL"/>
              </a:p>
            </p:txBody>
          </p:sp>
          <p:pic>
            <p:nvPicPr>
              <p:cNvPr id="39" name="Picture 38">
                <a:extLst>
                  <a:ext uri="{FF2B5EF4-FFF2-40B4-BE49-F238E27FC236}">
                    <a16:creationId xmlns:a16="http://schemas.microsoft.com/office/drawing/2014/main" id="{80281700-A71B-7D4A-1F5C-D11DB32F79BD}"/>
                  </a:ext>
                </a:extLst>
              </p:cNvPr>
              <p:cNvPicPr>
                <a:picLocks noChangeAspect="1"/>
              </p:cNvPicPr>
              <p:nvPr/>
            </p:nvPicPr>
            <p:blipFill>
              <a:blip r:embed="rId4"/>
              <a:stretch>
                <a:fillRect/>
              </a:stretch>
            </p:blipFill>
            <p:spPr>
              <a:xfrm>
                <a:off x="8312150" y="1204767"/>
                <a:ext cx="1803400" cy="1803400"/>
              </a:xfrm>
              <a:prstGeom prst="rect">
                <a:avLst/>
              </a:prstGeom>
            </p:spPr>
          </p:pic>
        </p:grpSp>
        <p:sp>
          <p:nvSpPr>
            <p:cNvPr id="40" name="Right Arrow 39">
              <a:extLst>
                <a:ext uri="{FF2B5EF4-FFF2-40B4-BE49-F238E27FC236}">
                  <a16:creationId xmlns:a16="http://schemas.microsoft.com/office/drawing/2014/main" id="{57B14299-09F1-0590-E33B-A815A74552C8}"/>
                </a:ext>
              </a:extLst>
            </p:cNvPr>
            <p:cNvSpPr/>
            <p:nvPr/>
          </p:nvSpPr>
          <p:spPr>
            <a:xfrm>
              <a:off x="10230426" y="1521134"/>
              <a:ext cx="1759644" cy="11763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L" sz="2800" dirty="0"/>
                <a:t>data</a:t>
              </a:r>
            </a:p>
          </p:txBody>
        </p:sp>
        <p:sp>
          <p:nvSpPr>
            <p:cNvPr id="8" name="TextBox 7">
              <a:extLst>
                <a:ext uri="{FF2B5EF4-FFF2-40B4-BE49-F238E27FC236}">
                  <a16:creationId xmlns:a16="http://schemas.microsoft.com/office/drawing/2014/main" id="{97E5900D-541F-01FD-822C-0FA588D59246}"/>
                </a:ext>
              </a:extLst>
            </p:cNvPr>
            <p:cNvSpPr txBox="1"/>
            <p:nvPr/>
          </p:nvSpPr>
          <p:spPr>
            <a:xfrm>
              <a:off x="10100994" y="1078911"/>
              <a:ext cx="1871859" cy="461665"/>
            </a:xfrm>
            <a:prstGeom prst="rect">
              <a:avLst/>
            </a:prstGeom>
            <a:noFill/>
          </p:spPr>
          <p:txBody>
            <a:bodyPr wrap="none" rtlCol="0">
              <a:spAutoFit/>
            </a:bodyPr>
            <a:lstStyle/>
            <a:p>
              <a:r>
                <a:rPr lang="en-US" sz="2400" dirty="0" err="1">
                  <a:solidFill>
                    <a:srgbClr val="D72728"/>
                  </a:solidFill>
                </a:rPr>
                <a:t>d</a:t>
              </a:r>
              <a:r>
                <a:rPr lang="en-US" sz="2400" dirty="0" err="1">
                  <a:solidFill>
                    <a:srgbClr val="1E77B4"/>
                  </a:solidFill>
                </a:rPr>
                <a:t>a</a:t>
              </a:r>
              <a:r>
                <a:rPr lang="en-US" sz="2400" dirty="0" err="1">
                  <a:solidFill>
                    <a:srgbClr val="9467BD"/>
                  </a:solidFill>
                </a:rPr>
                <a:t>e</a:t>
              </a:r>
              <a:r>
                <a:rPr lang="en-US" sz="2400" dirty="0" err="1">
                  <a:solidFill>
                    <a:srgbClr val="8B564B"/>
                  </a:solidFill>
                </a:rPr>
                <a:t>f</a:t>
              </a:r>
              <a:r>
                <a:rPr lang="en-US" sz="2400" dirty="0" err="1">
                  <a:solidFill>
                    <a:srgbClr val="9467BD"/>
                  </a:solidFill>
                </a:rPr>
                <a:t>ee</a:t>
              </a:r>
              <a:r>
                <a:rPr lang="en-US" sz="2400" dirty="0" err="1">
                  <a:solidFill>
                    <a:srgbClr val="1E77B4"/>
                  </a:solidFill>
                </a:rPr>
                <a:t>a</a:t>
              </a:r>
              <a:r>
                <a:rPr lang="en-US" sz="2400" dirty="0" err="1">
                  <a:solidFill>
                    <a:srgbClr val="FF7F0E"/>
                  </a:solidFill>
                </a:rPr>
                <a:t>b</a:t>
              </a:r>
              <a:r>
                <a:rPr lang="en-US" sz="2400" dirty="0" err="1">
                  <a:solidFill>
                    <a:srgbClr val="1E77B4"/>
                  </a:solidFill>
                </a:rPr>
                <a:t>a</a:t>
              </a:r>
              <a:r>
                <a:rPr lang="en-US" sz="2400" dirty="0" err="1">
                  <a:solidFill>
                    <a:srgbClr val="D72728"/>
                  </a:solidFill>
                </a:rPr>
                <a:t>d</a:t>
              </a:r>
              <a:r>
                <a:rPr lang="en-US" sz="2400" dirty="0"/>
                <a:t>…</a:t>
              </a:r>
            </a:p>
          </p:txBody>
        </p:sp>
      </p:grpSp>
      <p:grpSp>
        <p:nvGrpSpPr>
          <p:cNvPr id="2" name="Group 1">
            <a:extLst>
              <a:ext uri="{FF2B5EF4-FFF2-40B4-BE49-F238E27FC236}">
                <a16:creationId xmlns:a16="http://schemas.microsoft.com/office/drawing/2014/main" id="{AE0322BC-7F26-A889-B288-DE1BDDCB3845}"/>
              </a:ext>
            </a:extLst>
          </p:cNvPr>
          <p:cNvGrpSpPr/>
          <p:nvPr/>
        </p:nvGrpSpPr>
        <p:grpSpPr>
          <a:xfrm>
            <a:off x="4309110" y="1129360"/>
            <a:ext cx="3858049" cy="1851502"/>
            <a:chOff x="4309110" y="1129360"/>
            <a:chExt cx="3858049" cy="1851502"/>
          </a:xfrm>
        </p:grpSpPr>
        <p:grpSp>
          <p:nvGrpSpPr>
            <p:cNvPr id="42" name="Group 41">
              <a:extLst>
                <a:ext uri="{FF2B5EF4-FFF2-40B4-BE49-F238E27FC236}">
                  <a16:creationId xmlns:a16="http://schemas.microsoft.com/office/drawing/2014/main" id="{5907E067-CE2A-889C-30F8-0DBA8053E209}"/>
                </a:ext>
              </a:extLst>
            </p:cNvPr>
            <p:cNvGrpSpPr/>
            <p:nvPr/>
          </p:nvGrpSpPr>
          <p:grpSpPr>
            <a:xfrm>
              <a:off x="4309110" y="1232072"/>
              <a:ext cx="1817370" cy="1748790"/>
              <a:chOff x="4309110" y="1232072"/>
              <a:chExt cx="1817370" cy="1748790"/>
            </a:xfrm>
          </p:grpSpPr>
          <p:sp>
            <p:nvSpPr>
              <p:cNvPr id="34" name="Rounded Rectangle 33">
                <a:extLst>
                  <a:ext uri="{FF2B5EF4-FFF2-40B4-BE49-F238E27FC236}">
                    <a16:creationId xmlns:a16="http://schemas.microsoft.com/office/drawing/2014/main" id="{6B678719-025C-8DE1-AF4C-5391B9D0976D}"/>
                  </a:ext>
                </a:extLst>
              </p:cNvPr>
              <p:cNvSpPr/>
              <p:nvPr/>
            </p:nvSpPr>
            <p:spPr>
              <a:xfrm>
                <a:off x="4309110" y="1232072"/>
                <a:ext cx="1817370" cy="174879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NL"/>
              </a:p>
            </p:txBody>
          </p:sp>
          <p:pic>
            <p:nvPicPr>
              <p:cNvPr id="35" name="Picture 34">
                <a:extLst>
                  <a:ext uri="{FF2B5EF4-FFF2-40B4-BE49-F238E27FC236}">
                    <a16:creationId xmlns:a16="http://schemas.microsoft.com/office/drawing/2014/main" id="{AC2239DC-F23E-FEF8-7338-400BD1F06827}"/>
                  </a:ext>
                </a:extLst>
              </p:cNvPr>
              <p:cNvPicPr>
                <a:picLocks noChangeAspect="1"/>
              </p:cNvPicPr>
              <p:nvPr/>
            </p:nvPicPr>
            <p:blipFill>
              <a:blip r:embed="rId5"/>
              <a:stretch>
                <a:fillRect/>
              </a:stretch>
            </p:blipFill>
            <p:spPr>
              <a:xfrm>
                <a:off x="4385102" y="1340657"/>
                <a:ext cx="1665386" cy="1531620"/>
              </a:xfrm>
              <a:prstGeom prst="rect">
                <a:avLst/>
              </a:prstGeom>
            </p:spPr>
          </p:pic>
        </p:grpSp>
        <p:sp>
          <p:nvSpPr>
            <p:cNvPr id="36" name="Right Arrow 35">
              <a:extLst>
                <a:ext uri="{FF2B5EF4-FFF2-40B4-BE49-F238E27FC236}">
                  <a16:creationId xmlns:a16="http://schemas.microsoft.com/office/drawing/2014/main" id="{B47ACDD9-B81E-F897-A061-1DC1E99F69CF}"/>
                </a:ext>
              </a:extLst>
            </p:cNvPr>
            <p:cNvSpPr/>
            <p:nvPr/>
          </p:nvSpPr>
          <p:spPr>
            <a:xfrm>
              <a:off x="6298506" y="1889834"/>
              <a:ext cx="1542474" cy="46644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L" sz="2800" dirty="0"/>
                <a:t>L bits</a:t>
              </a:r>
            </a:p>
          </p:txBody>
        </p:sp>
        <p:sp>
          <p:nvSpPr>
            <p:cNvPr id="9" name="TextBox 8">
              <a:extLst>
                <a:ext uri="{FF2B5EF4-FFF2-40B4-BE49-F238E27FC236}">
                  <a16:creationId xmlns:a16="http://schemas.microsoft.com/office/drawing/2014/main" id="{3BDF396C-FCD7-D848-AE5E-CAFB20D12C00}"/>
                </a:ext>
              </a:extLst>
            </p:cNvPr>
            <p:cNvSpPr txBox="1"/>
            <p:nvPr/>
          </p:nvSpPr>
          <p:spPr>
            <a:xfrm>
              <a:off x="6246440" y="1129360"/>
              <a:ext cx="1920719" cy="523220"/>
            </a:xfrm>
            <a:prstGeom prst="rect">
              <a:avLst/>
            </a:prstGeom>
            <a:noFill/>
          </p:spPr>
          <p:txBody>
            <a:bodyPr wrap="none" rtlCol="0">
              <a:spAutoFit/>
            </a:bodyPr>
            <a:lstStyle/>
            <a:p>
              <a:r>
                <a:rPr lang="en-NL" sz="2800" dirty="0"/>
                <a:t>01010001…</a:t>
              </a:r>
            </a:p>
          </p:txBody>
        </p:sp>
      </p:grpSp>
    </p:spTree>
    <p:extLst>
      <p:ext uri="{BB962C8B-B14F-4D97-AF65-F5344CB8AC3E}">
        <p14:creationId xmlns:p14="http://schemas.microsoft.com/office/powerpoint/2010/main" val="7308092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44">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44">
                                            <p:txEl>
                                              <p:pRg st="1" end="1"/>
                                            </p:txEl>
                                          </p:spTgt>
                                        </p:tgtEl>
                                        <p:attrNameLst>
                                          <p:attrName>style.visibility</p:attrName>
                                        </p:attrNameLst>
                                      </p:cBhvr>
                                      <p:to>
                                        <p:strVal val="visible"/>
                                      </p:to>
                                    </p:set>
                                  </p:childTnLst>
                                </p:cTn>
                              </p:par>
                              <p:par>
                                <p:cTn id="16" presetID="22" presetClass="entr" presetSubtype="8" fill="hold" nodeType="with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wipe(left)">
                                      <p:cBhvr>
                                        <p:cTn id="18" dur="500"/>
                                        <p:tgtEl>
                                          <p:spTgt spid="2"/>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4">
                                            <p:txEl>
                                              <p:pRg st="2" end="2"/>
                                            </p:txEl>
                                          </p:spTgt>
                                        </p:tgtEl>
                                        <p:attrNameLst>
                                          <p:attrName>style.visibility</p:attrName>
                                        </p:attrNameLst>
                                      </p:cBhvr>
                                      <p:to>
                                        <p:strVal val="visible"/>
                                      </p:to>
                                    </p:set>
                                  </p:childTnLst>
                                </p:cTn>
                              </p:par>
                              <p:par>
                                <p:cTn id="23" presetID="22" presetClass="entr" presetSubtype="8" fill="hold" nodeType="with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wipe(left)">
                                      <p:cBhvr>
                                        <p:cTn id="25" dur="500"/>
                                        <p:tgtEl>
                                          <p:spTgt spid="3"/>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44">
                                            <p:txEl>
                                              <p:pRg st="3" end="3"/>
                                            </p:txEl>
                                          </p:spTgt>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uiExpand="1" build="p"/>
      <p:bldP spid="48"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72FAEFCF-6AB3-F7B5-D55F-4ED5D1BDFDE3}"/>
              </a:ext>
            </a:extLst>
          </p:cNvPr>
          <p:cNvSpPr>
            <a:spLocks noGrp="1"/>
          </p:cNvSpPr>
          <p:nvPr>
            <p:ph type="title"/>
          </p:nvPr>
        </p:nvSpPr>
        <p:spPr>
          <a:xfrm>
            <a:off x="567869" y="89763"/>
            <a:ext cx="10515600" cy="1325563"/>
          </a:xfrm>
        </p:spPr>
        <p:txBody>
          <a:bodyPr/>
          <a:lstStyle/>
          <a:p>
            <a:r>
              <a:rPr lang="en-NL" dirty="0"/>
              <a:t>Part 1: lower bound on L</a:t>
            </a:r>
          </a:p>
        </p:txBody>
      </p:sp>
      <p:sp>
        <p:nvSpPr>
          <p:cNvPr id="44" name="TextBox 43">
            <a:extLst>
              <a:ext uri="{FF2B5EF4-FFF2-40B4-BE49-F238E27FC236}">
                <a16:creationId xmlns:a16="http://schemas.microsoft.com/office/drawing/2014/main" id="{0272388F-52CB-ED44-8346-1F412F3BF788}"/>
              </a:ext>
            </a:extLst>
          </p:cNvPr>
          <p:cNvSpPr txBox="1"/>
          <p:nvPr/>
        </p:nvSpPr>
        <p:spPr>
          <a:xfrm>
            <a:off x="567869" y="2217988"/>
            <a:ext cx="10816411" cy="830997"/>
          </a:xfrm>
          <a:prstGeom prst="rect">
            <a:avLst/>
          </a:prstGeom>
          <a:noFill/>
        </p:spPr>
        <p:txBody>
          <a:bodyPr wrap="square">
            <a:spAutoFit/>
          </a:bodyPr>
          <a:lstStyle/>
          <a:p>
            <a:r>
              <a:rPr lang="nl-NL" sz="2400" dirty="0"/>
              <a:t>We want </a:t>
            </a:r>
            <a:r>
              <a:rPr lang="nl-NL" sz="2400" dirty="0" err="1"/>
              <a:t>to</a:t>
            </a:r>
            <a:r>
              <a:rPr lang="nl-NL" sz="2400" dirty="0"/>
              <a:t> prove </a:t>
            </a:r>
            <a:r>
              <a:rPr lang="nl-NL" sz="2400" dirty="0" err="1"/>
              <a:t>that</a:t>
            </a:r>
            <a:r>
              <a:rPr lang="nl-NL" sz="2400" dirty="0"/>
              <a:t> at </a:t>
            </a:r>
            <a:r>
              <a:rPr lang="nl-NL" sz="2400" dirty="0" err="1"/>
              <a:t>least</a:t>
            </a:r>
            <a:r>
              <a:rPr lang="nl-NL" sz="2400" dirty="0"/>
              <a:t> H(dist) bits per source </a:t>
            </a:r>
            <a:r>
              <a:rPr lang="nl-NL" sz="2400" dirty="0" err="1"/>
              <a:t>symbol</a:t>
            </a:r>
            <a:r>
              <a:rPr lang="nl-NL" sz="2400" dirty="0"/>
              <a:t> are </a:t>
            </a:r>
            <a:r>
              <a:rPr lang="nl-NL" sz="2400" dirty="0" err="1"/>
              <a:t>required</a:t>
            </a:r>
            <a:r>
              <a:rPr lang="nl-NL" sz="2400" dirty="0"/>
              <a:t> no matter </a:t>
            </a:r>
            <a:r>
              <a:rPr lang="nl-NL" sz="2400" dirty="0" err="1"/>
              <a:t>what</a:t>
            </a:r>
            <a:r>
              <a:rPr lang="nl-NL" sz="2400" dirty="0"/>
              <a:t> </a:t>
            </a:r>
            <a:r>
              <a:rPr lang="nl-NL" sz="2400" dirty="0" err="1"/>
              <a:t>compression</a:t>
            </a:r>
            <a:r>
              <a:rPr lang="nl-NL" sz="2400" dirty="0"/>
              <a:t> </a:t>
            </a:r>
            <a:r>
              <a:rPr lang="nl-NL" sz="2400" dirty="0" err="1"/>
              <a:t>scheme</a:t>
            </a:r>
            <a:r>
              <a:rPr lang="nl-NL" sz="2400" dirty="0"/>
              <a:t> is </a:t>
            </a:r>
            <a:r>
              <a:rPr lang="nl-NL" sz="2400" dirty="0" err="1"/>
              <a:t>used</a:t>
            </a:r>
            <a:r>
              <a:rPr lang="nl-NL" sz="2400" dirty="0"/>
              <a:t>.</a:t>
            </a:r>
          </a:p>
        </p:txBody>
      </p:sp>
      <p:pic>
        <p:nvPicPr>
          <p:cNvPr id="2" name="Picture 1">
            <a:extLst>
              <a:ext uri="{FF2B5EF4-FFF2-40B4-BE49-F238E27FC236}">
                <a16:creationId xmlns:a16="http://schemas.microsoft.com/office/drawing/2014/main" id="{C602BE31-2B8F-4A07-0724-89D53F6CC7F4}"/>
              </a:ext>
            </a:extLst>
          </p:cNvPr>
          <p:cNvPicPr>
            <a:picLocks noChangeAspect="1"/>
          </p:cNvPicPr>
          <p:nvPr/>
        </p:nvPicPr>
        <p:blipFill>
          <a:blip r:embed="rId2"/>
          <a:stretch>
            <a:fillRect/>
          </a:stretch>
        </p:blipFill>
        <p:spPr>
          <a:xfrm>
            <a:off x="1778000" y="3238500"/>
            <a:ext cx="9093200" cy="3238500"/>
          </a:xfrm>
          <a:prstGeom prst="rect">
            <a:avLst/>
          </a:prstGeom>
        </p:spPr>
      </p:pic>
      <p:grpSp>
        <p:nvGrpSpPr>
          <p:cNvPr id="7" name="Group 6">
            <a:extLst>
              <a:ext uri="{FF2B5EF4-FFF2-40B4-BE49-F238E27FC236}">
                <a16:creationId xmlns:a16="http://schemas.microsoft.com/office/drawing/2014/main" id="{F7D2AC44-404D-6B7A-1A30-1B8F949A8F58}"/>
              </a:ext>
            </a:extLst>
          </p:cNvPr>
          <p:cNvGrpSpPr/>
          <p:nvPr/>
        </p:nvGrpSpPr>
        <p:grpSpPr>
          <a:xfrm>
            <a:off x="11083469" y="6292333"/>
            <a:ext cx="844550" cy="369332"/>
            <a:chOff x="11083469" y="6292333"/>
            <a:chExt cx="844550" cy="369332"/>
          </a:xfrm>
        </p:grpSpPr>
        <p:sp>
          <p:nvSpPr>
            <p:cNvPr id="3" name="Rectangle 2">
              <a:extLst>
                <a:ext uri="{FF2B5EF4-FFF2-40B4-BE49-F238E27FC236}">
                  <a16:creationId xmlns:a16="http://schemas.microsoft.com/office/drawing/2014/main" id="{ED9C0964-D1AB-C7BC-9A92-74F88CF447D1}"/>
                </a:ext>
              </a:extLst>
            </p:cNvPr>
            <p:cNvSpPr/>
            <p:nvPr/>
          </p:nvSpPr>
          <p:spPr>
            <a:xfrm>
              <a:off x="11083469" y="6360884"/>
              <a:ext cx="232231" cy="232231"/>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4" name="TextBox 3">
              <a:extLst>
                <a:ext uri="{FF2B5EF4-FFF2-40B4-BE49-F238E27FC236}">
                  <a16:creationId xmlns:a16="http://schemas.microsoft.com/office/drawing/2014/main" id="{E25C417C-21AE-23CD-7005-4B34D73C3E19}"/>
                </a:ext>
              </a:extLst>
            </p:cNvPr>
            <p:cNvSpPr txBox="1"/>
            <p:nvPr/>
          </p:nvSpPr>
          <p:spPr>
            <a:xfrm>
              <a:off x="11384280" y="6292333"/>
              <a:ext cx="543739" cy="369332"/>
            </a:xfrm>
            <a:prstGeom prst="rect">
              <a:avLst/>
            </a:prstGeom>
            <a:noFill/>
          </p:spPr>
          <p:txBody>
            <a:bodyPr wrap="none" rtlCol="0">
              <a:spAutoFit/>
            </a:bodyPr>
            <a:lstStyle/>
            <a:p>
              <a:r>
                <a:rPr lang="en-NL" dirty="0"/>
                <a:t>qed</a:t>
              </a:r>
            </a:p>
          </p:txBody>
        </p:sp>
      </p:grpSp>
      <p:pic>
        <p:nvPicPr>
          <p:cNvPr id="23" name="Picture 22">
            <a:extLst>
              <a:ext uri="{FF2B5EF4-FFF2-40B4-BE49-F238E27FC236}">
                <a16:creationId xmlns:a16="http://schemas.microsoft.com/office/drawing/2014/main" id="{5F688B55-93A6-5379-C6CD-A6D6EEC658CB}"/>
              </a:ext>
            </a:extLst>
          </p:cNvPr>
          <p:cNvPicPr>
            <a:picLocks noChangeAspect="1"/>
          </p:cNvPicPr>
          <p:nvPr/>
        </p:nvPicPr>
        <p:blipFill>
          <a:blip r:embed="rId3"/>
          <a:stretch>
            <a:fillRect/>
          </a:stretch>
        </p:blipFill>
        <p:spPr>
          <a:xfrm>
            <a:off x="8597126" y="0"/>
            <a:ext cx="3594873" cy="737915"/>
          </a:xfrm>
          <a:prstGeom prst="rect">
            <a:avLst/>
          </a:prstGeom>
        </p:spPr>
      </p:pic>
      <p:sp>
        <p:nvSpPr>
          <p:cNvPr id="6" name="Rounded Rectangle 5">
            <a:extLst>
              <a:ext uri="{FF2B5EF4-FFF2-40B4-BE49-F238E27FC236}">
                <a16:creationId xmlns:a16="http://schemas.microsoft.com/office/drawing/2014/main" id="{777426C3-313F-70E8-1580-1BC5613C9058}"/>
              </a:ext>
            </a:extLst>
          </p:cNvPr>
          <p:cNvSpPr/>
          <p:nvPr/>
        </p:nvSpPr>
        <p:spPr>
          <a:xfrm>
            <a:off x="567869" y="1154369"/>
            <a:ext cx="8156406" cy="874104"/>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r>
              <a:rPr lang="en-GB" sz="3200" b="1" dirty="0">
                <a:solidFill>
                  <a:schemeClr val="tx1"/>
                </a:solidFill>
              </a:rPr>
              <a:t>I</a:t>
            </a:r>
            <a:r>
              <a:rPr lang="en-NL" sz="3200" b="1" dirty="0">
                <a:solidFill>
                  <a:schemeClr val="tx1"/>
                </a:solidFill>
              </a:rPr>
              <a:t>nformation content L ≧ H( data distribution )</a:t>
            </a:r>
          </a:p>
        </p:txBody>
      </p:sp>
    </p:spTree>
    <p:extLst>
      <p:ext uri="{BB962C8B-B14F-4D97-AF65-F5344CB8AC3E}">
        <p14:creationId xmlns:p14="http://schemas.microsoft.com/office/powerpoint/2010/main" val="33271796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5C523A-2CBE-43FA-9E72-8470DA093175}"/>
              </a:ext>
            </a:extLst>
          </p:cNvPr>
          <p:cNvSpPr>
            <a:spLocks noGrp="1"/>
          </p:cNvSpPr>
          <p:nvPr>
            <p:ph type="title"/>
          </p:nvPr>
        </p:nvSpPr>
        <p:spPr>
          <a:xfrm>
            <a:off x="838200" y="181768"/>
            <a:ext cx="10515600" cy="1325563"/>
          </a:xfrm>
        </p:spPr>
        <p:txBody>
          <a:bodyPr/>
          <a:lstStyle/>
          <a:p>
            <a:r>
              <a:rPr lang="en-NL" dirty="0"/>
              <a:t>History of (wireless) communication</a:t>
            </a:r>
          </a:p>
        </p:txBody>
      </p:sp>
      <p:sp>
        <p:nvSpPr>
          <p:cNvPr id="3" name="Content Placeholder 2">
            <a:extLst>
              <a:ext uri="{FF2B5EF4-FFF2-40B4-BE49-F238E27FC236}">
                <a16:creationId xmlns:a16="http://schemas.microsoft.com/office/drawing/2014/main" id="{681761E4-2016-30E9-6DD1-06A7D3756823}"/>
              </a:ext>
            </a:extLst>
          </p:cNvPr>
          <p:cNvSpPr>
            <a:spLocks noGrp="1"/>
          </p:cNvSpPr>
          <p:nvPr>
            <p:ph idx="1"/>
          </p:nvPr>
        </p:nvSpPr>
        <p:spPr>
          <a:xfrm>
            <a:off x="838200" y="1698228"/>
            <a:ext cx="10515600" cy="1603375"/>
          </a:xfrm>
        </p:spPr>
        <p:txBody>
          <a:bodyPr/>
          <a:lstStyle/>
          <a:p>
            <a:r>
              <a:rPr lang="en-GB" dirty="0"/>
              <a:t>Smoke signals</a:t>
            </a:r>
          </a:p>
          <a:p>
            <a:r>
              <a:rPr lang="en-GB" dirty="0"/>
              <a:t>1861: </a:t>
            </a:r>
            <a:r>
              <a:rPr lang="en-GB" u="sng" dirty="0">
                <a:hlinkClick r:id="rId2"/>
              </a:rPr>
              <a:t>Maxwell’s equations</a:t>
            </a:r>
            <a:endParaRPr lang="en-GB" dirty="0"/>
          </a:p>
          <a:p>
            <a:r>
              <a:rPr lang="en-GB" dirty="0"/>
              <a:t>1900: </a:t>
            </a:r>
            <a:r>
              <a:rPr lang="en-GB" u="sng" dirty="0">
                <a:hlinkClick r:id="rId3"/>
              </a:rPr>
              <a:t>Guglielmo Marconi</a:t>
            </a:r>
            <a:r>
              <a:rPr lang="en-GB" dirty="0"/>
              <a:t> demonstrates wireless telegraph</a:t>
            </a:r>
          </a:p>
          <a:p>
            <a:endParaRPr lang="en-GB" dirty="0"/>
          </a:p>
          <a:p>
            <a:endParaRPr lang="en-NL" dirty="0"/>
          </a:p>
        </p:txBody>
      </p:sp>
      <p:pic>
        <p:nvPicPr>
          <p:cNvPr id="4" name="Picture 3">
            <a:extLst>
              <a:ext uri="{FF2B5EF4-FFF2-40B4-BE49-F238E27FC236}">
                <a16:creationId xmlns:a16="http://schemas.microsoft.com/office/drawing/2014/main" id="{6A100711-DC65-A8E5-E3A8-1F65C48181A4}"/>
              </a:ext>
            </a:extLst>
          </p:cNvPr>
          <p:cNvPicPr>
            <a:picLocks noChangeAspect="1"/>
          </p:cNvPicPr>
          <p:nvPr/>
        </p:nvPicPr>
        <p:blipFill>
          <a:blip r:embed="rId4"/>
          <a:stretch>
            <a:fillRect/>
          </a:stretch>
        </p:blipFill>
        <p:spPr>
          <a:xfrm>
            <a:off x="9446191" y="181768"/>
            <a:ext cx="2292419" cy="2103813"/>
          </a:xfrm>
          <a:prstGeom prst="rect">
            <a:avLst/>
          </a:prstGeom>
        </p:spPr>
      </p:pic>
      <p:pic>
        <p:nvPicPr>
          <p:cNvPr id="6" name="Picture 5">
            <a:extLst>
              <a:ext uri="{FF2B5EF4-FFF2-40B4-BE49-F238E27FC236}">
                <a16:creationId xmlns:a16="http://schemas.microsoft.com/office/drawing/2014/main" id="{25BED5B6-E49F-5779-349D-B0A0AF536CCF}"/>
              </a:ext>
            </a:extLst>
          </p:cNvPr>
          <p:cNvPicPr>
            <a:picLocks noChangeAspect="1"/>
          </p:cNvPicPr>
          <p:nvPr/>
        </p:nvPicPr>
        <p:blipFill>
          <a:blip r:embed="rId5"/>
          <a:stretch>
            <a:fillRect/>
          </a:stretch>
        </p:blipFill>
        <p:spPr>
          <a:xfrm>
            <a:off x="5391150" y="1060450"/>
            <a:ext cx="2541270" cy="1712797"/>
          </a:xfrm>
          <a:prstGeom prst="rect">
            <a:avLst/>
          </a:prstGeom>
        </p:spPr>
      </p:pic>
      <p:pic>
        <p:nvPicPr>
          <p:cNvPr id="9" name="Picture 8">
            <a:extLst>
              <a:ext uri="{FF2B5EF4-FFF2-40B4-BE49-F238E27FC236}">
                <a16:creationId xmlns:a16="http://schemas.microsoft.com/office/drawing/2014/main" id="{CC9273EF-C051-28E9-E10C-387CC3C2A7A4}"/>
              </a:ext>
            </a:extLst>
          </p:cNvPr>
          <p:cNvPicPr>
            <a:picLocks noChangeAspect="1"/>
          </p:cNvPicPr>
          <p:nvPr/>
        </p:nvPicPr>
        <p:blipFill>
          <a:blip r:embed="rId6"/>
          <a:stretch>
            <a:fillRect/>
          </a:stretch>
        </p:blipFill>
        <p:spPr>
          <a:xfrm>
            <a:off x="0" y="3352800"/>
            <a:ext cx="5549900" cy="3505200"/>
          </a:xfrm>
          <a:prstGeom prst="rect">
            <a:avLst/>
          </a:prstGeom>
        </p:spPr>
      </p:pic>
      <p:pic>
        <p:nvPicPr>
          <p:cNvPr id="10" name="Picture 9">
            <a:extLst>
              <a:ext uri="{FF2B5EF4-FFF2-40B4-BE49-F238E27FC236}">
                <a16:creationId xmlns:a16="http://schemas.microsoft.com/office/drawing/2014/main" id="{66124225-EC49-2685-4273-D921D5B8119C}"/>
              </a:ext>
            </a:extLst>
          </p:cNvPr>
          <p:cNvPicPr>
            <a:picLocks noChangeAspect="1"/>
          </p:cNvPicPr>
          <p:nvPr/>
        </p:nvPicPr>
        <p:blipFill>
          <a:blip r:embed="rId7"/>
          <a:stretch>
            <a:fillRect/>
          </a:stretch>
        </p:blipFill>
        <p:spPr>
          <a:xfrm>
            <a:off x="5918200" y="3213100"/>
            <a:ext cx="6273800" cy="3644900"/>
          </a:xfrm>
          <a:prstGeom prst="rect">
            <a:avLst/>
          </a:prstGeom>
        </p:spPr>
      </p:pic>
    </p:spTree>
    <p:extLst>
      <p:ext uri="{BB962C8B-B14F-4D97-AF65-F5344CB8AC3E}">
        <p14:creationId xmlns:p14="http://schemas.microsoft.com/office/powerpoint/2010/main" val="39947785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72FAEFCF-6AB3-F7B5-D55F-4ED5D1BDFDE3}"/>
              </a:ext>
            </a:extLst>
          </p:cNvPr>
          <p:cNvSpPr>
            <a:spLocks noGrp="1"/>
          </p:cNvSpPr>
          <p:nvPr>
            <p:ph type="title"/>
          </p:nvPr>
        </p:nvSpPr>
        <p:spPr>
          <a:xfrm>
            <a:off x="567869" y="89763"/>
            <a:ext cx="10515600" cy="1325563"/>
          </a:xfrm>
        </p:spPr>
        <p:txBody>
          <a:bodyPr/>
          <a:lstStyle/>
          <a:p>
            <a:r>
              <a:rPr lang="en-NL" dirty="0"/>
              <a:t>Part 2: upper bound on L</a:t>
            </a:r>
          </a:p>
        </p:txBody>
      </p:sp>
      <p:sp>
        <p:nvSpPr>
          <p:cNvPr id="44" name="TextBox 43">
            <a:extLst>
              <a:ext uri="{FF2B5EF4-FFF2-40B4-BE49-F238E27FC236}">
                <a16:creationId xmlns:a16="http://schemas.microsoft.com/office/drawing/2014/main" id="{0272388F-52CB-ED44-8346-1F412F3BF788}"/>
              </a:ext>
            </a:extLst>
          </p:cNvPr>
          <p:cNvSpPr txBox="1"/>
          <p:nvPr/>
        </p:nvSpPr>
        <p:spPr>
          <a:xfrm>
            <a:off x="567868" y="2308249"/>
            <a:ext cx="8770441" cy="461665"/>
          </a:xfrm>
          <a:prstGeom prst="rect">
            <a:avLst/>
          </a:prstGeom>
          <a:noFill/>
        </p:spPr>
        <p:txBody>
          <a:bodyPr wrap="square">
            <a:spAutoFit/>
          </a:bodyPr>
          <a:lstStyle/>
          <a:p>
            <a:r>
              <a:rPr lang="nl-NL" sz="2400" dirty="0"/>
              <a:t>We </a:t>
            </a:r>
            <a:r>
              <a:rPr lang="nl-NL" sz="2400" dirty="0" err="1"/>
              <a:t>give</a:t>
            </a:r>
            <a:r>
              <a:rPr lang="nl-NL" sz="2400" dirty="0"/>
              <a:t> a </a:t>
            </a:r>
            <a:r>
              <a:rPr lang="nl-NL" sz="2400" dirty="0" err="1"/>
              <a:t>compression</a:t>
            </a:r>
            <a:r>
              <a:rPr lang="nl-NL" sz="2400" dirty="0"/>
              <a:t> </a:t>
            </a:r>
            <a:r>
              <a:rPr lang="nl-NL" sz="2400" dirty="0" err="1"/>
              <a:t>method</a:t>
            </a:r>
            <a:r>
              <a:rPr lang="nl-NL" sz="2400" dirty="0"/>
              <a:t> </a:t>
            </a:r>
            <a:r>
              <a:rPr lang="nl-NL" sz="2400" dirty="0" err="1"/>
              <a:t>that</a:t>
            </a:r>
            <a:r>
              <a:rPr lang="nl-NL" sz="2400" dirty="0"/>
              <a:t> </a:t>
            </a:r>
            <a:r>
              <a:rPr lang="nl-NL" sz="2400" dirty="0" err="1"/>
              <a:t>uses</a:t>
            </a:r>
            <a:r>
              <a:rPr lang="nl-NL" sz="2400" dirty="0"/>
              <a:t> H(dist) bits per </a:t>
            </a:r>
            <a:r>
              <a:rPr lang="nl-NL" sz="2400" dirty="0" err="1"/>
              <a:t>symbol</a:t>
            </a:r>
            <a:r>
              <a:rPr lang="nl-NL" sz="2400" dirty="0"/>
              <a:t>.</a:t>
            </a:r>
          </a:p>
        </p:txBody>
      </p:sp>
      <p:graphicFrame>
        <p:nvGraphicFramePr>
          <p:cNvPr id="16" name="Table 16">
            <a:extLst>
              <a:ext uri="{FF2B5EF4-FFF2-40B4-BE49-F238E27FC236}">
                <a16:creationId xmlns:a16="http://schemas.microsoft.com/office/drawing/2014/main" id="{72061A72-2A8D-701A-A2C7-6592878DC27C}"/>
              </a:ext>
            </a:extLst>
          </p:cNvPr>
          <p:cNvGraphicFramePr>
            <a:graphicFrameLocks noGrp="1"/>
          </p:cNvGraphicFramePr>
          <p:nvPr>
            <p:extLst>
              <p:ext uri="{D42A27DB-BD31-4B8C-83A1-F6EECF244321}">
                <p14:modId xmlns:p14="http://schemas.microsoft.com/office/powerpoint/2010/main" val="2068326373"/>
              </p:ext>
            </p:extLst>
          </p:nvPr>
        </p:nvGraphicFramePr>
        <p:xfrm>
          <a:off x="1034321" y="3525776"/>
          <a:ext cx="3653776" cy="3074340"/>
        </p:xfrm>
        <a:graphic>
          <a:graphicData uri="http://schemas.openxmlformats.org/drawingml/2006/table">
            <a:tbl>
              <a:tblPr firstRow="1" bandRow="1">
                <a:tableStyleId>{5C22544A-7EE6-4342-B048-85BDC9FD1C3A}</a:tableStyleId>
              </a:tblPr>
              <a:tblGrid>
                <a:gridCol w="1274164">
                  <a:extLst>
                    <a:ext uri="{9D8B030D-6E8A-4147-A177-3AD203B41FA5}">
                      <a16:colId xmlns:a16="http://schemas.microsoft.com/office/drawing/2014/main" val="1508775255"/>
                    </a:ext>
                  </a:extLst>
                </a:gridCol>
                <a:gridCol w="944380">
                  <a:extLst>
                    <a:ext uri="{9D8B030D-6E8A-4147-A177-3AD203B41FA5}">
                      <a16:colId xmlns:a16="http://schemas.microsoft.com/office/drawing/2014/main" val="424276721"/>
                    </a:ext>
                  </a:extLst>
                </a:gridCol>
                <a:gridCol w="1435232">
                  <a:extLst>
                    <a:ext uri="{9D8B030D-6E8A-4147-A177-3AD203B41FA5}">
                      <a16:colId xmlns:a16="http://schemas.microsoft.com/office/drawing/2014/main" val="714378612"/>
                    </a:ext>
                  </a:extLst>
                </a:gridCol>
              </a:tblGrid>
              <a:tr h="474660">
                <a:tc>
                  <a:txBody>
                    <a:bodyPr/>
                    <a:lstStyle/>
                    <a:p>
                      <a:r>
                        <a:rPr lang="nl-NL" sz="2000" dirty="0"/>
                        <a:t>Code word</a:t>
                      </a:r>
                      <a:endParaRPr lang="en-NL" sz="2000" dirty="0"/>
                    </a:p>
                  </a:txBody>
                  <a:tcPr/>
                </a:tc>
                <a:tc>
                  <a:txBody>
                    <a:bodyPr/>
                    <a:lstStyle/>
                    <a:p>
                      <a:r>
                        <a:rPr lang="en-NL" sz="2000" dirty="0"/>
                        <a:t>symbol</a:t>
                      </a:r>
                    </a:p>
                  </a:txBody>
                  <a:tcPr/>
                </a:tc>
                <a:tc>
                  <a:txBody>
                    <a:bodyPr/>
                    <a:lstStyle/>
                    <a:p>
                      <a:r>
                        <a:rPr lang="en-NL" sz="2000" dirty="0"/>
                        <a:t>probability</a:t>
                      </a:r>
                    </a:p>
                  </a:txBody>
                  <a:tcPr/>
                </a:tc>
                <a:extLst>
                  <a:ext uri="{0D108BD9-81ED-4DB2-BD59-A6C34878D82A}">
                    <a16:rowId xmlns:a16="http://schemas.microsoft.com/office/drawing/2014/main" val="3375526233"/>
                  </a:ext>
                </a:extLst>
              </a:tr>
              <a:tr h="474660">
                <a:tc>
                  <a:txBody>
                    <a:bodyPr/>
                    <a:lstStyle/>
                    <a:p>
                      <a:r>
                        <a:rPr lang="en-NL" sz="2000" dirty="0">
                          <a:solidFill>
                            <a:schemeClr val="accent2"/>
                          </a:solidFill>
                        </a:rPr>
                        <a:t>10</a:t>
                      </a:r>
                    </a:p>
                  </a:txBody>
                  <a:tcPr anchor="ctr"/>
                </a:tc>
                <a:tc>
                  <a:txBody>
                    <a:bodyPr/>
                    <a:lstStyle/>
                    <a:p>
                      <a:r>
                        <a:rPr lang="en-NL" sz="2000" dirty="0"/>
                        <a:t>a</a:t>
                      </a:r>
                    </a:p>
                  </a:txBody>
                  <a:tcPr anchor="ctr"/>
                </a:tc>
                <a:tc>
                  <a:txBody>
                    <a:bodyPr/>
                    <a:lstStyle/>
                    <a:p>
                      <a:r>
                        <a:rPr lang="en-NL" sz="2000" dirty="0"/>
                        <a:t>0.25</a:t>
                      </a:r>
                    </a:p>
                  </a:txBody>
                  <a:tcPr anchor="ctr"/>
                </a:tc>
                <a:extLst>
                  <a:ext uri="{0D108BD9-81ED-4DB2-BD59-A6C34878D82A}">
                    <a16:rowId xmlns:a16="http://schemas.microsoft.com/office/drawing/2014/main" val="3724431127"/>
                  </a:ext>
                </a:extLst>
              </a:tr>
              <a:tr h="474660">
                <a:tc>
                  <a:txBody>
                    <a:bodyPr/>
                    <a:lstStyle/>
                    <a:p>
                      <a:r>
                        <a:rPr lang="en-NL" sz="2000" dirty="0">
                          <a:solidFill>
                            <a:schemeClr val="accent2"/>
                          </a:solidFill>
                        </a:rPr>
                        <a:t>00</a:t>
                      </a:r>
                    </a:p>
                  </a:txBody>
                  <a:tcPr anchor="ctr"/>
                </a:tc>
                <a:tc>
                  <a:txBody>
                    <a:bodyPr/>
                    <a:lstStyle/>
                    <a:p>
                      <a:r>
                        <a:rPr lang="en-NL" sz="2000" dirty="0"/>
                        <a:t>b</a:t>
                      </a:r>
                    </a:p>
                  </a:txBody>
                  <a:tcPr anchor="ctr"/>
                </a:tc>
                <a:tc>
                  <a:txBody>
                    <a:bodyPr/>
                    <a:lstStyle/>
                    <a:p>
                      <a:r>
                        <a:rPr lang="en-NL" sz="2000" dirty="0"/>
                        <a:t>0.25</a:t>
                      </a:r>
                    </a:p>
                  </a:txBody>
                  <a:tcPr anchor="ctr"/>
                </a:tc>
                <a:extLst>
                  <a:ext uri="{0D108BD9-81ED-4DB2-BD59-A6C34878D82A}">
                    <a16:rowId xmlns:a16="http://schemas.microsoft.com/office/drawing/2014/main" val="470269470"/>
                  </a:ext>
                </a:extLst>
              </a:tr>
              <a:tr h="474660">
                <a:tc>
                  <a:txBody>
                    <a:bodyPr/>
                    <a:lstStyle/>
                    <a:p>
                      <a:r>
                        <a:rPr lang="en-NL" sz="2000" dirty="0">
                          <a:solidFill>
                            <a:schemeClr val="accent2"/>
                          </a:solidFill>
                        </a:rPr>
                        <a:t>01</a:t>
                      </a:r>
                    </a:p>
                  </a:txBody>
                  <a:tcPr anchor="ctr"/>
                </a:tc>
                <a:tc>
                  <a:txBody>
                    <a:bodyPr/>
                    <a:lstStyle/>
                    <a:p>
                      <a:r>
                        <a:rPr lang="en-NL" sz="2000" dirty="0"/>
                        <a:t>c</a:t>
                      </a:r>
                    </a:p>
                  </a:txBody>
                  <a:tcPr anchor="ctr"/>
                </a:tc>
                <a:tc>
                  <a:txBody>
                    <a:bodyPr/>
                    <a:lstStyle/>
                    <a:p>
                      <a:r>
                        <a:rPr lang="en-NL" sz="2000" dirty="0"/>
                        <a:t>0.2</a:t>
                      </a:r>
                    </a:p>
                  </a:txBody>
                  <a:tcPr anchor="ctr"/>
                </a:tc>
                <a:extLst>
                  <a:ext uri="{0D108BD9-81ED-4DB2-BD59-A6C34878D82A}">
                    <a16:rowId xmlns:a16="http://schemas.microsoft.com/office/drawing/2014/main" val="2556789700"/>
                  </a:ext>
                </a:extLst>
              </a:tr>
              <a:tr h="474660">
                <a:tc>
                  <a:txBody>
                    <a:bodyPr/>
                    <a:lstStyle/>
                    <a:p>
                      <a:r>
                        <a:rPr lang="en-NL" sz="2000" dirty="0">
                          <a:solidFill>
                            <a:schemeClr val="accent2"/>
                          </a:solidFill>
                        </a:rPr>
                        <a:t>110</a:t>
                      </a:r>
                    </a:p>
                  </a:txBody>
                  <a:tcPr anchor="ctr"/>
                </a:tc>
                <a:tc>
                  <a:txBody>
                    <a:bodyPr/>
                    <a:lstStyle/>
                    <a:p>
                      <a:r>
                        <a:rPr lang="en-NL" sz="2000" dirty="0"/>
                        <a:t>d</a:t>
                      </a:r>
                    </a:p>
                  </a:txBody>
                  <a:tcPr anchor="ctr"/>
                </a:tc>
                <a:tc>
                  <a:txBody>
                    <a:bodyPr/>
                    <a:lstStyle/>
                    <a:p>
                      <a:r>
                        <a:rPr lang="en-NL" sz="2000" dirty="0"/>
                        <a:t>0.15</a:t>
                      </a:r>
                    </a:p>
                  </a:txBody>
                  <a:tcPr anchor="ctr"/>
                </a:tc>
                <a:extLst>
                  <a:ext uri="{0D108BD9-81ED-4DB2-BD59-A6C34878D82A}">
                    <a16:rowId xmlns:a16="http://schemas.microsoft.com/office/drawing/2014/main" val="2268475492"/>
                  </a:ext>
                </a:extLst>
              </a:tr>
              <a:tr h="474660">
                <a:tc>
                  <a:txBody>
                    <a:bodyPr/>
                    <a:lstStyle/>
                    <a:p>
                      <a:r>
                        <a:rPr lang="en-NL" sz="2000" dirty="0">
                          <a:solidFill>
                            <a:schemeClr val="accent2"/>
                          </a:solidFill>
                        </a:rPr>
                        <a:t>111</a:t>
                      </a:r>
                    </a:p>
                  </a:txBody>
                  <a:tcPr anchor="ctr"/>
                </a:tc>
                <a:tc>
                  <a:txBody>
                    <a:bodyPr/>
                    <a:lstStyle/>
                    <a:p>
                      <a:r>
                        <a:rPr lang="en-NL" sz="2000" dirty="0"/>
                        <a:t>e</a:t>
                      </a:r>
                    </a:p>
                  </a:txBody>
                  <a:tcPr anchor="ctr"/>
                </a:tc>
                <a:tc>
                  <a:txBody>
                    <a:bodyPr/>
                    <a:lstStyle/>
                    <a:p>
                      <a:r>
                        <a:rPr lang="en-NL" sz="2000" dirty="0"/>
                        <a:t>0.15</a:t>
                      </a:r>
                    </a:p>
                  </a:txBody>
                  <a:tcPr anchor="ctr"/>
                </a:tc>
                <a:extLst>
                  <a:ext uri="{0D108BD9-81ED-4DB2-BD59-A6C34878D82A}">
                    <a16:rowId xmlns:a16="http://schemas.microsoft.com/office/drawing/2014/main" val="3706680889"/>
                  </a:ext>
                </a:extLst>
              </a:tr>
            </a:tbl>
          </a:graphicData>
        </a:graphic>
      </p:graphicFrame>
      <p:grpSp>
        <p:nvGrpSpPr>
          <p:cNvPr id="6" name="Group 5">
            <a:extLst>
              <a:ext uri="{FF2B5EF4-FFF2-40B4-BE49-F238E27FC236}">
                <a16:creationId xmlns:a16="http://schemas.microsoft.com/office/drawing/2014/main" id="{443647F6-EBC5-6537-FD7E-B28E0FB00EA3}"/>
              </a:ext>
            </a:extLst>
          </p:cNvPr>
          <p:cNvGrpSpPr/>
          <p:nvPr/>
        </p:nvGrpSpPr>
        <p:grpSpPr>
          <a:xfrm>
            <a:off x="4762751" y="5792576"/>
            <a:ext cx="1228563" cy="514350"/>
            <a:chOff x="4762751" y="5792576"/>
            <a:chExt cx="1228563" cy="514350"/>
          </a:xfrm>
        </p:grpSpPr>
        <p:cxnSp>
          <p:nvCxnSpPr>
            <p:cNvPr id="19" name="Straight Connector 18">
              <a:extLst>
                <a:ext uri="{FF2B5EF4-FFF2-40B4-BE49-F238E27FC236}">
                  <a16:creationId xmlns:a16="http://schemas.microsoft.com/office/drawing/2014/main" id="{898CCD43-1B1B-5011-A030-B94DDC6BED20}"/>
                </a:ext>
              </a:extLst>
            </p:cNvPr>
            <p:cNvCxnSpPr/>
            <p:nvPr/>
          </p:nvCxnSpPr>
          <p:spPr>
            <a:xfrm>
              <a:off x="4762751" y="5792576"/>
              <a:ext cx="697230" cy="297180"/>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179E959F-3E49-D89C-F4A2-7CACC82EA43E}"/>
                </a:ext>
              </a:extLst>
            </p:cNvPr>
            <p:cNvCxnSpPr>
              <a:cxnSpLocks/>
            </p:cNvCxnSpPr>
            <p:nvPr/>
          </p:nvCxnSpPr>
          <p:spPr>
            <a:xfrm flipV="1">
              <a:off x="4774181" y="6089756"/>
              <a:ext cx="697230" cy="217170"/>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DBFC83E0-2276-39CE-0F83-E5B577047C23}"/>
                </a:ext>
              </a:extLst>
            </p:cNvPr>
            <p:cNvSpPr txBox="1"/>
            <p:nvPr/>
          </p:nvSpPr>
          <p:spPr>
            <a:xfrm>
              <a:off x="5482841" y="5889701"/>
              <a:ext cx="508473" cy="400110"/>
            </a:xfrm>
            <a:prstGeom prst="rect">
              <a:avLst/>
            </a:prstGeom>
            <a:noFill/>
          </p:spPr>
          <p:txBody>
            <a:bodyPr wrap="none" rtlCol="0">
              <a:spAutoFit/>
            </a:bodyPr>
            <a:lstStyle/>
            <a:p>
              <a:r>
                <a:rPr lang="en-NL" sz="2000" dirty="0"/>
                <a:t>0.3</a:t>
              </a:r>
            </a:p>
          </p:txBody>
        </p:sp>
      </p:grpSp>
      <p:grpSp>
        <p:nvGrpSpPr>
          <p:cNvPr id="8" name="Group 7">
            <a:extLst>
              <a:ext uri="{FF2B5EF4-FFF2-40B4-BE49-F238E27FC236}">
                <a16:creationId xmlns:a16="http://schemas.microsoft.com/office/drawing/2014/main" id="{4CA56E08-1406-3B49-FA14-04F08621EF1C}"/>
              </a:ext>
            </a:extLst>
          </p:cNvPr>
          <p:cNvGrpSpPr/>
          <p:nvPr/>
        </p:nvGrpSpPr>
        <p:grpSpPr>
          <a:xfrm>
            <a:off x="4785611" y="4455266"/>
            <a:ext cx="3680461" cy="1634490"/>
            <a:chOff x="4785611" y="4455266"/>
            <a:chExt cx="3680461" cy="1634490"/>
          </a:xfrm>
        </p:grpSpPr>
        <p:cxnSp>
          <p:nvCxnSpPr>
            <p:cNvPr id="51" name="Straight Connector 50">
              <a:extLst>
                <a:ext uri="{FF2B5EF4-FFF2-40B4-BE49-F238E27FC236}">
                  <a16:creationId xmlns:a16="http://schemas.microsoft.com/office/drawing/2014/main" id="{6892E34A-426A-8310-F711-7EF122176734}"/>
                </a:ext>
              </a:extLst>
            </p:cNvPr>
            <p:cNvCxnSpPr>
              <a:cxnSpLocks/>
            </p:cNvCxnSpPr>
            <p:nvPr/>
          </p:nvCxnSpPr>
          <p:spPr>
            <a:xfrm>
              <a:off x="4785611" y="4455266"/>
              <a:ext cx="2318526" cy="0"/>
            </a:xfrm>
            <a:prstGeom prst="line">
              <a:avLst/>
            </a:prstGeom>
            <a:ln w="50800">
              <a:solidFill>
                <a:schemeClr val="accent2"/>
              </a:solidFill>
              <a:prstDash val="sysDot"/>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2555FDFC-EC64-121F-7F90-5ADCBC0C0E4B}"/>
                </a:ext>
              </a:extLst>
            </p:cNvPr>
            <p:cNvCxnSpPr>
              <a:cxnSpLocks/>
            </p:cNvCxnSpPr>
            <p:nvPr/>
          </p:nvCxnSpPr>
          <p:spPr>
            <a:xfrm>
              <a:off x="5974331" y="6089756"/>
              <a:ext cx="1129806" cy="0"/>
            </a:xfrm>
            <a:prstGeom prst="line">
              <a:avLst/>
            </a:prstGeom>
            <a:ln w="50800">
              <a:solidFill>
                <a:schemeClr val="accent2"/>
              </a:solidFill>
              <a:prstDash val="sysDot"/>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4A765D64-0BE2-B3EA-3EE3-59917108A6B5}"/>
                </a:ext>
              </a:extLst>
            </p:cNvPr>
            <p:cNvCxnSpPr>
              <a:cxnSpLocks/>
              <a:endCxn id="60" idx="1"/>
            </p:cNvCxnSpPr>
            <p:nvPr/>
          </p:nvCxnSpPr>
          <p:spPr>
            <a:xfrm>
              <a:off x="7060181" y="4455266"/>
              <a:ext cx="767575" cy="1263045"/>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8F80F513-1796-D6B0-B199-9B4242357377}"/>
                </a:ext>
              </a:extLst>
            </p:cNvPr>
            <p:cNvCxnSpPr>
              <a:cxnSpLocks/>
              <a:endCxn id="60" idx="1"/>
            </p:cNvCxnSpPr>
            <p:nvPr/>
          </p:nvCxnSpPr>
          <p:spPr>
            <a:xfrm flipV="1">
              <a:off x="7094471" y="5718311"/>
              <a:ext cx="733285" cy="371445"/>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CA4D4519-7FCF-B1CB-A160-B195BDA0D44F}"/>
                </a:ext>
              </a:extLst>
            </p:cNvPr>
            <p:cNvSpPr txBox="1"/>
            <p:nvPr/>
          </p:nvSpPr>
          <p:spPr>
            <a:xfrm>
              <a:off x="7827756" y="5518256"/>
              <a:ext cx="638316" cy="400110"/>
            </a:xfrm>
            <a:prstGeom prst="rect">
              <a:avLst/>
            </a:prstGeom>
            <a:noFill/>
          </p:spPr>
          <p:txBody>
            <a:bodyPr wrap="none" rtlCol="0">
              <a:spAutoFit/>
            </a:bodyPr>
            <a:lstStyle/>
            <a:p>
              <a:r>
                <a:rPr lang="en-NL" sz="2000" dirty="0"/>
                <a:t>0.55</a:t>
              </a:r>
            </a:p>
          </p:txBody>
        </p:sp>
      </p:grpSp>
      <p:grpSp>
        <p:nvGrpSpPr>
          <p:cNvPr id="9" name="Group 8">
            <a:extLst>
              <a:ext uri="{FF2B5EF4-FFF2-40B4-BE49-F238E27FC236}">
                <a16:creationId xmlns:a16="http://schemas.microsoft.com/office/drawing/2014/main" id="{BA085B84-C07D-A6D7-D8D2-426EE06B836E}"/>
              </a:ext>
            </a:extLst>
          </p:cNvPr>
          <p:cNvGrpSpPr/>
          <p:nvPr/>
        </p:nvGrpSpPr>
        <p:grpSpPr>
          <a:xfrm>
            <a:off x="7094471" y="5221076"/>
            <a:ext cx="2419396" cy="514350"/>
            <a:chOff x="7094471" y="5221076"/>
            <a:chExt cx="2419396" cy="514350"/>
          </a:xfrm>
        </p:grpSpPr>
        <p:cxnSp>
          <p:nvCxnSpPr>
            <p:cNvPr id="61" name="Straight Connector 60">
              <a:extLst>
                <a:ext uri="{FF2B5EF4-FFF2-40B4-BE49-F238E27FC236}">
                  <a16:creationId xmlns:a16="http://schemas.microsoft.com/office/drawing/2014/main" id="{1981871E-8954-BE74-452C-1A6CAA4BD316}"/>
                </a:ext>
              </a:extLst>
            </p:cNvPr>
            <p:cNvCxnSpPr>
              <a:cxnSpLocks/>
            </p:cNvCxnSpPr>
            <p:nvPr/>
          </p:nvCxnSpPr>
          <p:spPr>
            <a:xfrm>
              <a:off x="7094471" y="5221076"/>
              <a:ext cx="1280159" cy="0"/>
            </a:xfrm>
            <a:prstGeom prst="line">
              <a:avLst/>
            </a:prstGeom>
            <a:ln w="50800">
              <a:solidFill>
                <a:schemeClr val="accent2"/>
              </a:solidFill>
              <a:prstDash val="sysDot"/>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805C44A3-1E25-1C50-0B7C-47B5C417B434}"/>
                </a:ext>
              </a:extLst>
            </p:cNvPr>
            <p:cNvCxnSpPr/>
            <p:nvPr/>
          </p:nvCxnSpPr>
          <p:spPr>
            <a:xfrm>
              <a:off x="8454641" y="5221076"/>
              <a:ext cx="697230" cy="297180"/>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3CB5245E-DCF1-4461-256E-F095CD018D96}"/>
                </a:ext>
              </a:extLst>
            </p:cNvPr>
            <p:cNvCxnSpPr>
              <a:cxnSpLocks/>
            </p:cNvCxnSpPr>
            <p:nvPr/>
          </p:nvCxnSpPr>
          <p:spPr>
            <a:xfrm flipV="1">
              <a:off x="8466071" y="5518256"/>
              <a:ext cx="697230" cy="217170"/>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260947A4-9873-6453-E449-BA9482ABA710}"/>
                </a:ext>
              </a:extLst>
            </p:cNvPr>
            <p:cNvSpPr txBox="1"/>
            <p:nvPr/>
          </p:nvSpPr>
          <p:spPr>
            <a:xfrm>
              <a:off x="9199357" y="5318201"/>
              <a:ext cx="314510" cy="400110"/>
            </a:xfrm>
            <a:prstGeom prst="rect">
              <a:avLst/>
            </a:prstGeom>
            <a:noFill/>
          </p:spPr>
          <p:txBody>
            <a:bodyPr wrap="none" rtlCol="0">
              <a:spAutoFit/>
            </a:bodyPr>
            <a:lstStyle/>
            <a:p>
              <a:r>
                <a:rPr lang="en-NL" sz="2000" dirty="0"/>
                <a:t>1</a:t>
              </a:r>
            </a:p>
          </p:txBody>
        </p:sp>
      </p:grpSp>
      <p:grpSp>
        <p:nvGrpSpPr>
          <p:cNvPr id="10" name="Group 9">
            <a:extLst>
              <a:ext uri="{FF2B5EF4-FFF2-40B4-BE49-F238E27FC236}">
                <a16:creationId xmlns:a16="http://schemas.microsoft.com/office/drawing/2014/main" id="{58199FE3-5C03-5596-3FA9-579169E69FF9}"/>
              </a:ext>
            </a:extLst>
          </p:cNvPr>
          <p:cNvGrpSpPr/>
          <p:nvPr/>
        </p:nvGrpSpPr>
        <p:grpSpPr>
          <a:xfrm>
            <a:off x="8582137" y="4929581"/>
            <a:ext cx="314510" cy="1108770"/>
            <a:chOff x="8582137" y="4929581"/>
            <a:chExt cx="314510" cy="1108770"/>
          </a:xfrm>
        </p:grpSpPr>
        <p:sp>
          <p:nvSpPr>
            <p:cNvPr id="70" name="TextBox 69">
              <a:extLst>
                <a:ext uri="{FF2B5EF4-FFF2-40B4-BE49-F238E27FC236}">
                  <a16:creationId xmlns:a16="http://schemas.microsoft.com/office/drawing/2014/main" id="{140B881A-A26D-87A1-0450-262C713C0188}"/>
                </a:ext>
              </a:extLst>
            </p:cNvPr>
            <p:cNvSpPr txBox="1"/>
            <p:nvPr/>
          </p:nvSpPr>
          <p:spPr>
            <a:xfrm>
              <a:off x="8582137" y="4929581"/>
              <a:ext cx="314510" cy="400110"/>
            </a:xfrm>
            <a:prstGeom prst="rect">
              <a:avLst/>
            </a:prstGeom>
            <a:noFill/>
          </p:spPr>
          <p:txBody>
            <a:bodyPr wrap="none" rtlCol="0">
              <a:spAutoFit/>
            </a:bodyPr>
            <a:lstStyle/>
            <a:p>
              <a:r>
                <a:rPr lang="en-NL" sz="2000" dirty="0">
                  <a:solidFill>
                    <a:schemeClr val="accent2"/>
                  </a:solidFill>
                </a:rPr>
                <a:t>0</a:t>
              </a:r>
            </a:p>
          </p:txBody>
        </p:sp>
        <p:sp>
          <p:nvSpPr>
            <p:cNvPr id="71" name="TextBox 70">
              <a:extLst>
                <a:ext uri="{FF2B5EF4-FFF2-40B4-BE49-F238E27FC236}">
                  <a16:creationId xmlns:a16="http://schemas.microsoft.com/office/drawing/2014/main" id="{C1FBC5B0-1256-5CED-84F0-F22096A91483}"/>
                </a:ext>
              </a:extLst>
            </p:cNvPr>
            <p:cNvSpPr txBox="1"/>
            <p:nvPr/>
          </p:nvSpPr>
          <p:spPr>
            <a:xfrm>
              <a:off x="8582137" y="5638241"/>
              <a:ext cx="314510" cy="400110"/>
            </a:xfrm>
            <a:prstGeom prst="rect">
              <a:avLst/>
            </a:prstGeom>
            <a:noFill/>
          </p:spPr>
          <p:txBody>
            <a:bodyPr wrap="none" rtlCol="0">
              <a:spAutoFit/>
            </a:bodyPr>
            <a:lstStyle/>
            <a:p>
              <a:r>
                <a:rPr lang="en-NL" sz="2000" dirty="0">
                  <a:solidFill>
                    <a:schemeClr val="accent2"/>
                  </a:solidFill>
                </a:rPr>
                <a:t>1</a:t>
              </a:r>
            </a:p>
          </p:txBody>
        </p:sp>
      </p:grpSp>
      <p:grpSp>
        <p:nvGrpSpPr>
          <p:cNvPr id="17" name="Group 16">
            <a:extLst>
              <a:ext uri="{FF2B5EF4-FFF2-40B4-BE49-F238E27FC236}">
                <a16:creationId xmlns:a16="http://schemas.microsoft.com/office/drawing/2014/main" id="{9B0BA69A-6B13-1F5F-084F-7B76086411AD}"/>
              </a:ext>
            </a:extLst>
          </p:cNvPr>
          <p:cNvGrpSpPr/>
          <p:nvPr/>
        </p:nvGrpSpPr>
        <p:grpSpPr>
          <a:xfrm>
            <a:off x="4774181" y="4912466"/>
            <a:ext cx="2329956" cy="514350"/>
            <a:chOff x="4774181" y="4912466"/>
            <a:chExt cx="2329956" cy="514350"/>
          </a:xfrm>
        </p:grpSpPr>
        <p:cxnSp>
          <p:nvCxnSpPr>
            <p:cNvPr id="24" name="Straight Connector 23">
              <a:extLst>
                <a:ext uri="{FF2B5EF4-FFF2-40B4-BE49-F238E27FC236}">
                  <a16:creationId xmlns:a16="http://schemas.microsoft.com/office/drawing/2014/main" id="{015FEBD0-8D45-5FFF-AA65-58B79A36EFAD}"/>
                </a:ext>
              </a:extLst>
            </p:cNvPr>
            <p:cNvCxnSpPr>
              <a:cxnSpLocks/>
            </p:cNvCxnSpPr>
            <p:nvPr/>
          </p:nvCxnSpPr>
          <p:spPr>
            <a:xfrm flipV="1">
              <a:off x="5757161" y="5209646"/>
              <a:ext cx="697230" cy="217170"/>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89D5A4DA-07BB-308D-0CF8-7D9AD6B05FED}"/>
                </a:ext>
              </a:extLst>
            </p:cNvPr>
            <p:cNvSpPr txBox="1"/>
            <p:nvPr/>
          </p:nvSpPr>
          <p:spPr>
            <a:xfrm>
              <a:off x="6465821" y="5009591"/>
              <a:ext cx="638316" cy="400110"/>
            </a:xfrm>
            <a:prstGeom prst="rect">
              <a:avLst/>
            </a:prstGeom>
            <a:noFill/>
          </p:spPr>
          <p:txBody>
            <a:bodyPr wrap="none" rtlCol="0">
              <a:spAutoFit/>
            </a:bodyPr>
            <a:lstStyle/>
            <a:p>
              <a:r>
                <a:rPr lang="en-NL" sz="2000" dirty="0"/>
                <a:t>0.45</a:t>
              </a:r>
            </a:p>
          </p:txBody>
        </p:sp>
        <p:cxnSp>
          <p:nvCxnSpPr>
            <p:cNvPr id="29" name="Straight Connector 28">
              <a:extLst>
                <a:ext uri="{FF2B5EF4-FFF2-40B4-BE49-F238E27FC236}">
                  <a16:creationId xmlns:a16="http://schemas.microsoft.com/office/drawing/2014/main" id="{78A2C219-3A14-ACE9-60AB-990E737247D2}"/>
                </a:ext>
              </a:extLst>
            </p:cNvPr>
            <p:cNvCxnSpPr>
              <a:cxnSpLocks/>
            </p:cNvCxnSpPr>
            <p:nvPr/>
          </p:nvCxnSpPr>
          <p:spPr>
            <a:xfrm>
              <a:off x="4774181" y="4923896"/>
              <a:ext cx="982980" cy="0"/>
            </a:xfrm>
            <a:prstGeom prst="line">
              <a:avLst/>
            </a:prstGeom>
            <a:ln w="50800">
              <a:solidFill>
                <a:schemeClr val="accent2"/>
              </a:solidFill>
              <a:prstDash val="sysDot"/>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3D625165-F8EE-BDCE-42A1-C0ED2FCCE361}"/>
                </a:ext>
              </a:extLst>
            </p:cNvPr>
            <p:cNvCxnSpPr>
              <a:cxnSpLocks/>
            </p:cNvCxnSpPr>
            <p:nvPr/>
          </p:nvCxnSpPr>
          <p:spPr>
            <a:xfrm>
              <a:off x="4774181" y="5426816"/>
              <a:ext cx="982980" cy="0"/>
            </a:xfrm>
            <a:prstGeom prst="line">
              <a:avLst/>
            </a:prstGeom>
            <a:ln w="50800">
              <a:solidFill>
                <a:schemeClr val="accent2"/>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6C049483-7AB5-A6AD-A233-6E7F1F8C4A26}"/>
                </a:ext>
              </a:extLst>
            </p:cNvPr>
            <p:cNvCxnSpPr/>
            <p:nvPr/>
          </p:nvCxnSpPr>
          <p:spPr>
            <a:xfrm>
              <a:off x="5745731" y="4912466"/>
              <a:ext cx="697230" cy="297180"/>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15" name="Group 14">
            <a:extLst>
              <a:ext uri="{FF2B5EF4-FFF2-40B4-BE49-F238E27FC236}">
                <a16:creationId xmlns:a16="http://schemas.microsoft.com/office/drawing/2014/main" id="{FD8D9094-D388-744C-916E-E83EEAC92A84}"/>
              </a:ext>
            </a:extLst>
          </p:cNvPr>
          <p:cNvGrpSpPr/>
          <p:nvPr/>
        </p:nvGrpSpPr>
        <p:grpSpPr>
          <a:xfrm>
            <a:off x="5964667" y="4632401"/>
            <a:ext cx="314510" cy="1108770"/>
            <a:chOff x="5964667" y="4632401"/>
            <a:chExt cx="314510" cy="1108770"/>
          </a:xfrm>
        </p:grpSpPr>
        <p:sp>
          <p:nvSpPr>
            <p:cNvPr id="72" name="TextBox 71">
              <a:extLst>
                <a:ext uri="{FF2B5EF4-FFF2-40B4-BE49-F238E27FC236}">
                  <a16:creationId xmlns:a16="http://schemas.microsoft.com/office/drawing/2014/main" id="{E03F668B-2C22-FC53-C272-BD8F8D86CB0E}"/>
                </a:ext>
              </a:extLst>
            </p:cNvPr>
            <p:cNvSpPr txBox="1"/>
            <p:nvPr/>
          </p:nvSpPr>
          <p:spPr>
            <a:xfrm>
              <a:off x="5964667" y="4632401"/>
              <a:ext cx="314510" cy="400110"/>
            </a:xfrm>
            <a:prstGeom prst="rect">
              <a:avLst/>
            </a:prstGeom>
            <a:noFill/>
          </p:spPr>
          <p:txBody>
            <a:bodyPr wrap="none" rtlCol="0">
              <a:spAutoFit/>
            </a:bodyPr>
            <a:lstStyle/>
            <a:p>
              <a:r>
                <a:rPr lang="en-NL" sz="2000" dirty="0">
                  <a:solidFill>
                    <a:schemeClr val="accent2"/>
                  </a:solidFill>
                </a:rPr>
                <a:t>0</a:t>
              </a:r>
            </a:p>
          </p:txBody>
        </p:sp>
        <p:sp>
          <p:nvSpPr>
            <p:cNvPr id="73" name="TextBox 72">
              <a:extLst>
                <a:ext uri="{FF2B5EF4-FFF2-40B4-BE49-F238E27FC236}">
                  <a16:creationId xmlns:a16="http://schemas.microsoft.com/office/drawing/2014/main" id="{580940DD-CBAC-B844-5C9E-504194C17843}"/>
                </a:ext>
              </a:extLst>
            </p:cNvPr>
            <p:cNvSpPr txBox="1"/>
            <p:nvPr/>
          </p:nvSpPr>
          <p:spPr>
            <a:xfrm>
              <a:off x="5964667" y="5341061"/>
              <a:ext cx="314510" cy="400110"/>
            </a:xfrm>
            <a:prstGeom prst="rect">
              <a:avLst/>
            </a:prstGeom>
            <a:noFill/>
          </p:spPr>
          <p:txBody>
            <a:bodyPr wrap="none" rtlCol="0">
              <a:spAutoFit/>
            </a:bodyPr>
            <a:lstStyle/>
            <a:p>
              <a:r>
                <a:rPr lang="en-NL" sz="2000" dirty="0">
                  <a:solidFill>
                    <a:schemeClr val="accent2"/>
                  </a:solidFill>
                </a:rPr>
                <a:t>1</a:t>
              </a:r>
            </a:p>
          </p:txBody>
        </p:sp>
      </p:grpSp>
      <p:grpSp>
        <p:nvGrpSpPr>
          <p:cNvPr id="13" name="Group 12">
            <a:extLst>
              <a:ext uri="{FF2B5EF4-FFF2-40B4-BE49-F238E27FC236}">
                <a16:creationId xmlns:a16="http://schemas.microsoft.com/office/drawing/2014/main" id="{B49FBE94-C6CF-F06A-A448-C1875F45AE5A}"/>
              </a:ext>
            </a:extLst>
          </p:cNvPr>
          <p:cNvGrpSpPr/>
          <p:nvPr/>
        </p:nvGrpSpPr>
        <p:grpSpPr>
          <a:xfrm>
            <a:off x="4855957" y="5535371"/>
            <a:ext cx="314510" cy="1063049"/>
            <a:chOff x="4855957" y="5535371"/>
            <a:chExt cx="314510" cy="1063049"/>
          </a:xfrm>
        </p:grpSpPr>
        <p:sp>
          <p:nvSpPr>
            <p:cNvPr id="74" name="TextBox 73">
              <a:extLst>
                <a:ext uri="{FF2B5EF4-FFF2-40B4-BE49-F238E27FC236}">
                  <a16:creationId xmlns:a16="http://schemas.microsoft.com/office/drawing/2014/main" id="{B4C7DC42-1190-648E-BF8D-6B52A98A4669}"/>
                </a:ext>
              </a:extLst>
            </p:cNvPr>
            <p:cNvSpPr txBox="1"/>
            <p:nvPr/>
          </p:nvSpPr>
          <p:spPr>
            <a:xfrm>
              <a:off x="4855957" y="5535371"/>
              <a:ext cx="314510" cy="400110"/>
            </a:xfrm>
            <a:prstGeom prst="rect">
              <a:avLst/>
            </a:prstGeom>
            <a:noFill/>
          </p:spPr>
          <p:txBody>
            <a:bodyPr wrap="none" rtlCol="0">
              <a:spAutoFit/>
            </a:bodyPr>
            <a:lstStyle/>
            <a:p>
              <a:r>
                <a:rPr lang="en-NL" sz="2000" dirty="0">
                  <a:solidFill>
                    <a:schemeClr val="accent2"/>
                  </a:solidFill>
                </a:rPr>
                <a:t>0</a:t>
              </a:r>
            </a:p>
          </p:txBody>
        </p:sp>
        <p:sp>
          <p:nvSpPr>
            <p:cNvPr id="75" name="TextBox 74">
              <a:extLst>
                <a:ext uri="{FF2B5EF4-FFF2-40B4-BE49-F238E27FC236}">
                  <a16:creationId xmlns:a16="http://schemas.microsoft.com/office/drawing/2014/main" id="{BA22BA88-C32B-2721-E416-FA5793456CC9}"/>
                </a:ext>
              </a:extLst>
            </p:cNvPr>
            <p:cNvSpPr txBox="1"/>
            <p:nvPr/>
          </p:nvSpPr>
          <p:spPr>
            <a:xfrm>
              <a:off x="4855957" y="6198310"/>
              <a:ext cx="314510" cy="400110"/>
            </a:xfrm>
            <a:prstGeom prst="rect">
              <a:avLst/>
            </a:prstGeom>
            <a:noFill/>
          </p:spPr>
          <p:txBody>
            <a:bodyPr wrap="none" rtlCol="0">
              <a:spAutoFit/>
            </a:bodyPr>
            <a:lstStyle/>
            <a:p>
              <a:r>
                <a:rPr lang="en-NL" sz="2000" dirty="0">
                  <a:solidFill>
                    <a:schemeClr val="accent2"/>
                  </a:solidFill>
                </a:rPr>
                <a:t>1</a:t>
              </a:r>
            </a:p>
          </p:txBody>
        </p:sp>
      </p:grpSp>
      <p:grpSp>
        <p:nvGrpSpPr>
          <p:cNvPr id="11" name="Group 10">
            <a:extLst>
              <a:ext uri="{FF2B5EF4-FFF2-40B4-BE49-F238E27FC236}">
                <a16:creationId xmlns:a16="http://schemas.microsoft.com/office/drawing/2014/main" id="{6C6A32C5-E7B6-8FA2-9E8A-D2A7BDB43402}"/>
              </a:ext>
            </a:extLst>
          </p:cNvPr>
          <p:cNvGrpSpPr/>
          <p:nvPr/>
        </p:nvGrpSpPr>
        <p:grpSpPr>
          <a:xfrm>
            <a:off x="7303858" y="4532314"/>
            <a:ext cx="484079" cy="1700346"/>
            <a:chOff x="7303858" y="4532314"/>
            <a:chExt cx="484079" cy="1700346"/>
          </a:xfrm>
        </p:grpSpPr>
        <p:sp>
          <p:nvSpPr>
            <p:cNvPr id="76" name="TextBox 75">
              <a:extLst>
                <a:ext uri="{FF2B5EF4-FFF2-40B4-BE49-F238E27FC236}">
                  <a16:creationId xmlns:a16="http://schemas.microsoft.com/office/drawing/2014/main" id="{F8E7BD0C-C813-1AD8-8E4D-D5B81E7D9B0C}"/>
                </a:ext>
              </a:extLst>
            </p:cNvPr>
            <p:cNvSpPr txBox="1"/>
            <p:nvPr/>
          </p:nvSpPr>
          <p:spPr>
            <a:xfrm>
              <a:off x="7303858" y="4532314"/>
              <a:ext cx="314510" cy="400110"/>
            </a:xfrm>
            <a:prstGeom prst="rect">
              <a:avLst/>
            </a:prstGeom>
            <a:noFill/>
          </p:spPr>
          <p:txBody>
            <a:bodyPr wrap="none" rtlCol="0">
              <a:spAutoFit/>
            </a:bodyPr>
            <a:lstStyle/>
            <a:p>
              <a:r>
                <a:rPr lang="en-NL" sz="2000" dirty="0">
                  <a:solidFill>
                    <a:schemeClr val="accent2"/>
                  </a:solidFill>
                </a:rPr>
                <a:t>0</a:t>
              </a:r>
            </a:p>
          </p:txBody>
        </p:sp>
        <p:sp>
          <p:nvSpPr>
            <p:cNvPr id="77" name="TextBox 76">
              <a:extLst>
                <a:ext uri="{FF2B5EF4-FFF2-40B4-BE49-F238E27FC236}">
                  <a16:creationId xmlns:a16="http://schemas.microsoft.com/office/drawing/2014/main" id="{E87D1F7F-A338-9007-825A-49B7EB0569BE}"/>
                </a:ext>
              </a:extLst>
            </p:cNvPr>
            <p:cNvSpPr txBox="1"/>
            <p:nvPr/>
          </p:nvSpPr>
          <p:spPr>
            <a:xfrm>
              <a:off x="7473427" y="5832550"/>
              <a:ext cx="314510" cy="400110"/>
            </a:xfrm>
            <a:prstGeom prst="rect">
              <a:avLst/>
            </a:prstGeom>
            <a:noFill/>
          </p:spPr>
          <p:txBody>
            <a:bodyPr wrap="none" rtlCol="0">
              <a:spAutoFit/>
            </a:bodyPr>
            <a:lstStyle/>
            <a:p>
              <a:r>
                <a:rPr lang="en-NL" sz="2000" dirty="0">
                  <a:solidFill>
                    <a:schemeClr val="accent2"/>
                  </a:solidFill>
                </a:rPr>
                <a:t>1</a:t>
              </a:r>
            </a:p>
          </p:txBody>
        </p:sp>
      </p:grpSp>
      <p:sp>
        <p:nvSpPr>
          <p:cNvPr id="78" name="TextBox 77">
            <a:extLst>
              <a:ext uri="{FF2B5EF4-FFF2-40B4-BE49-F238E27FC236}">
                <a16:creationId xmlns:a16="http://schemas.microsoft.com/office/drawing/2014/main" id="{C5CC255D-5940-A8C7-B9A9-B7E95D3FEA5E}"/>
              </a:ext>
            </a:extLst>
          </p:cNvPr>
          <p:cNvSpPr txBox="1"/>
          <p:nvPr/>
        </p:nvSpPr>
        <p:spPr>
          <a:xfrm>
            <a:off x="647879" y="3072078"/>
            <a:ext cx="4046222" cy="461665"/>
          </a:xfrm>
          <a:prstGeom prst="rect">
            <a:avLst/>
          </a:prstGeom>
          <a:noFill/>
        </p:spPr>
        <p:txBody>
          <a:bodyPr wrap="square">
            <a:spAutoFit/>
          </a:bodyPr>
          <a:lstStyle/>
          <a:p>
            <a:r>
              <a:rPr lang="nl-NL" sz="2400" b="1" dirty="0"/>
              <a:t>Huffman </a:t>
            </a:r>
            <a:r>
              <a:rPr lang="nl-NL" sz="2400" b="1" dirty="0" err="1"/>
              <a:t>coding</a:t>
            </a:r>
            <a:r>
              <a:rPr lang="nl-NL" sz="2400" b="1" dirty="0"/>
              <a:t> </a:t>
            </a:r>
            <a:r>
              <a:rPr lang="nl-NL" sz="2400" dirty="0"/>
              <a:t>(</a:t>
            </a:r>
            <a:r>
              <a:rPr lang="nl-NL" sz="2400" dirty="0" err="1"/>
              <a:t>by</a:t>
            </a:r>
            <a:r>
              <a:rPr lang="nl-NL" sz="2400" dirty="0"/>
              <a:t> </a:t>
            </a:r>
            <a:r>
              <a:rPr lang="nl-NL" sz="2400" dirty="0" err="1"/>
              <a:t>example</a:t>
            </a:r>
            <a:r>
              <a:rPr lang="nl-NL" sz="2400" dirty="0"/>
              <a:t>):</a:t>
            </a:r>
          </a:p>
        </p:txBody>
      </p:sp>
      <p:sp>
        <p:nvSpPr>
          <p:cNvPr id="79" name="TextBox 78">
            <a:extLst>
              <a:ext uri="{FF2B5EF4-FFF2-40B4-BE49-F238E27FC236}">
                <a16:creationId xmlns:a16="http://schemas.microsoft.com/office/drawing/2014/main" id="{D08E69B0-24D5-2C42-29BB-E694351E6ADD}"/>
              </a:ext>
            </a:extLst>
          </p:cNvPr>
          <p:cNvSpPr txBox="1"/>
          <p:nvPr/>
        </p:nvSpPr>
        <p:spPr>
          <a:xfrm>
            <a:off x="5185457" y="3050545"/>
            <a:ext cx="5262687" cy="1200329"/>
          </a:xfrm>
          <a:prstGeom prst="rect">
            <a:avLst/>
          </a:prstGeom>
          <a:noFill/>
        </p:spPr>
        <p:txBody>
          <a:bodyPr wrap="square">
            <a:spAutoFit/>
          </a:bodyPr>
          <a:lstStyle/>
          <a:p>
            <a:pPr marL="342900" indent="-342900">
              <a:buAutoNum type="arabicPeriod"/>
            </a:pPr>
            <a:r>
              <a:rPr lang="nl-NL" dirty="0"/>
              <a:t>Combine </a:t>
            </a:r>
            <a:r>
              <a:rPr lang="nl-NL" dirty="0" err="1"/>
              <a:t>the</a:t>
            </a:r>
            <a:r>
              <a:rPr lang="nl-NL" dirty="0"/>
              <a:t> </a:t>
            </a:r>
            <a:r>
              <a:rPr lang="nl-NL" dirty="0" err="1"/>
              <a:t>two</a:t>
            </a:r>
            <a:r>
              <a:rPr lang="nl-NL" dirty="0"/>
              <a:t> </a:t>
            </a:r>
            <a:r>
              <a:rPr lang="nl-NL" dirty="0" err="1"/>
              <a:t>nodes</a:t>
            </a:r>
            <a:r>
              <a:rPr lang="nl-NL" dirty="0"/>
              <a:t> </a:t>
            </a:r>
            <a:r>
              <a:rPr lang="nl-NL" dirty="0" err="1"/>
              <a:t>with</a:t>
            </a:r>
            <a:r>
              <a:rPr lang="nl-NL" dirty="0"/>
              <a:t> </a:t>
            </a:r>
            <a:r>
              <a:rPr lang="nl-NL" i="1" dirty="0" err="1"/>
              <a:t>smallest</a:t>
            </a:r>
            <a:r>
              <a:rPr lang="nl-NL" i="1" dirty="0"/>
              <a:t> </a:t>
            </a:r>
            <a:r>
              <a:rPr lang="nl-NL" i="1" dirty="0" err="1"/>
              <a:t>probability</a:t>
            </a:r>
            <a:r>
              <a:rPr lang="nl-NL" i="1" dirty="0"/>
              <a:t> </a:t>
            </a:r>
            <a:r>
              <a:rPr lang="nl-NL" dirty="0" err="1"/>
              <a:t>into</a:t>
            </a:r>
            <a:r>
              <a:rPr lang="nl-NL" dirty="0"/>
              <a:t> new </a:t>
            </a:r>
            <a:r>
              <a:rPr lang="nl-NL" dirty="0" err="1"/>
              <a:t>one</a:t>
            </a:r>
            <a:r>
              <a:rPr lang="nl-NL" dirty="0"/>
              <a:t> </a:t>
            </a:r>
            <a:r>
              <a:rPr lang="nl-NL" dirty="0" err="1"/>
              <a:t>with</a:t>
            </a:r>
            <a:r>
              <a:rPr lang="nl-NL" dirty="0"/>
              <a:t> </a:t>
            </a:r>
            <a:r>
              <a:rPr lang="nl-NL" dirty="0" err="1"/>
              <a:t>combined</a:t>
            </a:r>
            <a:r>
              <a:rPr lang="nl-NL" dirty="0"/>
              <a:t> </a:t>
            </a:r>
            <a:r>
              <a:rPr lang="nl-NL" dirty="0" err="1"/>
              <a:t>weight</a:t>
            </a:r>
            <a:endParaRPr lang="nl-NL" dirty="0"/>
          </a:p>
          <a:p>
            <a:pPr marL="342900" indent="-342900">
              <a:buAutoNum type="arabicPeriod"/>
            </a:pPr>
            <a:r>
              <a:rPr lang="nl-NL" dirty="0" err="1"/>
              <a:t>Codeword</a:t>
            </a:r>
            <a:r>
              <a:rPr lang="nl-NL" dirty="0"/>
              <a:t> is </a:t>
            </a:r>
            <a:r>
              <a:rPr lang="nl-NL" dirty="0" err="1"/>
              <a:t>given</a:t>
            </a:r>
            <a:r>
              <a:rPr lang="nl-NL" dirty="0"/>
              <a:t> </a:t>
            </a:r>
            <a:r>
              <a:rPr lang="nl-NL" dirty="0" err="1"/>
              <a:t>by</a:t>
            </a:r>
            <a:r>
              <a:rPr lang="nl-NL" dirty="0"/>
              <a:t> route </a:t>
            </a:r>
            <a:r>
              <a:rPr lang="nl-NL" dirty="0" err="1"/>
              <a:t>from</a:t>
            </a:r>
            <a:r>
              <a:rPr lang="nl-NL" dirty="0"/>
              <a:t> root </a:t>
            </a:r>
            <a:r>
              <a:rPr lang="nl-NL" dirty="0" err="1"/>
              <a:t>to</a:t>
            </a:r>
            <a:r>
              <a:rPr lang="nl-NL" dirty="0"/>
              <a:t> </a:t>
            </a:r>
            <a:r>
              <a:rPr lang="nl-NL" dirty="0" err="1"/>
              <a:t>leaf</a:t>
            </a:r>
            <a:r>
              <a:rPr lang="nl-NL" dirty="0"/>
              <a:t>.</a:t>
            </a:r>
          </a:p>
          <a:p>
            <a:pPr marL="342900" indent="-342900">
              <a:buAutoNum type="arabicPeriod"/>
            </a:pPr>
            <a:endParaRPr lang="nl-NL" dirty="0"/>
          </a:p>
        </p:txBody>
      </p:sp>
      <p:pic>
        <p:nvPicPr>
          <p:cNvPr id="2" name="Picture 1">
            <a:extLst>
              <a:ext uri="{FF2B5EF4-FFF2-40B4-BE49-F238E27FC236}">
                <a16:creationId xmlns:a16="http://schemas.microsoft.com/office/drawing/2014/main" id="{9B124936-711E-661B-3D1A-3CDDF464A25D}"/>
              </a:ext>
            </a:extLst>
          </p:cNvPr>
          <p:cNvPicPr>
            <a:picLocks noChangeAspect="1"/>
          </p:cNvPicPr>
          <p:nvPr/>
        </p:nvPicPr>
        <p:blipFill>
          <a:blip r:embed="rId2"/>
          <a:stretch>
            <a:fillRect/>
          </a:stretch>
        </p:blipFill>
        <p:spPr>
          <a:xfrm>
            <a:off x="8597126" y="0"/>
            <a:ext cx="3594873" cy="737915"/>
          </a:xfrm>
          <a:prstGeom prst="rect">
            <a:avLst/>
          </a:prstGeom>
        </p:spPr>
      </p:pic>
      <p:sp>
        <p:nvSpPr>
          <p:cNvPr id="4" name="Rounded Rectangle 3">
            <a:extLst>
              <a:ext uri="{FF2B5EF4-FFF2-40B4-BE49-F238E27FC236}">
                <a16:creationId xmlns:a16="http://schemas.microsoft.com/office/drawing/2014/main" id="{85DC485C-75BC-2E47-8E8E-077449768E5E}"/>
              </a:ext>
            </a:extLst>
          </p:cNvPr>
          <p:cNvSpPr/>
          <p:nvPr/>
        </p:nvSpPr>
        <p:spPr>
          <a:xfrm>
            <a:off x="647878" y="1206874"/>
            <a:ext cx="8091387" cy="874104"/>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r>
              <a:rPr lang="en-GB" sz="3200" b="1" dirty="0">
                <a:solidFill>
                  <a:schemeClr val="tx1"/>
                </a:solidFill>
              </a:rPr>
              <a:t>I</a:t>
            </a:r>
            <a:r>
              <a:rPr lang="en-NL" sz="3200" b="1" dirty="0">
                <a:solidFill>
                  <a:schemeClr val="tx1"/>
                </a:solidFill>
              </a:rPr>
              <a:t>nformation content L ≦ H( data distribution )</a:t>
            </a:r>
          </a:p>
        </p:txBody>
      </p:sp>
      <p:sp>
        <p:nvSpPr>
          <p:cNvPr id="5" name="Rectangle 4">
            <a:extLst>
              <a:ext uri="{FF2B5EF4-FFF2-40B4-BE49-F238E27FC236}">
                <a16:creationId xmlns:a16="http://schemas.microsoft.com/office/drawing/2014/main" id="{1389F10B-BA72-45BE-965A-A68741EAD78A}"/>
              </a:ext>
            </a:extLst>
          </p:cNvPr>
          <p:cNvSpPr/>
          <p:nvPr/>
        </p:nvSpPr>
        <p:spPr>
          <a:xfrm>
            <a:off x="824459" y="3525776"/>
            <a:ext cx="1484026" cy="30743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Tree>
    <p:extLst>
      <p:ext uri="{BB962C8B-B14F-4D97-AF65-F5344CB8AC3E}">
        <p14:creationId xmlns:p14="http://schemas.microsoft.com/office/powerpoint/2010/main" val="38500195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left)">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wipe(left)">
                                      <p:cBhvr>
                                        <p:cTn id="20" dur="500"/>
                                        <p:tgtEl>
                                          <p:spTgt spid="17"/>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wipe(left)">
                                      <p:cBhvr>
                                        <p:cTn id="25" dur="500"/>
                                        <p:tgtEl>
                                          <p:spTgt spid="8"/>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wipe(left)">
                                      <p:cBhvr>
                                        <p:cTn id="30" dur="500"/>
                                        <p:tgtEl>
                                          <p:spTgt spid="9"/>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2" fill="hold" nodeType="click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wipe(right)">
                                      <p:cBhvr>
                                        <p:cTn id="35" dur="500"/>
                                        <p:tgtEl>
                                          <p:spTgt spid="10"/>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2" fill="hold" nodeType="clickEffect">
                                  <p:stCondLst>
                                    <p:cond delay="0"/>
                                  </p:stCondLst>
                                  <p:childTnLst>
                                    <p:set>
                                      <p:cBhvr>
                                        <p:cTn id="39" dur="1" fill="hold">
                                          <p:stCondLst>
                                            <p:cond delay="0"/>
                                          </p:stCondLst>
                                        </p:cTn>
                                        <p:tgtEl>
                                          <p:spTgt spid="11"/>
                                        </p:tgtEl>
                                        <p:attrNameLst>
                                          <p:attrName>style.visibility</p:attrName>
                                        </p:attrNameLst>
                                      </p:cBhvr>
                                      <p:to>
                                        <p:strVal val="visible"/>
                                      </p:to>
                                    </p:set>
                                    <p:animEffect transition="in" filter="wipe(right)">
                                      <p:cBhvr>
                                        <p:cTn id="40" dur="500"/>
                                        <p:tgtEl>
                                          <p:spTgt spid="11"/>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2" fill="hold" nodeType="clickEffect">
                                  <p:stCondLst>
                                    <p:cond delay="0"/>
                                  </p:stCondLst>
                                  <p:childTnLst>
                                    <p:set>
                                      <p:cBhvr>
                                        <p:cTn id="44" dur="1" fill="hold">
                                          <p:stCondLst>
                                            <p:cond delay="0"/>
                                          </p:stCondLst>
                                        </p:cTn>
                                        <p:tgtEl>
                                          <p:spTgt spid="15"/>
                                        </p:tgtEl>
                                        <p:attrNameLst>
                                          <p:attrName>style.visibility</p:attrName>
                                        </p:attrNameLst>
                                      </p:cBhvr>
                                      <p:to>
                                        <p:strVal val="visible"/>
                                      </p:to>
                                    </p:set>
                                    <p:animEffect transition="in" filter="wipe(right)">
                                      <p:cBhvr>
                                        <p:cTn id="45" dur="500"/>
                                        <p:tgtEl>
                                          <p:spTgt spid="15"/>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2" fill="hold" nodeType="clickEffect">
                                  <p:stCondLst>
                                    <p:cond delay="0"/>
                                  </p:stCondLst>
                                  <p:childTnLst>
                                    <p:set>
                                      <p:cBhvr>
                                        <p:cTn id="49" dur="1" fill="hold">
                                          <p:stCondLst>
                                            <p:cond delay="0"/>
                                          </p:stCondLst>
                                        </p:cTn>
                                        <p:tgtEl>
                                          <p:spTgt spid="13"/>
                                        </p:tgtEl>
                                        <p:attrNameLst>
                                          <p:attrName>style.visibility</p:attrName>
                                        </p:attrNameLst>
                                      </p:cBhvr>
                                      <p:to>
                                        <p:strVal val="visible"/>
                                      </p:to>
                                    </p:set>
                                    <p:animEffect transition="in" filter="wipe(right)">
                                      <p:cBhvr>
                                        <p:cTn id="50" dur="500"/>
                                        <p:tgtEl>
                                          <p:spTgt spid="13"/>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xit" presetSubtype="2" fill="hold" grpId="1" nodeType="clickEffect">
                                  <p:stCondLst>
                                    <p:cond delay="0"/>
                                  </p:stCondLst>
                                  <p:childTnLst>
                                    <p:animEffect transition="out" filter="wipe(right)">
                                      <p:cBhvr>
                                        <p:cTn id="54" dur="500"/>
                                        <p:tgtEl>
                                          <p:spTgt spid="5"/>
                                        </p:tgtEl>
                                      </p:cBhvr>
                                    </p:animEffect>
                                    <p:set>
                                      <p:cBhvr>
                                        <p:cTn id="55"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p:bldP spid="79" grpId="0"/>
      <p:bldP spid="5" grpId="1"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72FAEFCF-6AB3-F7B5-D55F-4ED5D1BDFDE3}"/>
              </a:ext>
            </a:extLst>
          </p:cNvPr>
          <p:cNvSpPr>
            <a:spLocks noGrp="1"/>
          </p:cNvSpPr>
          <p:nvPr>
            <p:ph type="title"/>
          </p:nvPr>
        </p:nvSpPr>
        <p:spPr>
          <a:xfrm>
            <a:off x="567869" y="89763"/>
            <a:ext cx="10515600" cy="1325563"/>
          </a:xfrm>
        </p:spPr>
        <p:txBody>
          <a:bodyPr/>
          <a:lstStyle/>
          <a:p>
            <a:r>
              <a:rPr lang="en-NL" dirty="0"/>
              <a:t>Huffman code for letter frequency</a:t>
            </a:r>
          </a:p>
        </p:txBody>
      </p:sp>
      <p:pic>
        <p:nvPicPr>
          <p:cNvPr id="2" name="Picture 1">
            <a:extLst>
              <a:ext uri="{FF2B5EF4-FFF2-40B4-BE49-F238E27FC236}">
                <a16:creationId xmlns:a16="http://schemas.microsoft.com/office/drawing/2014/main" id="{961F1A15-F882-48E5-839A-9E75B231B034}"/>
              </a:ext>
            </a:extLst>
          </p:cNvPr>
          <p:cNvPicPr>
            <a:picLocks noChangeAspect="1"/>
          </p:cNvPicPr>
          <p:nvPr/>
        </p:nvPicPr>
        <p:blipFill>
          <a:blip r:embed="rId2"/>
          <a:stretch>
            <a:fillRect/>
          </a:stretch>
        </p:blipFill>
        <p:spPr>
          <a:xfrm>
            <a:off x="8597126" y="0"/>
            <a:ext cx="3594873" cy="737915"/>
          </a:xfrm>
          <a:prstGeom prst="rect">
            <a:avLst/>
          </a:prstGeom>
        </p:spPr>
      </p:pic>
      <p:pic>
        <p:nvPicPr>
          <p:cNvPr id="4" name="Picture 3">
            <a:extLst>
              <a:ext uri="{FF2B5EF4-FFF2-40B4-BE49-F238E27FC236}">
                <a16:creationId xmlns:a16="http://schemas.microsoft.com/office/drawing/2014/main" id="{1289E66E-9BCF-817B-E3A7-2EC015BF9AF0}"/>
              </a:ext>
            </a:extLst>
          </p:cNvPr>
          <p:cNvPicPr>
            <a:picLocks noChangeAspect="1"/>
          </p:cNvPicPr>
          <p:nvPr/>
        </p:nvPicPr>
        <p:blipFill>
          <a:blip r:embed="rId3"/>
          <a:stretch>
            <a:fillRect/>
          </a:stretch>
        </p:blipFill>
        <p:spPr>
          <a:xfrm>
            <a:off x="443345" y="990728"/>
            <a:ext cx="8686800" cy="5815131"/>
          </a:xfrm>
          <a:prstGeom prst="rect">
            <a:avLst/>
          </a:prstGeom>
        </p:spPr>
      </p:pic>
      <p:sp>
        <p:nvSpPr>
          <p:cNvPr id="7" name="TextBox 6">
            <a:extLst>
              <a:ext uri="{FF2B5EF4-FFF2-40B4-BE49-F238E27FC236}">
                <a16:creationId xmlns:a16="http://schemas.microsoft.com/office/drawing/2014/main" id="{B1743A03-9D52-1318-5F5E-B303639EBD74}"/>
              </a:ext>
            </a:extLst>
          </p:cNvPr>
          <p:cNvSpPr txBox="1"/>
          <p:nvPr/>
        </p:nvSpPr>
        <p:spPr>
          <a:xfrm>
            <a:off x="9858450" y="6398905"/>
            <a:ext cx="2333549" cy="369332"/>
          </a:xfrm>
          <a:prstGeom prst="rect">
            <a:avLst/>
          </a:prstGeom>
          <a:noFill/>
        </p:spPr>
        <p:txBody>
          <a:bodyPr wrap="square">
            <a:spAutoFit/>
          </a:bodyPr>
          <a:lstStyle/>
          <a:p>
            <a:r>
              <a:rPr lang="en-US" dirty="0">
                <a:hlinkClick r:id="rId4"/>
              </a:rPr>
              <a:t>Book</a:t>
            </a:r>
            <a:r>
              <a:rPr lang="en-US" dirty="0"/>
              <a:t> by David MacKay</a:t>
            </a:r>
          </a:p>
        </p:txBody>
      </p:sp>
      <p:grpSp>
        <p:nvGrpSpPr>
          <p:cNvPr id="5" name="Group 4">
            <a:extLst>
              <a:ext uri="{FF2B5EF4-FFF2-40B4-BE49-F238E27FC236}">
                <a16:creationId xmlns:a16="http://schemas.microsoft.com/office/drawing/2014/main" id="{D1250D8D-8667-70B8-696E-B03696886BDA}"/>
              </a:ext>
            </a:extLst>
          </p:cNvPr>
          <p:cNvGrpSpPr/>
          <p:nvPr/>
        </p:nvGrpSpPr>
        <p:grpSpPr>
          <a:xfrm>
            <a:off x="7698579" y="1668139"/>
            <a:ext cx="4050076" cy="3832876"/>
            <a:chOff x="7640877" y="2022442"/>
            <a:chExt cx="4050076" cy="3832876"/>
          </a:xfrm>
        </p:grpSpPr>
        <p:pic>
          <p:nvPicPr>
            <p:cNvPr id="2050" name="Picture 2">
              <a:extLst>
                <a:ext uri="{FF2B5EF4-FFF2-40B4-BE49-F238E27FC236}">
                  <a16:creationId xmlns:a16="http://schemas.microsoft.com/office/drawing/2014/main" id="{AF83FC9C-CFEC-8A4E-E25E-AF9215B0D5D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7398" t="11704" r="14041" b="14401"/>
            <a:stretch/>
          </p:blipFill>
          <p:spPr bwMode="auto">
            <a:xfrm>
              <a:off x="7640877" y="2022442"/>
              <a:ext cx="4050076" cy="383287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342B295A-F5AF-ED8A-258C-81E907864A88}"/>
                </a:ext>
              </a:extLst>
            </p:cNvPr>
            <p:cNvSpPr txBox="1"/>
            <p:nvPr/>
          </p:nvSpPr>
          <p:spPr>
            <a:xfrm>
              <a:off x="8309868" y="2250795"/>
              <a:ext cx="287258" cy="338554"/>
            </a:xfrm>
            <a:prstGeom prst="rect">
              <a:avLst/>
            </a:prstGeom>
            <a:noFill/>
          </p:spPr>
          <p:txBody>
            <a:bodyPr wrap="none" rtlCol="0">
              <a:spAutoFit/>
            </a:bodyPr>
            <a:lstStyle/>
            <a:p>
              <a:r>
                <a:rPr lang="en-NL" sz="1600" dirty="0"/>
                <a:t>_</a:t>
              </a:r>
            </a:p>
          </p:txBody>
        </p:sp>
      </p:grpSp>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889AC732-F3FE-C296-5138-724F016218A9}"/>
                  </a:ext>
                </a:extLst>
              </p:cNvPr>
              <p:cNvSpPr txBox="1"/>
              <p:nvPr/>
            </p:nvSpPr>
            <p:spPr>
              <a:xfrm>
                <a:off x="7522589" y="5753828"/>
                <a:ext cx="1607556"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nl-NL" sz="2400" b="0" i="0" smtClean="0">
                          <a:latin typeface="Cambria Math" panose="02040503050406030204" pitchFamily="18" charset="0"/>
                        </a:rPr>
                        <m:t>H</m:t>
                      </m:r>
                      <m:r>
                        <a:rPr lang="nl-NL" sz="2400" b="0" i="1" smtClean="0">
                          <a:latin typeface="Cambria Math" panose="02040503050406030204" pitchFamily="18" charset="0"/>
                        </a:rPr>
                        <m:t>=</m:t>
                      </m:r>
                      <m:r>
                        <a:rPr lang="en-US" sz="2400" b="0" i="1" smtClean="0">
                          <a:latin typeface="Cambria Math" panose="02040503050406030204" pitchFamily="18" charset="0"/>
                        </a:rPr>
                        <m:t>4.042</m:t>
                      </m:r>
                    </m:oMath>
                  </m:oMathPara>
                </a14:m>
                <a:endParaRPr lang="en-US" sz="2400" dirty="0"/>
              </a:p>
            </p:txBody>
          </p:sp>
        </mc:Choice>
        <mc:Fallback>
          <p:sp>
            <p:nvSpPr>
              <p:cNvPr id="6" name="TextBox 5">
                <a:extLst>
                  <a:ext uri="{FF2B5EF4-FFF2-40B4-BE49-F238E27FC236}">
                    <a16:creationId xmlns:a16="http://schemas.microsoft.com/office/drawing/2014/main" id="{889AC732-F3FE-C296-5138-724F016218A9}"/>
                  </a:ext>
                </a:extLst>
              </p:cNvPr>
              <p:cNvSpPr txBox="1">
                <a:spLocks noRot="1" noChangeAspect="1" noMove="1" noResize="1" noEditPoints="1" noAdjustHandles="1" noChangeArrowheads="1" noChangeShapeType="1" noTextEdit="1"/>
              </p:cNvSpPr>
              <p:nvPr/>
            </p:nvSpPr>
            <p:spPr>
              <a:xfrm>
                <a:off x="7522589" y="5753828"/>
                <a:ext cx="1607556" cy="461665"/>
              </a:xfrm>
              <a:prstGeom prst="rect">
                <a:avLst/>
              </a:prstGeom>
              <a:blipFill>
                <a:blip r:embed="rId6"/>
                <a:stretch>
                  <a:fillRect/>
                </a:stretch>
              </a:blipFill>
            </p:spPr>
            <p:txBody>
              <a:bodyPr/>
              <a:lstStyle/>
              <a:p>
                <a:r>
                  <a:rPr lang="en-NL">
                    <a:noFill/>
                  </a:rPr>
                  <a:t> </a:t>
                </a:r>
              </a:p>
            </p:txBody>
          </p:sp>
        </mc:Fallback>
      </mc:AlternateContent>
    </p:spTree>
    <p:extLst>
      <p:ext uri="{BB962C8B-B14F-4D97-AF65-F5344CB8AC3E}">
        <p14:creationId xmlns:p14="http://schemas.microsoft.com/office/powerpoint/2010/main" val="24236036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72FAEFCF-6AB3-F7B5-D55F-4ED5D1BDFDE3}"/>
              </a:ext>
            </a:extLst>
          </p:cNvPr>
          <p:cNvSpPr>
            <a:spLocks noGrp="1"/>
          </p:cNvSpPr>
          <p:nvPr>
            <p:ph type="title"/>
          </p:nvPr>
        </p:nvSpPr>
        <p:spPr>
          <a:xfrm>
            <a:off x="567869" y="89763"/>
            <a:ext cx="10515600" cy="1325563"/>
          </a:xfrm>
        </p:spPr>
        <p:txBody>
          <a:bodyPr/>
          <a:lstStyle/>
          <a:p>
            <a:r>
              <a:rPr lang="en-NL" dirty="0"/>
              <a:t>Experiments: Alice vs letter samples</a:t>
            </a:r>
          </a:p>
        </p:txBody>
      </p:sp>
      <p:sp>
        <p:nvSpPr>
          <p:cNvPr id="3" name="TextBox 2">
            <a:extLst>
              <a:ext uri="{FF2B5EF4-FFF2-40B4-BE49-F238E27FC236}">
                <a16:creationId xmlns:a16="http://schemas.microsoft.com/office/drawing/2014/main" id="{EA0F2F67-3454-1A27-EB29-20414B51FE10}"/>
              </a:ext>
            </a:extLst>
          </p:cNvPr>
          <p:cNvSpPr txBox="1"/>
          <p:nvPr/>
        </p:nvSpPr>
        <p:spPr>
          <a:xfrm>
            <a:off x="49103" y="2431803"/>
            <a:ext cx="6212910" cy="461665"/>
          </a:xfrm>
          <a:prstGeom prst="rect">
            <a:avLst/>
          </a:prstGeom>
          <a:noFill/>
        </p:spPr>
        <p:txBody>
          <a:bodyPr wrap="square" rtlCol="0">
            <a:spAutoFit/>
          </a:bodyPr>
          <a:lstStyle/>
          <a:p>
            <a:r>
              <a:rPr lang="en-NL" sz="2400" b="1" dirty="0"/>
              <a:t>Experiment: Alice’s adventures in Wonderland</a:t>
            </a:r>
          </a:p>
        </p:txBody>
      </p:sp>
      <p:pic>
        <p:nvPicPr>
          <p:cNvPr id="2" name="Picture 1">
            <a:extLst>
              <a:ext uri="{FF2B5EF4-FFF2-40B4-BE49-F238E27FC236}">
                <a16:creationId xmlns:a16="http://schemas.microsoft.com/office/drawing/2014/main" id="{9DA8A7C5-F19F-F772-430E-753157CE1B7E}"/>
              </a:ext>
            </a:extLst>
          </p:cNvPr>
          <p:cNvPicPr>
            <a:picLocks noChangeAspect="1"/>
          </p:cNvPicPr>
          <p:nvPr/>
        </p:nvPicPr>
        <p:blipFill>
          <a:blip r:embed="rId2"/>
          <a:stretch>
            <a:fillRect/>
          </a:stretch>
        </p:blipFill>
        <p:spPr>
          <a:xfrm>
            <a:off x="8597126" y="0"/>
            <a:ext cx="3594873" cy="737915"/>
          </a:xfrm>
          <a:prstGeom prst="rect">
            <a:avLst/>
          </a:prstGeom>
        </p:spPr>
      </p:pic>
      <p:sp>
        <p:nvSpPr>
          <p:cNvPr id="6" name="TextBox 5">
            <a:extLst>
              <a:ext uri="{FF2B5EF4-FFF2-40B4-BE49-F238E27FC236}">
                <a16:creationId xmlns:a16="http://schemas.microsoft.com/office/drawing/2014/main" id="{EF688B1E-5366-DD41-B4A7-F7C970C82563}"/>
              </a:ext>
            </a:extLst>
          </p:cNvPr>
          <p:cNvSpPr txBox="1"/>
          <p:nvPr/>
        </p:nvSpPr>
        <p:spPr>
          <a:xfrm>
            <a:off x="6566557" y="2431803"/>
            <a:ext cx="5362167" cy="461665"/>
          </a:xfrm>
          <a:prstGeom prst="rect">
            <a:avLst/>
          </a:prstGeom>
          <a:noFill/>
        </p:spPr>
        <p:txBody>
          <a:bodyPr wrap="square" rtlCol="0">
            <a:spAutoFit/>
          </a:bodyPr>
          <a:lstStyle/>
          <a:p>
            <a:r>
              <a:rPr lang="en-NL" sz="2400" b="1" dirty="0"/>
              <a:t>Experiment: independent letter samples</a:t>
            </a:r>
          </a:p>
        </p:txBody>
      </p:sp>
      <p:sp>
        <p:nvSpPr>
          <p:cNvPr id="7" name="Rounded Rectangle 6">
            <a:extLst>
              <a:ext uri="{FF2B5EF4-FFF2-40B4-BE49-F238E27FC236}">
                <a16:creationId xmlns:a16="http://schemas.microsoft.com/office/drawing/2014/main" id="{B86977AA-9A57-BA3B-AF35-C3B6DDDFAC6B}"/>
              </a:ext>
            </a:extLst>
          </p:cNvPr>
          <p:cNvSpPr/>
          <p:nvPr/>
        </p:nvSpPr>
        <p:spPr>
          <a:xfrm>
            <a:off x="717224" y="1263772"/>
            <a:ext cx="7879902" cy="874104"/>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r>
              <a:rPr lang="en-GB" sz="3200" b="1" dirty="0">
                <a:solidFill>
                  <a:schemeClr val="tx1"/>
                </a:solidFill>
              </a:rPr>
              <a:t>I</a:t>
            </a:r>
            <a:r>
              <a:rPr lang="en-NL" sz="3200" b="1" dirty="0">
                <a:solidFill>
                  <a:schemeClr val="tx1"/>
                </a:solidFill>
              </a:rPr>
              <a:t>nformation content L ≈ H( data distribution )</a:t>
            </a:r>
          </a:p>
        </p:txBody>
      </p:sp>
      <p:pic>
        <p:nvPicPr>
          <p:cNvPr id="15" name="Picture 14">
            <a:extLst>
              <a:ext uri="{FF2B5EF4-FFF2-40B4-BE49-F238E27FC236}">
                <a16:creationId xmlns:a16="http://schemas.microsoft.com/office/drawing/2014/main" id="{0D58EED3-1804-5C23-44E5-189A6F528FA8}"/>
              </a:ext>
            </a:extLst>
          </p:cNvPr>
          <p:cNvPicPr>
            <a:picLocks noChangeAspect="1"/>
          </p:cNvPicPr>
          <p:nvPr/>
        </p:nvPicPr>
        <p:blipFill>
          <a:blip r:embed="rId3"/>
          <a:stretch>
            <a:fillRect/>
          </a:stretch>
        </p:blipFill>
        <p:spPr>
          <a:xfrm>
            <a:off x="10540433" y="1401779"/>
            <a:ext cx="1217305" cy="1152433"/>
          </a:xfrm>
          <a:prstGeom prst="rect">
            <a:avLst/>
          </a:prstGeom>
        </p:spPr>
      </p:pic>
      <p:pic>
        <p:nvPicPr>
          <p:cNvPr id="16" name="Picture 15">
            <a:extLst>
              <a:ext uri="{FF2B5EF4-FFF2-40B4-BE49-F238E27FC236}">
                <a16:creationId xmlns:a16="http://schemas.microsoft.com/office/drawing/2014/main" id="{16DAA0A7-AEC7-5FF2-B347-046E29D98137}"/>
              </a:ext>
            </a:extLst>
          </p:cNvPr>
          <p:cNvPicPr>
            <a:picLocks noChangeAspect="1"/>
          </p:cNvPicPr>
          <p:nvPr/>
        </p:nvPicPr>
        <p:blipFill>
          <a:blip r:embed="rId4"/>
          <a:stretch>
            <a:fillRect/>
          </a:stretch>
        </p:blipFill>
        <p:spPr>
          <a:xfrm>
            <a:off x="9362880" y="1155421"/>
            <a:ext cx="1217305" cy="1335746"/>
          </a:xfrm>
          <a:prstGeom prst="rect">
            <a:avLst/>
          </a:prstGeom>
        </p:spPr>
      </p:pic>
      <p:pic>
        <p:nvPicPr>
          <p:cNvPr id="1030" name="Picture 6">
            <a:extLst>
              <a:ext uri="{FF2B5EF4-FFF2-40B4-BE49-F238E27FC236}">
                <a16:creationId xmlns:a16="http://schemas.microsoft.com/office/drawing/2014/main" id="{64011FB7-3243-C762-D002-A78D0B4887E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6785" b="-776"/>
          <a:stretch/>
        </p:blipFill>
        <p:spPr bwMode="auto">
          <a:xfrm>
            <a:off x="49103" y="2855448"/>
            <a:ext cx="5917845" cy="417170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8DF30521-F9CA-AB71-90C1-CB1341D7BD98}"/>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7720"/>
          <a:stretch/>
        </p:blipFill>
        <p:spPr bwMode="auto">
          <a:xfrm>
            <a:off x="6092701" y="2893468"/>
            <a:ext cx="5917845" cy="4095727"/>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a:extLst>
              <a:ext uri="{FF2B5EF4-FFF2-40B4-BE49-F238E27FC236}">
                <a16:creationId xmlns:a16="http://schemas.microsoft.com/office/drawing/2014/main" id="{5025E69A-C1E1-431A-6590-7B47467BED4C}"/>
              </a:ext>
            </a:extLst>
          </p:cNvPr>
          <p:cNvSpPr/>
          <p:nvPr/>
        </p:nvSpPr>
        <p:spPr>
          <a:xfrm>
            <a:off x="4616970" y="5246557"/>
            <a:ext cx="1094282" cy="1259174"/>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NL"/>
          </a:p>
        </p:txBody>
      </p:sp>
      <p:sp>
        <p:nvSpPr>
          <p:cNvPr id="18" name="Rectangle 17">
            <a:extLst>
              <a:ext uri="{FF2B5EF4-FFF2-40B4-BE49-F238E27FC236}">
                <a16:creationId xmlns:a16="http://schemas.microsoft.com/office/drawing/2014/main" id="{8F06E469-BACE-0057-6CA7-4C19093DDD0E}"/>
              </a:ext>
            </a:extLst>
          </p:cNvPr>
          <p:cNvSpPr/>
          <p:nvPr/>
        </p:nvSpPr>
        <p:spPr>
          <a:xfrm>
            <a:off x="10658006" y="4407108"/>
            <a:ext cx="1094282" cy="2098623"/>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NL"/>
          </a:p>
        </p:txBody>
      </p:sp>
    </p:spTree>
    <p:extLst>
      <p:ext uri="{BB962C8B-B14F-4D97-AF65-F5344CB8AC3E}">
        <p14:creationId xmlns:p14="http://schemas.microsoft.com/office/powerpoint/2010/main" val="5687894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xit" presetSubtype="4" fill="hold" grpId="0" nodeType="clickEffect">
                                  <p:stCondLst>
                                    <p:cond delay="0"/>
                                  </p:stCondLst>
                                  <p:childTnLst>
                                    <p:animEffect transition="out" filter="wipe(down)">
                                      <p:cBhvr>
                                        <p:cTn id="14" dur="500"/>
                                        <p:tgtEl>
                                          <p:spTgt spid="18"/>
                                        </p:tgtEl>
                                      </p:cBhvr>
                                    </p:animEffect>
                                    <p:set>
                                      <p:cBhvr>
                                        <p:cTn id="15" dur="1" fill="hold">
                                          <p:stCondLst>
                                            <p:cond delay="499"/>
                                          </p:stCondLst>
                                        </p:cTn>
                                        <p:tgtEl>
                                          <p:spTgt spid="18"/>
                                        </p:tgtEl>
                                        <p:attrNameLst>
                                          <p:attrName>style.visibility</p:attrName>
                                        </p:attrNameLst>
                                      </p:cBhvr>
                                      <p:to>
                                        <p:strVal val="hidden"/>
                                      </p:to>
                                    </p:set>
                                  </p:childTnLst>
                                </p:cTn>
                              </p:par>
                              <p:par>
                                <p:cTn id="16" presetID="22" presetClass="exit" presetSubtype="4" fill="hold" grpId="0" nodeType="withEffect">
                                  <p:stCondLst>
                                    <p:cond delay="0"/>
                                  </p:stCondLst>
                                  <p:childTnLst>
                                    <p:animEffect transition="out" filter="wipe(down)">
                                      <p:cBhvr>
                                        <p:cTn id="17" dur="500"/>
                                        <p:tgtEl>
                                          <p:spTgt spid="17"/>
                                        </p:tgtEl>
                                      </p:cBhvr>
                                    </p:animEffect>
                                    <p:set>
                                      <p:cBhvr>
                                        <p:cTn id="18" dur="1" fill="hold">
                                          <p:stCondLst>
                                            <p:cond delay="499"/>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P spid="17" grpId="0" animBg="1"/>
      <p:bldP spid="18"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494957"/>
            <a:ext cx="12192000" cy="928694"/>
          </a:xfrm>
        </p:spPr>
        <p:txBody>
          <a:bodyPr/>
          <a:lstStyle/>
          <a:p>
            <a:pPr algn="ctr"/>
            <a:r>
              <a:rPr lang="en-US" sz="4000" dirty="0"/>
              <a:t>What will you Learn from this Talk?</a:t>
            </a:r>
            <a:endParaRPr lang="de-DE" sz="4000" dirty="0"/>
          </a:p>
        </p:txBody>
      </p:sp>
      <p:sp>
        <p:nvSpPr>
          <p:cNvPr id="4" name="Rectangle 3"/>
          <p:cNvSpPr txBox="1">
            <a:spLocks noChangeArrowheads="1"/>
          </p:cNvSpPr>
          <p:nvPr/>
        </p:nvSpPr>
        <p:spPr>
          <a:xfrm>
            <a:off x="4001241" y="1994537"/>
            <a:ext cx="4434100" cy="3274694"/>
          </a:xfrm>
          <a:prstGeom prst="rect">
            <a:avLst/>
          </a:prstGeom>
        </p:spPr>
        <p:txBody>
          <a:bodyPr>
            <a:normAutofit/>
          </a:bodyPr>
          <a:lstStyle/>
          <a:p>
            <a:pPr marL="342900" indent="-342900">
              <a:lnSpc>
                <a:spcPct val="130000"/>
              </a:lnSpc>
              <a:spcBef>
                <a:spcPct val="20000"/>
              </a:spcBef>
              <a:buClr>
                <a:schemeClr val="accent1"/>
              </a:buClr>
              <a:buSzPct val="65000"/>
              <a:buFont typeface="Wingdings" pitchFamily="2" charset="2"/>
              <a:buChar char="n"/>
              <a:defRPr/>
            </a:pPr>
            <a:r>
              <a:rPr lang="en-US" sz="3300" dirty="0">
                <a:cs typeface="Arial" charset="0"/>
              </a:rPr>
              <a:t>Logarithms</a:t>
            </a:r>
          </a:p>
          <a:p>
            <a:pPr marL="342900" indent="-342900">
              <a:lnSpc>
                <a:spcPct val="130000"/>
              </a:lnSpc>
              <a:spcBef>
                <a:spcPct val="20000"/>
              </a:spcBef>
              <a:buClr>
                <a:schemeClr val="accent1"/>
              </a:buClr>
              <a:buSzPct val="65000"/>
              <a:buFont typeface="Wingdings" pitchFamily="2" charset="2"/>
              <a:buChar char="n"/>
              <a:defRPr/>
            </a:pPr>
            <a:r>
              <a:rPr lang="en-US" sz="3300" dirty="0">
                <a:cs typeface="Arial" charset="0"/>
              </a:rPr>
              <a:t>Shannon Entropy</a:t>
            </a:r>
          </a:p>
          <a:p>
            <a:pPr marL="342900" indent="-342900">
              <a:lnSpc>
                <a:spcPct val="130000"/>
              </a:lnSpc>
              <a:spcBef>
                <a:spcPct val="20000"/>
              </a:spcBef>
              <a:buClr>
                <a:schemeClr val="accent1"/>
              </a:buClr>
              <a:buSzPct val="65000"/>
              <a:buFont typeface="Wingdings" pitchFamily="2" charset="2"/>
              <a:buChar char="n"/>
              <a:defRPr/>
            </a:pPr>
            <a:r>
              <a:rPr lang="en-US" sz="3300" dirty="0">
                <a:cs typeface="Arial" charset="0"/>
              </a:rPr>
              <a:t>Data Compression</a:t>
            </a:r>
          </a:p>
          <a:p>
            <a:pPr marL="342900" indent="-342900">
              <a:lnSpc>
                <a:spcPct val="130000"/>
              </a:lnSpc>
              <a:spcBef>
                <a:spcPct val="20000"/>
              </a:spcBef>
              <a:buClr>
                <a:schemeClr val="accent1"/>
              </a:buClr>
              <a:buSzPct val="65000"/>
              <a:buFont typeface="Wingdings" pitchFamily="2" charset="2"/>
              <a:buChar char="n"/>
              <a:defRPr/>
            </a:pPr>
            <a:r>
              <a:rPr lang="en-US" sz="3300" dirty="0">
                <a:cs typeface="Arial" charset="0"/>
              </a:rPr>
              <a:t>Error Correction</a:t>
            </a:r>
          </a:p>
        </p:txBody>
      </p:sp>
      <p:sp>
        <p:nvSpPr>
          <p:cNvPr id="5" name="Rectangle 4"/>
          <p:cNvSpPr>
            <a:spLocks noChangeArrowheads="1"/>
          </p:cNvSpPr>
          <p:nvPr/>
        </p:nvSpPr>
        <p:spPr bwMode="auto">
          <a:xfrm>
            <a:off x="3862637" y="4323958"/>
            <a:ext cx="4241233" cy="749792"/>
          </a:xfrm>
          <a:prstGeom prst="rect">
            <a:avLst/>
          </a:prstGeom>
          <a:noFill/>
          <a:ln w="38100">
            <a:solidFill>
              <a:srgbClr val="FF0000"/>
            </a:solidFill>
            <a:miter lim="800000"/>
            <a:headEnd/>
            <a:tailEnd/>
          </a:ln>
          <a:effectLst/>
        </p:spPr>
        <p:txBody>
          <a:bodyPr wrap="none" anchor="ctr"/>
          <a:lstStyle/>
          <a:p>
            <a:endParaRPr lang="en-US"/>
          </a:p>
        </p:txBody>
      </p:sp>
      <p:sp>
        <p:nvSpPr>
          <p:cNvPr id="6" name="Rectangle 5"/>
          <p:cNvSpPr/>
          <p:nvPr/>
        </p:nvSpPr>
        <p:spPr>
          <a:xfrm>
            <a:off x="1558926" y="620688"/>
            <a:ext cx="360611" cy="4320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Tree>
    <p:extLst>
      <p:ext uri="{BB962C8B-B14F-4D97-AF65-F5344CB8AC3E}">
        <p14:creationId xmlns:p14="http://schemas.microsoft.com/office/powerpoint/2010/main" val="637036234"/>
      </p:ext>
    </p:extLst>
  </p:cSld>
  <p:clrMapOvr>
    <a:masterClrMapping/>
  </p:clrMapOvr>
  <p:transition>
    <p:fade thruBlk="1"/>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72FAEFCF-6AB3-F7B5-D55F-4ED5D1BDFDE3}"/>
              </a:ext>
            </a:extLst>
          </p:cNvPr>
          <p:cNvSpPr>
            <a:spLocks noGrp="1"/>
          </p:cNvSpPr>
          <p:nvPr>
            <p:ph type="title"/>
          </p:nvPr>
        </p:nvSpPr>
        <p:spPr>
          <a:xfrm>
            <a:off x="567869" y="89763"/>
            <a:ext cx="10515600" cy="1325563"/>
          </a:xfrm>
        </p:spPr>
        <p:txBody>
          <a:bodyPr/>
          <a:lstStyle/>
          <a:p>
            <a:r>
              <a:rPr lang="en-NL" dirty="0"/>
              <a:t>Noisy Channel</a:t>
            </a:r>
          </a:p>
        </p:txBody>
      </p:sp>
      <p:grpSp>
        <p:nvGrpSpPr>
          <p:cNvPr id="8" name="Group 7">
            <a:extLst>
              <a:ext uri="{FF2B5EF4-FFF2-40B4-BE49-F238E27FC236}">
                <a16:creationId xmlns:a16="http://schemas.microsoft.com/office/drawing/2014/main" id="{2EF2346B-C2D1-F6D4-8B44-445EFAAC357C}"/>
              </a:ext>
            </a:extLst>
          </p:cNvPr>
          <p:cNvGrpSpPr/>
          <p:nvPr/>
        </p:nvGrpSpPr>
        <p:grpSpPr>
          <a:xfrm>
            <a:off x="3852119" y="1196679"/>
            <a:ext cx="4430303" cy="1748790"/>
            <a:chOff x="3852119" y="1196679"/>
            <a:chExt cx="4430303" cy="1748790"/>
          </a:xfrm>
        </p:grpSpPr>
        <p:sp>
          <p:nvSpPr>
            <p:cNvPr id="3" name="Rounded Rectangle 2">
              <a:extLst>
                <a:ext uri="{FF2B5EF4-FFF2-40B4-BE49-F238E27FC236}">
                  <a16:creationId xmlns:a16="http://schemas.microsoft.com/office/drawing/2014/main" id="{00364EAC-C5A3-711B-3DA7-57ACAE3CEE97}"/>
                </a:ext>
              </a:extLst>
            </p:cNvPr>
            <p:cNvSpPr/>
            <p:nvPr/>
          </p:nvSpPr>
          <p:spPr>
            <a:xfrm>
              <a:off x="5131970" y="1196679"/>
              <a:ext cx="1817370" cy="1748790"/>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NL" sz="2400" dirty="0"/>
            </a:p>
          </p:txBody>
        </p:sp>
        <p:sp>
          <p:nvSpPr>
            <p:cNvPr id="4" name="Right Arrow 3">
              <a:extLst>
                <a:ext uri="{FF2B5EF4-FFF2-40B4-BE49-F238E27FC236}">
                  <a16:creationId xmlns:a16="http://schemas.microsoft.com/office/drawing/2014/main" id="{74F0EF9B-CE49-D9DD-74B7-DCC5DE579937}"/>
                </a:ext>
              </a:extLst>
            </p:cNvPr>
            <p:cNvSpPr/>
            <p:nvPr/>
          </p:nvSpPr>
          <p:spPr>
            <a:xfrm>
              <a:off x="7075979" y="1688462"/>
              <a:ext cx="1206443" cy="984974"/>
            </a:xfrm>
            <a:custGeom>
              <a:avLst/>
              <a:gdLst>
                <a:gd name="connsiteX0" fmla="*/ 0 w 1206443"/>
                <a:gd name="connsiteY0" fmla="*/ 246244 h 984974"/>
                <a:gd name="connsiteX1" fmla="*/ 371257 w 1206443"/>
                <a:gd name="connsiteY1" fmla="*/ 246244 h 984974"/>
                <a:gd name="connsiteX2" fmla="*/ 713956 w 1206443"/>
                <a:gd name="connsiteY2" fmla="*/ 246244 h 984974"/>
                <a:gd name="connsiteX3" fmla="*/ 713956 w 1206443"/>
                <a:gd name="connsiteY3" fmla="*/ 0 h 984974"/>
                <a:gd name="connsiteX4" fmla="*/ 945425 w 1206443"/>
                <a:gd name="connsiteY4" fmla="*/ 231469 h 984974"/>
                <a:gd name="connsiteX5" fmla="*/ 1206443 w 1206443"/>
                <a:gd name="connsiteY5" fmla="*/ 492487 h 984974"/>
                <a:gd name="connsiteX6" fmla="*/ 965124 w 1206443"/>
                <a:gd name="connsiteY6" fmla="*/ 733806 h 984974"/>
                <a:gd name="connsiteX7" fmla="*/ 713956 w 1206443"/>
                <a:gd name="connsiteY7" fmla="*/ 984974 h 984974"/>
                <a:gd name="connsiteX8" fmla="*/ 713956 w 1206443"/>
                <a:gd name="connsiteY8" fmla="*/ 738731 h 984974"/>
                <a:gd name="connsiteX9" fmla="*/ 378397 w 1206443"/>
                <a:gd name="connsiteY9" fmla="*/ 738731 h 984974"/>
                <a:gd name="connsiteX10" fmla="*/ 0 w 1206443"/>
                <a:gd name="connsiteY10" fmla="*/ 738731 h 984974"/>
                <a:gd name="connsiteX11" fmla="*/ 0 w 1206443"/>
                <a:gd name="connsiteY11" fmla="*/ 246244 h 984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06443" h="984974" fill="none" extrusionOk="0">
                  <a:moveTo>
                    <a:pt x="0" y="246244"/>
                  </a:moveTo>
                  <a:cubicBezTo>
                    <a:pt x="177589" y="208066"/>
                    <a:pt x="273199" y="260970"/>
                    <a:pt x="371257" y="246244"/>
                  </a:cubicBezTo>
                  <a:cubicBezTo>
                    <a:pt x="469315" y="231518"/>
                    <a:pt x="614040" y="268687"/>
                    <a:pt x="713956" y="246244"/>
                  </a:cubicBezTo>
                  <a:cubicBezTo>
                    <a:pt x="699544" y="174556"/>
                    <a:pt x="731376" y="52007"/>
                    <a:pt x="713956" y="0"/>
                  </a:cubicBezTo>
                  <a:cubicBezTo>
                    <a:pt x="808055" y="90557"/>
                    <a:pt x="857979" y="161061"/>
                    <a:pt x="945425" y="231469"/>
                  </a:cubicBezTo>
                  <a:cubicBezTo>
                    <a:pt x="1032871" y="301877"/>
                    <a:pt x="1077100" y="379935"/>
                    <a:pt x="1206443" y="492487"/>
                  </a:cubicBezTo>
                  <a:cubicBezTo>
                    <a:pt x="1104124" y="629940"/>
                    <a:pt x="1059953" y="623420"/>
                    <a:pt x="965124" y="733806"/>
                  </a:cubicBezTo>
                  <a:cubicBezTo>
                    <a:pt x="870295" y="844192"/>
                    <a:pt x="756851" y="920391"/>
                    <a:pt x="713956" y="984974"/>
                  </a:cubicBezTo>
                  <a:cubicBezTo>
                    <a:pt x="711503" y="924336"/>
                    <a:pt x="727038" y="819690"/>
                    <a:pt x="713956" y="738731"/>
                  </a:cubicBezTo>
                  <a:cubicBezTo>
                    <a:pt x="598675" y="753513"/>
                    <a:pt x="535370" y="708738"/>
                    <a:pt x="378397" y="738731"/>
                  </a:cubicBezTo>
                  <a:cubicBezTo>
                    <a:pt x="221424" y="768724"/>
                    <a:pt x="161079" y="702877"/>
                    <a:pt x="0" y="738731"/>
                  </a:cubicBezTo>
                  <a:cubicBezTo>
                    <a:pt x="-29817" y="549415"/>
                    <a:pt x="32840" y="476501"/>
                    <a:pt x="0" y="246244"/>
                  </a:cubicBezTo>
                  <a:close/>
                </a:path>
                <a:path w="1206443" h="984974" stroke="0" extrusionOk="0">
                  <a:moveTo>
                    <a:pt x="0" y="246244"/>
                  </a:moveTo>
                  <a:cubicBezTo>
                    <a:pt x="144481" y="224263"/>
                    <a:pt x="259875" y="262696"/>
                    <a:pt x="349838" y="246244"/>
                  </a:cubicBezTo>
                  <a:cubicBezTo>
                    <a:pt x="439801" y="229792"/>
                    <a:pt x="550447" y="256406"/>
                    <a:pt x="713956" y="246244"/>
                  </a:cubicBezTo>
                  <a:cubicBezTo>
                    <a:pt x="698499" y="155019"/>
                    <a:pt x="715639" y="58319"/>
                    <a:pt x="713956" y="0"/>
                  </a:cubicBezTo>
                  <a:cubicBezTo>
                    <a:pt x="824424" y="69405"/>
                    <a:pt x="838972" y="175240"/>
                    <a:pt x="960200" y="246244"/>
                  </a:cubicBezTo>
                  <a:cubicBezTo>
                    <a:pt x="1081428" y="317248"/>
                    <a:pt x="1067933" y="400573"/>
                    <a:pt x="1206443" y="492487"/>
                  </a:cubicBezTo>
                  <a:cubicBezTo>
                    <a:pt x="1161131" y="549746"/>
                    <a:pt x="1000170" y="652588"/>
                    <a:pt x="950350" y="748580"/>
                  </a:cubicBezTo>
                  <a:cubicBezTo>
                    <a:pt x="900530" y="844572"/>
                    <a:pt x="752791" y="904996"/>
                    <a:pt x="713956" y="984974"/>
                  </a:cubicBezTo>
                  <a:cubicBezTo>
                    <a:pt x="708281" y="882726"/>
                    <a:pt x="727870" y="806403"/>
                    <a:pt x="713956" y="738731"/>
                  </a:cubicBezTo>
                  <a:cubicBezTo>
                    <a:pt x="542994" y="768384"/>
                    <a:pt x="492340" y="734973"/>
                    <a:pt x="356978" y="738731"/>
                  </a:cubicBezTo>
                  <a:cubicBezTo>
                    <a:pt x="221616" y="742489"/>
                    <a:pt x="127308" y="707400"/>
                    <a:pt x="0" y="738731"/>
                  </a:cubicBezTo>
                  <a:cubicBezTo>
                    <a:pt x="-43872" y="630528"/>
                    <a:pt x="23369" y="426570"/>
                    <a:pt x="0" y="246244"/>
                  </a:cubicBezTo>
                  <a:close/>
                </a:path>
              </a:pathLst>
            </a:custGeom>
            <a:gradFill>
              <a:gsLst>
                <a:gs pos="0">
                  <a:srgbClr val="7030A0"/>
                </a:gs>
                <a:gs pos="50000">
                  <a:schemeClr val="accent5">
                    <a:satMod val="110000"/>
                    <a:lumMod val="100000"/>
                    <a:shade val="100000"/>
                  </a:schemeClr>
                </a:gs>
                <a:gs pos="100000">
                  <a:schemeClr val="accent2"/>
                </a:gs>
              </a:gsLst>
            </a:gradFill>
            <a:ln w="44450">
              <a:solidFill>
                <a:srgbClr val="7030A0"/>
              </a:solidFill>
              <a:extLst>
                <a:ext uri="{C807C97D-BFC1-408E-A445-0C87EB9F89A2}">
                  <ask:lineSketchStyleProps xmlns:ask="http://schemas.microsoft.com/office/drawing/2018/sketchyshapes" sd="1219033472">
                    <a:prstGeom prst="rightArrow">
                      <a:avLst/>
                    </a:prstGeom>
                    <ask:type>
                      <ask:lineSketchScribble/>
                    </ask:type>
                  </ask:lineSketchStyleProps>
                </a:ext>
              </a:extLst>
            </a:ln>
          </p:spPr>
          <p:style>
            <a:lnRef idx="1">
              <a:schemeClr val="accent5"/>
            </a:lnRef>
            <a:fillRef idx="3">
              <a:schemeClr val="accent5"/>
            </a:fillRef>
            <a:effectRef idx="2">
              <a:schemeClr val="accent5"/>
            </a:effectRef>
            <a:fontRef idx="minor">
              <a:schemeClr val="lt1"/>
            </a:fontRef>
          </p:style>
          <p:txBody>
            <a:bodyPr rtlCol="0" anchor="ctr"/>
            <a:lstStyle/>
            <a:p>
              <a:pPr algn="ctr"/>
              <a:r>
                <a:rPr lang="en-NL" sz="2800" dirty="0"/>
                <a:t>Y</a:t>
              </a:r>
            </a:p>
          </p:txBody>
        </p:sp>
        <p:sp>
          <p:nvSpPr>
            <p:cNvPr id="36" name="Right Arrow 35">
              <a:extLst>
                <a:ext uri="{FF2B5EF4-FFF2-40B4-BE49-F238E27FC236}">
                  <a16:creationId xmlns:a16="http://schemas.microsoft.com/office/drawing/2014/main" id="{B47ACDD9-B81E-F897-A061-1DC1E99F69CF}"/>
                </a:ext>
              </a:extLst>
            </p:cNvPr>
            <p:cNvSpPr/>
            <p:nvPr/>
          </p:nvSpPr>
          <p:spPr>
            <a:xfrm>
              <a:off x="3852119" y="1611630"/>
              <a:ext cx="1223612" cy="9994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L" sz="2800" dirty="0"/>
                <a:t>X</a:t>
              </a:r>
            </a:p>
          </p:txBody>
        </p: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01FDC848-9DF3-9863-AAEA-A685C2FD7B4E}"/>
                    </a:ext>
                  </a:extLst>
                </p:cNvPr>
                <p:cNvSpPr txBox="1"/>
                <p:nvPr/>
              </p:nvSpPr>
              <p:spPr>
                <a:xfrm>
                  <a:off x="5291085" y="1447622"/>
                  <a:ext cx="1499140" cy="1233479"/>
                </a:xfrm>
                <a:prstGeom prst="rect">
                  <a:avLst/>
                </a:prstGeom>
                <a:noFill/>
              </p:spPr>
              <p:txBody>
                <a:bodyPr wrap="square" rtlCol="0">
                  <a:spAutoFit/>
                </a:bodyPr>
                <a:lstStyle/>
                <a:p>
                  <a:pPr algn="ctr"/>
                  <a:r>
                    <a:rPr lang="en-GB" sz="2400" dirty="0">
                      <a:solidFill>
                        <a:schemeClr val="tx1"/>
                      </a:solidFill>
                    </a:rPr>
                    <a:t>n</a:t>
                  </a:r>
                  <a:r>
                    <a:rPr lang="en-NL" sz="2400" dirty="0">
                      <a:solidFill>
                        <a:schemeClr val="tx1"/>
                      </a:solidFill>
                    </a:rPr>
                    <a:t>oisy channel</a:t>
                  </a:r>
                </a:p>
                <a:p>
                  <a:pPr algn="ctr"/>
                  <a14:m>
                    <m:oMathPara xmlns:m="http://schemas.openxmlformats.org/officeDocument/2006/math">
                      <m:oMathParaPr>
                        <m:jc m:val="centerGroup"/>
                      </m:oMathParaPr>
                      <m:oMath xmlns:m="http://schemas.openxmlformats.org/officeDocument/2006/math">
                        <m:sSub>
                          <m:sSubPr>
                            <m:ctrlPr>
                              <a:rPr lang="nl-NL" sz="2400" i="1">
                                <a:solidFill>
                                  <a:schemeClr val="tx1"/>
                                </a:solidFill>
                                <a:latin typeface="Cambria Math" panose="02040503050406030204" pitchFamily="18" charset="0"/>
                              </a:rPr>
                            </m:ctrlPr>
                          </m:sSubPr>
                          <m:e>
                            <m:r>
                              <a:rPr lang="nl-NL" sz="2400" i="1">
                                <a:solidFill>
                                  <a:schemeClr val="tx1"/>
                                </a:solidFill>
                                <a:latin typeface="Cambria Math" panose="02040503050406030204" pitchFamily="18" charset="0"/>
                              </a:rPr>
                              <m:t>𝑃</m:t>
                            </m:r>
                          </m:e>
                          <m:sub>
                            <m:r>
                              <a:rPr lang="nl-NL" sz="2400" i="1">
                                <a:solidFill>
                                  <a:schemeClr val="tx1"/>
                                </a:solidFill>
                                <a:latin typeface="Cambria Math" panose="02040503050406030204" pitchFamily="18" charset="0"/>
                              </a:rPr>
                              <m:t>𝑌</m:t>
                            </m:r>
                            <m:r>
                              <a:rPr lang="nl-NL" sz="2400" i="1">
                                <a:solidFill>
                                  <a:schemeClr val="tx1"/>
                                </a:solidFill>
                                <a:latin typeface="Cambria Math" panose="02040503050406030204" pitchFamily="18" charset="0"/>
                              </a:rPr>
                              <m:t>|</m:t>
                            </m:r>
                            <m:r>
                              <a:rPr lang="nl-NL" sz="2400" i="1">
                                <a:solidFill>
                                  <a:schemeClr val="tx1"/>
                                </a:solidFill>
                                <a:latin typeface="Cambria Math" panose="02040503050406030204" pitchFamily="18" charset="0"/>
                              </a:rPr>
                              <m:t>𝑋</m:t>
                            </m:r>
                          </m:sub>
                        </m:sSub>
                      </m:oMath>
                    </m:oMathPara>
                  </a14:m>
                  <a:endParaRPr lang="en-NL" sz="2400" dirty="0">
                    <a:solidFill>
                      <a:schemeClr val="tx1"/>
                    </a:solidFill>
                  </a:endParaRPr>
                </a:p>
              </p:txBody>
            </p:sp>
          </mc:Choice>
          <mc:Fallback>
            <p:sp>
              <p:nvSpPr>
                <p:cNvPr id="7" name="TextBox 6">
                  <a:extLst>
                    <a:ext uri="{FF2B5EF4-FFF2-40B4-BE49-F238E27FC236}">
                      <a16:creationId xmlns:a16="http://schemas.microsoft.com/office/drawing/2014/main" id="{01FDC848-9DF3-9863-AAEA-A685C2FD7B4E}"/>
                    </a:ext>
                  </a:extLst>
                </p:cNvPr>
                <p:cNvSpPr txBox="1">
                  <a:spLocks noRot="1" noChangeAspect="1" noMove="1" noResize="1" noEditPoints="1" noAdjustHandles="1" noChangeArrowheads="1" noChangeShapeType="1" noTextEdit="1"/>
                </p:cNvSpPr>
                <p:nvPr/>
              </p:nvSpPr>
              <p:spPr>
                <a:xfrm>
                  <a:off x="5291085" y="1447622"/>
                  <a:ext cx="1499140" cy="1233479"/>
                </a:xfrm>
                <a:prstGeom prst="rect">
                  <a:avLst/>
                </a:prstGeom>
                <a:blipFill>
                  <a:blip r:embed="rId2"/>
                  <a:stretch>
                    <a:fillRect t="-4040" b="-3030"/>
                  </a:stretch>
                </a:blipFill>
              </p:spPr>
              <p:txBody>
                <a:bodyPr/>
                <a:lstStyle/>
                <a:p>
                  <a:r>
                    <a:rPr lang="en-NL">
                      <a:noFill/>
                    </a:rPr>
                    <a:t> </a:t>
                  </a:r>
                </a:p>
              </p:txBody>
            </p:sp>
          </mc:Fallback>
        </mc:AlternateContent>
      </p:gr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FD309F52-2C7E-16D0-DB8A-573CF2236502}"/>
                  </a:ext>
                </a:extLst>
              </p:cNvPr>
              <p:cNvSpPr txBox="1"/>
              <p:nvPr/>
            </p:nvSpPr>
            <p:spPr>
              <a:xfrm>
                <a:off x="1567741" y="3209836"/>
                <a:ext cx="8660576" cy="897297"/>
              </a:xfrm>
              <a:prstGeom prst="rect">
                <a:avLst/>
              </a:prstGeom>
              <a:noFill/>
            </p:spPr>
            <p:txBody>
              <a:bodyPr wrap="none" rtlCol="0">
                <a:spAutoFit/>
              </a:bodyPr>
              <a:lstStyle/>
              <a:p>
                <a:r>
                  <a:rPr lang="en-GB" sz="2400" dirty="0"/>
                  <a:t>D</a:t>
                </a:r>
                <a:r>
                  <a:rPr lang="en-NL" sz="2400" dirty="0"/>
                  <a:t>escribed by a </a:t>
                </a:r>
                <a:r>
                  <a:rPr lang="en-NL" sz="2400" b="1" dirty="0"/>
                  <a:t>conditional probability </a:t>
                </a:r>
                <a:r>
                  <a:rPr lang="en-NL" sz="2400" dirty="0"/>
                  <a:t>distribution </a:t>
                </a:r>
                <a14:m>
                  <m:oMath xmlns:m="http://schemas.openxmlformats.org/officeDocument/2006/math">
                    <m:sSub>
                      <m:sSubPr>
                        <m:ctrlPr>
                          <a:rPr lang="nl-NL" sz="2400" b="0" i="1" smtClean="0">
                            <a:latin typeface="Cambria Math" panose="02040503050406030204" pitchFamily="18" charset="0"/>
                          </a:rPr>
                        </m:ctrlPr>
                      </m:sSubPr>
                      <m:e>
                        <m:r>
                          <a:rPr lang="nl-NL" sz="2400" b="0" i="1" smtClean="0">
                            <a:latin typeface="Cambria Math" panose="02040503050406030204" pitchFamily="18" charset="0"/>
                          </a:rPr>
                          <m:t>𝑃</m:t>
                        </m:r>
                      </m:e>
                      <m:sub>
                        <m:r>
                          <a:rPr lang="nl-NL" sz="2400" b="0" i="1" smtClean="0">
                            <a:latin typeface="Cambria Math" panose="02040503050406030204" pitchFamily="18" charset="0"/>
                          </a:rPr>
                          <m:t>𝑌</m:t>
                        </m:r>
                        <m:r>
                          <a:rPr lang="nl-NL" sz="2400" b="0" i="1" smtClean="0">
                            <a:latin typeface="Cambria Math" panose="02040503050406030204" pitchFamily="18" charset="0"/>
                          </a:rPr>
                          <m:t>|</m:t>
                        </m:r>
                        <m:r>
                          <a:rPr lang="nl-NL" sz="2400" b="0" i="1" smtClean="0">
                            <a:latin typeface="Cambria Math" panose="02040503050406030204" pitchFamily="18" charset="0"/>
                          </a:rPr>
                          <m:t>𝑋</m:t>
                        </m:r>
                      </m:sub>
                    </m:sSub>
                  </m:oMath>
                </a14:m>
                <a:endParaRPr lang="en-NL" sz="2400" dirty="0"/>
              </a:p>
              <a:p>
                <a:r>
                  <a:rPr lang="en-GB" sz="2400" dirty="0"/>
                  <a:t>F</a:t>
                </a:r>
                <a:r>
                  <a:rPr lang="en-NL" sz="2400" dirty="0"/>
                  <a:t>or every input value x, </a:t>
                </a:r>
                <a14:m>
                  <m:oMath xmlns:m="http://schemas.openxmlformats.org/officeDocument/2006/math">
                    <m:sSub>
                      <m:sSubPr>
                        <m:ctrlPr>
                          <a:rPr lang="nl-NL" sz="2400" b="0" i="1" smtClean="0">
                            <a:latin typeface="Cambria Math" panose="02040503050406030204" pitchFamily="18" charset="0"/>
                          </a:rPr>
                        </m:ctrlPr>
                      </m:sSubPr>
                      <m:e>
                        <m:r>
                          <a:rPr lang="nl-NL" sz="2400" b="0" i="1" smtClean="0">
                            <a:latin typeface="Cambria Math" panose="02040503050406030204" pitchFamily="18" charset="0"/>
                          </a:rPr>
                          <m:t>𝑃</m:t>
                        </m:r>
                      </m:e>
                      <m:sub>
                        <m:r>
                          <a:rPr lang="nl-NL" sz="2400" b="0" i="1" smtClean="0">
                            <a:latin typeface="Cambria Math" panose="02040503050406030204" pitchFamily="18" charset="0"/>
                          </a:rPr>
                          <m:t>𝑌</m:t>
                        </m:r>
                        <m:r>
                          <a:rPr lang="nl-NL" sz="2400" b="0" i="1" smtClean="0">
                            <a:latin typeface="Cambria Math" panose="02040503050406030204" pitchFamily="18" charset="0"/>
                          </a:rPr>
                          <m:t>|</m:t>
                        </m:r>
                        <m:r>
                          <a:rPr lang="nl-NL" sz="2400" b="0" i="1" smtClean="0">
                            <a:latin typeface="Cambria Math" panose="02040503050406030204" pitchFamily="18" charset="0"/>
                          </a:rPr>
                          <m:t>𝑋</m:t>
                        </m:r>
                        <m:r>
                          <a:rPr lang="nl-NL" sz="2400" b="0" i="1" smtClean="0">
                            <a:latin typeface="Cambria Math" panose="02040503050406030204" pitchFamily="18" charset="0"/>
                          </a:rPr>
                          <m:t>=</m:t>
                        </m:r>
                        <m:r>
                          <a:rPr lang="nl-NL" sz="2400" b="0" i="1" smtClean="0">
                            <a:latin typeface="Cambria Math" panose="02040503050406030204" pitchFamily="18" charset="0"/>
                          </a:rPr>
                          <m:t>𝑥</m:t>
                        </m:r>
                      </m:sub>
                    </m:sSub>
                  </m:oMath>
                </a14:m>
                <a:r>
                  <a:rPr lang="en-NL" sz="2400" dirty="0"/>
                  <a:t> is a distribution over output values </a:t>
                </a:r>
                <a14:m>
                  <m:oMath xmlns:m="http://schemas.openxmlformats.org/officeDocument/2006/math">
                    <m:r>
                      <a:rPr lang="en-NL" sz="2400" i="1" dirty="0" smtClean="0">
                        <a:latin typeface="Cambria Math" panose="02040503050406030204" pitchFamily="18" charset="0"/>
                      </a:rPr>
                      <m:t>𝑦</m:t>
                    </m:r>
                  </m:oMath>
                </a14:m>
                <a:endParaRPr lang="en-NL" sz="2400" dirty="0"/>
              </a:p>
            </p:txBody>
          </p:sp>
        </mc:Choice>
        <mc:Fallback xmlns="">
          <p:sp>
            <p:nvSpPr>
              <p:cNvPr id="9" name="TextBox 8">
                <a:extLst>
                  <a:ext uri="{FF2B5EF4-FFF2-40B4-BE49-F238E27FC236}">
                    <a16:creationId xmlns:a16="http://schemas.microsoft.com/office/drawing/2014/main" id="{FD309F52-2C7E-16D0-DB8A-573CF2236502}"/>
                  </a:ext>
                </a:extLst>
              </p:cNvPr>
              <p:cNvSpPr txBox="1">
                <a:spLocks noRot="1" noChangeAspect="1" noMove="1" noResize="1" noEditPoints="1" noAdjustHandles="1" noChangeArrowheads="1" noChangeShapeType="1" noTextEdit="1"/>
              </p:cNvSpPr>
              <p:nvPr/>
            </p:nvSpPr>
            <p:spPr>
              <a:xfrm>
                <a:off x="1567741" y="3209836"/>
                <a:ext cx="8660576" cy="897297"/>
              </a:xfrm>
              <a:prstGeom prst="rect">
                <a:avLst/>
              </a:prstGeom>
              <a:blipFill>
                <a:blip r:embed="rId3"/>
                <a:stretch>
                  <a:fillRect l="-1171" t="-2778" b="-11111"/>
                </a:stretch>
              </a:blipFill>
            </p:spPr>
            <p:txBody>
              <a:bodyPr/>
              <a:lstStyle/>
              <a:p>
                <a:r>
                  <a:rPr lang="en-NL">
                    <a:noFill/>
                  </a:rPr>
                  <a:t> </a:t>
                </a:r>
              </a:p>
            </p:txBody>
          </p:sp>
        </mc:Fallback>
      </mc:AlternateContent>
      <p:sp>
        <p:nvSpPr>
          <p:cNvPr id="11" name="TextBox 10">
            <a:extLst>
              <a:ext uri="{FF2B5EF4-FFF2-40B4-BE49-F238E27FC236}">
                <a16:creationId xmlns:a16="http://schemas.microsoft.com/office/drawing/2014/main" id="{7461C999-EEEA-A22D-48BD-16CFE8EFB257}"/>
              </a:ext>
            </a:extLst>
          </p:cNvPr>
          <p:cNvSpPr txBox="1"/>
          <p:nvPr/>
        </p:nvSpPr>
        <p:spPr>
          <a:xfrm>
            <a:off x="563860" y="4230403"/>
            <a:ext cx="6226365" cy="461665"/>
          </a:xfrm>
          <a:prstGeom prst="rect">
            <a:avLst/>
          </a:prstGeom>
          <a:noFill/>
        </p:spPr>
        <p:txBody>
          <a:bodyPr wrap="square" rtlCol="0">
            <a:spAutoFit/>
          </a:bodyPr>
          <a:lstStyle/>
          <a:p>
            <a:r>
              <a:rPr lang="en-NL" sz="2400" b="1" dirty="0"/>
              <a:t>Example: Binary Symmetric Channel (BSC)</a:t>
            </a:r>
          </a:p>
        </p:txBody>
      </p:sp>
      <p:graphicFrame>
        <p:nvGraphicFramePr>
          <p:cNvPr id="21" name="Table 21">
            <a:extLst>
              <a:ext uri="{FF2B5EF4-FFF2-40B4-BE49-F238E27FC236}">
                <a16:creationId xmlns:a16="http://schemas.microsoft.com/office/drawing/2014/main" id="{FC80319C-26F6-E1E6-8387-05BA7E3DA675}"/>
              </a:ext>
            </a:extLst>
          </p:cNvPr>
          <p:cNvGraphicFramePr>
            <a:graphicFrameLocks noGrp="1"/>
          </p:cNvGraphicFramePr>
          <p:nvPr>
            <p:extLst>
              <p:ext uri="{D42A27DB-BD31-4B8C-83A1-F6EECF244321}">
                <p14:modId xmlns:p14="http://schemas.microsoft.com/office/powerpoint/2010/main" val="1948781268"/>
              </p:ext>
            </p:extLst>
          </p:nvPr>
        </p:nvGraphicFramePr>
        <p:xfrm>
          <a:off x="634267" y="4812034"/>
          <a:ext cx="1354554" cy="1746378"/>
        </p:xfrm>
        <a:graphic>
          <a:graphicData uri="http://schemas.openxmlformats.org/drawingml/2006/table">
            <a:tbl>
              <a:tblPr firstRow="1" bandRow="1">
                <a:tableStyleId>{5C22544A-7EE6-4342-B048-85BDC9FD1C3A}</a:tableStyleId>
              </a:tblPr>
              <a:tblGrid>
                <a:gridCol w="1354554">
                  <a:extLst>
                    <a:ext uri="{9D8B030D-6E8A-4147-A177-3AD203B41FA5}">
                      <a16:colId xmlns:a16="http://schemas.microsoft.com/office/drawing/2014/main" val="1918367326"/>
                    </a:ext>
                  </a:extLst>
                </a:gridCol>
              </a:tblGrid>
              <a:tr h="604412">
                <a:tc>
                  <a:txBody>
                    <a:bodyPr/>
                    <a:lstStyle/>
                    <a:p>
                      <a:pPr algn="ctr"/>
                      <a:r>
                        <a:rPr lang="en-GB" sz="2800" dirty="0" err="1"/>
                        <a:t>i</a:t>
                      </a:r>
                      <a:r>
                        <a:rPr lang="en-NL" sz="2800" dirty="0"/>
                        <a:t>nput X</a:t>
                      </a:r>
                    </a:p>
                  </a:txBody>
                  <a:tcPr anchor="ctr"/>
                </a:tc>
                <a:extLst>
                  <a:ext uri="{0D108BD9-81ED-4DB2-BD59-A6C34878D82A}">
                    <a16:rowId xmlns:a16="http://schemas.microsoft.com/office/drawing/2014/main" val="651210168"/>
                  </a:ext>
                </a:extLst>
              </a:tr>
              <a:tr h="570983">
                <a:tc>
                  <a:txBody>
                    <a:bodyPr/>
                    <a:lstStyle/>
                    <a:p>
                      <a:pPr algn="ctr"/>
                      <a:r>
                        <a:rPr lang="en-NL" sz="2800" dirty="0"/>
                        <a:t>0</a:t>
                      </a:r>
                    </a:p>
                  </a:txBody>
                  <a:tcPr anchor="ctr"/>
                </a:tc>
                <a:extLst>
                  <a:ext uri="{0D108BD9-81ED-4DB2-BD59-A6C34878D82A}">
                    <a16:rowId xmlns:a16="http://schemas.microsoft.com/office/drawing/2014/main" val="2421652749"/>
                  </a:ext>
                </a:extLst>
              </a:tr>
              <a:tr h="570983">
                <a:tc>
                  <a:txBody>
                    <a:bodyPr/>
                    <a:lstStyle/>
                    <a:p>
                      <a:pPr algn="ctr"/>
                      <a:r>
                        <a:rPr lang="en-NL" sz="2800" dirty="0"/>
                        <a:t>1</a:t>
                      </a:r>
                    </a:p>
                  </a:txBody>
                  <a:tcPr anchor="ctr"/>
                </a:tc>
                <a:extLst>
                  <a:ext uri="{0D108BD9-81ED-4DB2-BD59-A6C34878D82A}">
                    <a16:rowId xmlns:a16="http://schemas.microsoft.com/office/drawing/2014/main" val="14650936"/>
                  </a:ext>
                </a:extLst>
              </a:tr>
            </a:tbl>
          </a:graphicData>
        </a:graphic>
      </p:graphicFrame>
      <p:graphicFrame>
        <p:nvGraphicFramePr>
          <p:cNvPr id="22" name="Table 21">
            <a:extLst>
              <a:ext uri="{FF2B5EF4-FFF2-40B4-BE49-F238E27FC236}">
                <a16:creationId xmlns:a16="http://schemas.microsoft.com/office/drawing/2014/main" id="{F4026F6B-086D-01E8-56D5-D5D8B210A81C}"/>
              </a:ext>
            </a:extLst>
          </p:cNvPr>
          <p:cNvGraphicFramePr>
            <a:graphicFrameLocks noGrp="1"/>
          </p:cNvGraphicFramePr>
          <p:nvPr>
            <p:extLst>
              <p:ext uri="{D42A27DB-BD31-4B8C-83A1-F6EECF244321}">
                <p14:modId xmlns:p14="http://schemas.microsoft.com/office/powerpoint/2010/main" val="2629185583"/>
              </p:ext>
            </p:extLst>
          </p:nvPr>
        </p:nvGraphicFramePr>
        <p:xfrm>
          <a:off x="4018364" y="4823468"/>
          <a:ext cx="1673776" cy="1746378"/>
        </p:xfrm>
        <a:graphic>
          <a:graphicData uri="http://schemas.openxmlformats.org/drawingml/2006/table">
            <a:tbl>
              <a:tblPr firstRow="1" bandRow="1">
                <a:tableStyleId>{5C22544A-7EE6-4342-B048-85BDC9FD1C3A}</a:tableStyleId>
              </a:tblPr>
              <a:tblGrid>
                <a:gridCol w="1673776">
                  <a:extLst>
                    <a:ext uri="{9D8B030D-6E8A-4147-A177-3AD203B41FA5}">
                      <a16:colId xmlns:a16="http://schemas.microsoft.com/office/drawing/2014/main" val="1918367326"/>
                    </a:ext>
                  </a:extLst>
                </a:gridCol>
              </a:tblGrid>
              <a:tr h="604412">
                <a:tc>
                  <a:txBody>
                    <a:bodyPr/>
                    <a:lstStyle/>
                    <a:p>
                      <a:pPr algn="ctr"/>
                      <a:r>
                        <a:rPr lang="en-GB" sz="2800" dirty="0"/>
                        <a:t>o</a:t>
                      </a:r>
                      <a:r>
                        <a:rPr lang="en-NL" sz="2800" dirty="0"/>
                        <a:t>utput Y</a:t>
                      </a:r>
                    </a:p>
                  </a:txBody>
                  <a:tcPr anchor="ctr"/>
                </a:tc>
                <a:extLst>
                  <a:ext uri="{0D108BD9-81ED-4DB2-BD59-A6C34878D82A}">
                    <a16:rowId xmlns:a16="http://schemas.microsoft.com/office/drawing/2014/main" val="651210168"/>
                  </a:ext>
                </a:extLst>
              </a:tr>
              <a:tr h="570983">
                <a:tc>
                  <a:txBody>
                    <a:bodyPr/>
                    <a:lstStyle/>
                    <a:p>
                      <a:pPr algn="ctr"/>
                      <a:r>
                        <a:rPr lang="en-NL" sz="2800" dirty="0"/>
                        <a:t>0</a:t>
                      </a:r>
                    </a:p>
                  </a:txBody>
                  <a:tcPr anchor="ctr"/>
                </a:tc>
                <a:extLst>
                  <a:ext uri="{0D108BD9-81ED-4DB2-BD59-A6C34878D82A}">
                    <a16:rowId xmlns:a16="http://schemas.microsoft.com/office/drawing/2014/main" val="2421652749"/>
                  </a:ext>
                </a:extLst>
              </a:tr>
              <a:tr h="570983">
                <a:tc>
                  <a:txBody>
                    <a:bodyPr/>
                    <a:lstStyle/>
                    <a:p>
                      <a:pPr algn="ctr"/>
                      <a:r>
                        <a:rPr lang="en-NL" sz="2800" dirty="0"/>
                        <a:t>1</a:t>
                      </a:r>
                    </a:p>
                  </a:txBody>
                  <a:tcPr anchor="ctr"/>
                </a:tc>
                <a:extLst>
                  <a:ext uri="{0D108BD9-81ED-4DB2-BD59-A6C34878D82A}">
                    <a16:rowId xmlns:a16="http://schemas.microsoft.com/office/drawing/2014/main" val="14650936"/>
                  </a:ext>
                </a:extLst>
              </a:tr>
            </a:tbl>
          </a:graphicData>
        </a:graphic>
      </p:graphicFrame>
      <p:grpSp>
        <p:nvGrpSpPr>
          <p:cNvPr id="6" name="Group 5">
            <a:extLst>
              <a:ext uri="{FF2B5EF4-FFF2-40B4-BE49-F238E27FC236}">
                <a16:creationId xmlns:a16="http://schemas.microsoft.com/office/drawing/2014/main" id="{018E60CC-C826-4D16-5FD8-4F7AC4A0A271}"/>
              </a:ext>
            </a:extLst>
          </p:cNvPr>
          <p:cNvGrpSpPr/>
          <p:nvPr/>
        </p:nvGrpSpPr>
        <p:grpSpPr>
          <a:xfrm>
            <a:off x="2194575" y="5338557"/>
            <a:ext cx="1589370" cy="1337370"/>
            <a:chOff x="2194575" y="5338557"/>
            <a:chExt cx="1589370" cy="1337370"/>
          </a:xfrm>
        </p:grpSpPr>
        <p:cxnSp>
          <p:nvCxnSpPr>
            <p:cNvPr id="16" name="Straight Connector 15">
              <a:extLst>
                <a:ext uri="{FF2B5EF4-FFF2-40B4-BE49-F238E27FC236}">
                  <a16:creationId xmlns:a16="http://schemas.microsoft.com/office/drawing/2014/main" id="{46863B25-DBE9-9D4C-7C71-12292F7FFC98}"/>
                </a:ext>
              </a:extLst>
            </p:cNvPr>
            <p:cNvCxnSpPr>
              <a:cxnSpLocks/>
            </p:cNvCxnSpPr>
            <p:nvPr/>
          </p:nvCxnSpPr>
          <p:spPr>
            <a:xfrm>
              <a:off x="2194575" y="5703569"/>
              <a:ext cx="1589370" cy="0"/>
            </a:xfrm>
            <a:prstGeom prst="line">
              <a:avLst/>
            </a:prstGeom>
            <a:ln w="508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DC4EF9F-A9DA-AC51-2E9D-4C318F9ABC64}"/>
                </a:ext>
              </a:extLst>
            </p:cNvPr>
            <p:cNvCxnSpPr>
              <a:cxnSpLocks/>
            </p:cNvCxnSpPr>
            <p:nvPr/>
          </p:nvCxnSpPr>
          <p:spPr>
            <a:xfrm>
              <a:off x="2194575" y="6320789"/>
              <a:ext cx="1589370" cy="0"/>
            </a:xfrm>
            <a:prstGeom prst="line">
              <a:avLst/>
            </a:prstGeom>
            <a:ln w="508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1F90CFDF-3EA8-F9A9-AD0A-F950D8571937}"/>
                </a:ext>
              </a:extLst>
            </p:cNvPr>
            <p:cNvCxnSpPr>
              <a:cxnSpLocks/>
            </p:cNvCxnSpPr>
            <p:nvPr/>
          </p:nvCxnSpPr>
          <p:spPr>
            <a:xfrm flipV="1">
              <a:off x="2194575" y="5703569"/>
              <a:ext cx="1589370" cy="617220"/>
            </a:xfrm>
            <a:prstGeom prst="line">
              <a:avLst/>
            </a:prstGeom>
            <a:ln w="508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F11C63BE-3120-6209-7FBB-A1CC654914EE}"/>
                </a:ext>
              </a:extLst>
            </p:cNvPr>
            <p:cNvCxnSpPr>
              <a:cxnSpLocks/>
            </p:cNvCxnSpPr>
            <p:nvPr/>
          </p:nvCxnSpPr>
          <p:spPr>
            <a:xfrm>
              <a:off x="2194575" y="5703569"/>
              <a:ext cx="1589370" cy="617220"/>
            </a:xfrm>
            <a:prstGeom prst="line">
              <a:avLst/>
            </a:prstGeom>
            <a:ln w="508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45" name="TextBox 44">
                  <a:extLst>
                    <a:ext uri="{FF2B5EF4-FFF2-40B4-BE49-F238E27FC236}">
                      <a16:creationId xmlns:a16="http://schemas.microsoft.com/office/drawing/2014/main" id="{DD7484F4-6E81-2203-26A2-5AE2B4688460}"/>
                    </a:ext>
                  </a:extLst>
                </p:cNvPr>
                <p:cNvSpPr txBox="1"/>
                <p:nvPr/>
              </p:nvSpPr>
              <p:spPr>
                <a:xfrm>
                  <a:off x="2508556" y="5338557"/>
                  <a:ext cx="816569"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nl-NL" sz="2000" b="0" i="1" smtClean="0">
                            <a:latin typeface="Cambria Math" panose="02040503050406030204" pitchFamily="18" charset="0"/>
                          </a:rPr>
                          <m:t>1−</m:t>
                        </m:r>
                        <m:r>
                          <a:rPr lang="nl-NL" sz="2000" b="0" i="1" smtClean="0">
                            <a:latin typeface="Cambria Math" panose="02040503050406030204" pitchFamily="18" charset="0"/>
                          </a:rPr>
                          <m:t>𝜀</m:t>
                        </m:r>
                      </m:oMath>
                    </m:oMathPara>
                  </a14:m>
                  <a:endParaRPr lang="en-NL" sz="2000" dirty="0"/>
                </a:p>
              </p:txBody>
            </p:sp>
          </mc:Choice>
          <mc:Fallback>
            <p:sp>
              <p:nvSpPr>
                <p:cNvPr id="45" name="TextBox 44">
                  <a:extLst>
                    <a:ext uri="{FF2B5EF4-FFF2-40B4-BE49-F238E27FC236}">
                      <a16:creationId xmlns:a16="http://schemas.microsoft.com/office/drawing/2014/main" id="{DD7484F4-6E81-2203-26A2-5AE2B4688460}"/>
                    </a:ext>
                  </a:extLst>
                </p:cNvPr>
                <p:cNvSpPr txBox="1">
                  <a:spLocks noRot="1" noChangeAspect="1" noMove="1" noResize="1" noEditPoints="1" noAdjustHandles="1" noChangeArrowheads="1" noChangeShapeType="1" noTextEdit="1"/>
                </p:cNvSpPr>
                <p:nvPr/>
              </p:nvSpPr>
              <p:spPr>
                <a:xfrm>
                  <a:off x="2508556" y="5338557"/>
                  <a:ext cx="816569" cy="400110"/>
                </a:xfrm>
                <a:prstGeom prst="rect">
                  <a:avLst/>
                </a:prstGeom>
                <a:blipFill>
                  <a:blip r:embed="rId4"/>
                  <a:stretch>
                    <a:fillRect/>
                  </a:stretch>
                </a:blipFill>
              </p:spPr>
              <p:txBody>
                <a:bodyPr/>
                <a:lstStyle/>
                <a:p>
                  <a:r>
                    <a:rPr lang="en-NL">
                      <a:noFill/>
                    </a:rPr>
                    <a:t> </a:t>
                  </a:r>
                </a:p>
              </p:txBody>
            </p:sp>
          </mc:Fallback>
        </mc:AlternateContent>
        <mc:AlternateContent xmlns:mc="http://schemas.openxmlformats.org/markup-compatibility/2006">
          <mc:Choice xmlns:a14="http://schemas.microsoft.com/office/drawing/2010/main" Requires="a14">
            <p:sp>
              <p:nvSpPr>
                <p:cNvPr id="46" name="TextBox 45">
                  <a:extLst>
                    <a:ext uri="{FF2B5EF4-FFF2-40B4-BE49-F238E27FC236}">
                      <a16:creationId xmlns:a16="http://schemas.microsoft.com/office/drawing/2014/main" id="{E6A9AA1A-F5C9-4DB7-54EA-6FAE2BB2376C}"/>
                    </a:ext>
                  </a:extLst>
                </p:cNvPr>
                <p:cNvSpPr txBox="1"/>
                <p:nvPr/>
              </p:nvSpPr>
              <p:spPr>
                <a:xfrm>
                  <a:off x="2508556" y="6275817"/>
                  <a:ext cx="816569"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nl-NL" sz="2000" b="0" i="1" smtClean="0">
                            <a:latin typeface="Cambria Math" panose="02040503050406030204" pitchFamily="18" charset="0"/>
                          </a:rPr>
                          <m:t>1−</m:t>
                        </m:r>
                        <m:r>
                          <a:rPr lang="nl-NL" sz="2000" b="0" i="1" smtClean="0">
                            <a:latin typeface="Cambria Math" panose="02040503050406030204" pitchFamily="18" charset="0"/>
                          </a:rPr>
                          <m:t>𝜀</m:t>
                        </m:r>
                      </m:oMath>
                    </m:oMathPara>
                  </a14:m>
                  <a:endParaRPr lang="en-NL" sz="2000" dirty="0"/>
                </a:p>
              </p:txBody>
            </p:sp>
          </mc:Choice>
          <mc:Fallback>
            <p:sp>
              <p:nvSpPr>
                <p:cNvPr id="46" name="TextBox 45">
                  <a:extLst>
                    <a:ext uri="{FF2B5EF4-FFF2-40B4-BE49-F238E27FC236}">
                      <a16:creationId xmlns:a16="http://schemas.microsoft.com/office/drawing/2014/main" id="{E6A9AA1A-F5C9-4DB7-54EA-6FAE2BB2376C}"/>
                    </a:ext>
                  </a:extLst>
                </p:cNvPr>
                <p:cNvSpPr txBox="1">
                  <a:spLocks noRot="1" noChangeAspect="1" noMove="1" noResize="1" noEditPoints="1" noAdjustHandles="1" noChangeArrowheads="1" noChangeShapeType="1" noTextEdit="1"/>
                </p:cNvSpPr>
                <p:nvPr/>
              </p:nvSpPr>
              <p:spPr>
                <a:xfrm>
                  <a:off x="2508556" y="6275817"/>
                  <a:ext cx="816569" cy="400110"/>
                </a:xfrm>
                <a:prstGeom prst="rect">
                  <a:avLst/>
                </a:prstGeom>
                <a:blipFill>
                  <a:blip r:embed="rId5"/>
                  <a:stretch>
                    <a:fillRect/>
                  </a:stretch>
                </a:blipFill>
              </p:spPr>
              <p:txBody>
                <a:bodyPr/>
                <a:lstStyle/>
                <a:p>
                  <a:r>
                    <a:rPr lang="en-NL">
                      <a:noFill/>
                    </a:rPr>
                    <a:t> </a:t>
                  </a:r>
                </a:p>
              </p:txBody>
            </p:sp>
          </mc:Fallback>
        </mc:AlternateContent>
        <mc:AlternateContent xmlns:mc="http://schemas.openxmlformats.org/markup-compatibility/2006">
          <mc:Choice xmlns:a14="http://schemas.microsoft.com/office/drawing/2010/main" Requires="a14">
            <p:sp>
              <p:nvSpPr>
                <p:cNvPr id="50" name="TextBox 49">
                  <a:extLst>
                    <a:ext uri="{FF2B5EF4-FFF2-40B4-BE49-F238E27FC236}">
                      <a16:creationId xmlns:a16="http://schemas.microsoft.com/office/drawing/2014/main" id="{80A7B214-A2D7-9508-09B0-056B746CF99F}"/>
                    </a:ext>
                  </a:extLst>
                </p:cNvPr>
                <p:cNvSpPr txBox="1"/>
                <p:nvPr/>
              </p:nvSpPr>
              <p:spPr>
                <a:xfrm>
                  <a:off x="2508556" y="5957430"/>
                  <a:ext cx="367537"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nl-NL" sz="2000" b="0" i="1" smtClean="0">
                            <a:latin typeface="Cambria Math" panose="02040503050406030204" pitchFamily="18" charset="0"/>
                          </a:rPr>
                          <m:t>𝜀</m:t>
                        </m:r>
                      </m:oMath>
                    </m:oMathPara>
                  </a14:m>
                  <a:endParaRPr lang="en-NL" sz="2000" dirty="0"/>
                </a:p>
              </p:txBody>
            </p:sp>
          </mc:Choice>
          <mc:Fallback>
            <p:sp>
              <p:nvSpPr>
                <p:cNvPr id="50" name="TextBox 49">
                  <a:extLst>
                    <a:ext uri="{FF2B5EF4-FFF2-40B4-BE49-F238E27FC236}">
                      <a16:creationId xmlns:a16="http://schemas.microsoft.com/office/drawing/2014/main" id="{80A7B214-A2D7-9508-09B0-056B746CF99F}"/>
                    </a:ext>
                  </a:extLst>
                </p:cNvPr>
                <p:cNvSpPr txBox="1">
                  <a:spLocks noRot="1" noChangeAspect="1" noMove="1" noResize="1" noEditPoints="1" noAdjustHandles="1" noChangeArrowheads="1" noChangeShapeType="1" noTextEdit="1"/>
                </p:cNvSpPr>
                <p:nvPr/>
              </p:nvSpPr>
              <p:spPr>
                <a:xfrm>
                  <a:off x="2508556" y="5957430"/>
                  <a:ext cx="367537" cy="400110"/>
                </a:xfrm>
                <a:prstGeom prst="rect">
                  <a:avLst/>
                </a:prstGeom>
                <a:blipFill>
                  <a:blip r:embed="rId6"/>
                  <a:stretch>
                    <a:fillRect/>
                  </a:stretch>
                </a:blipFill>
              </p:spPr>
              <p:txBody>
                <a:bodyPr/>
                <a:lstStyle/>
                <a:p>
                  <a:r>
                    <a:rPr lang="en-NL">
                      <a:noFill/>
                    </a:rPr>
                    <a:t> </a:t>
                  </a:r>
                </a:p>
              </p:txBody>
            </p:sp>
          </mc:Fallback>
        </mc:AlternateContent>
        <mc:AlternateContent xmlns:mc="http://schemas.openxmlformats.org/markup-compatibility/2006">
          <mc:Choice xmlns:a14="http://schemas.microsoft.com/office/drawing/2010/main" Requires="a14">
            <p:sp>
              <p:nvSpPr>
                <p:cNvPr id="51" name="TextBox 50">
                  <a:extLst>
                    <a:ext uri="{FF2B5EF4-FFF2-40B4-BE49-F238E27FC236}">
                      <a16:creationId xmlns:a16="http://schemas.microsoft.com/office/drawing/2014/main" id="{8E12F2FE-640A-C358-0EA7-76B616AC3EA6}"/>
                    </a:ext>
                  </a:extLst>
                </p:cNvPr>
                <p:cNvSpPr txBox="1"/>
                <p:nvPr/>
              </p:nvSpPr>
              <p:spPr>
                <a:xfrm>
                  <a:off x="2497965" y="5606070"/>
                  <a:ext cx="367537"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nl-NL" sz="2000" b="0" i="1" smtClean="0">
                            <a:latin typeface="Cambria Math" panose="02040503050406030204" pitchFamily="18" charset="0"/>
                          </a:rPr>
                          <m:t>𝜀</m:t>
                        </m:r>
                      </m:oMath>
                    </m:oMathPara>
                  </a14:m>
                  <a:endParaRPr lang="en-NL" sz="2000" dirty="0"/>
                </a:p>
              </p:txBody>
            </p:sp>
          </mc:Choice>
          <mc:Fallback>
            <p:sp>
              <p:nvSpPr>
                <p:cNvPr id="51" name="TextBox 50">
                  <a:extLst>
                    <a:ext uri="{FF2B5EF4-FFF2-40B4-BE49-F238E27FC236}">
                      <a16:creationId xmlns:a16="http://schemas.microsoft.com/office/drawing/2014/main" id="{8E12F2FE-640A-C358-0EA7-76B616AC3EA6}"/>
                    </a:ext>
                  </a:extLst>
                </p:cNvPr>
                <p:cNvSpPr txBox="1">
                  <a:spLocks noRot="1" noChangeAspect="1" noMove="1" noResize="1" noEditPoints="1" noAdjustHandles="1" noChangeArrowheads="1" noChangeShapeType="1" noTextEdit="1"/>
                </p:cNvSpPr>
                <p:nvPr/>
              </p:nvSpPr>
              <p:spPr>
                <a:xfrm>
                  <a:off x="2497965" y="5606070"/>
                  <a:ext cx="367537" cy="400110"/>
                </a:xfrm>
                <a:prstGeom prst="rect">
                  <a:avLst/>
                </a:prstGeom>
                <a:blipFill>
                  <a:blip r:embed="rId7"/>
                  <a:stretch>
                    <a:fillRect/>
                  </a:stretch>
                </a:blipFill>
              </p:spPr>
              <p:txBody>
                <a:bodyPr/>
                <a:lstStyle/>
                <a:p>
                  <a:r>
                    <a:rPr lang="en-NL">
                      <a:noFill/>
                    </a:rPr>
                    <a:t> </a:t>
                  </a:r>
                </a:p>
              </p:txBody>
            </p:sp>
          </mc:Fallback>
        </mc:AlternateContent>
      </p:grpSp>
      <mc:AlternateContent xmlns:mc="http://schemas.openxmlformats.org/markup-compatibility/2006">
        <mc:Choice xmlns:a14="http://schemas.microsoft.com/office/drawing/2010/main" Requires="a14">
          <p:sp>
            <p:nvSpPr>
              <p:cNvPr id="53" name="TextBox 52">
                <a:extLst>
                  <a:ext uri="{FF2B5EF4-FFF2-40B4-BE49-F238E27FC236}">
                    <a16:creationId xmlns:a16="http://schemas.microsoft.com/office/drawing/2014/main" id="{07B7F999-AFAB-838C-29F6-37D923F3CCB0}"/>
                  </a:ext>
                </a:extLst>
              </p:cNvPr>
              <p:cNvSpPr txBox="1"/>
              <p:nvPr/>
            </p:nvSpPr>
            <p:spPr>
              <a:xfrm>
                <a:off x="6499862" y="4885588"/>
                <a:ext cx="4401057" cy="1635961"/>
              </a:xfrm>
              <a:prstGeom prst="rect">
                <a:avLst/>
              </a:prstGeom>
              <a:noFill/>
            </p:spPr>
            <p:txBody>
              <a:bodyPr wrap="square" rtlCol="0">
                <a:spAutoFit/>
              </a:bodyPr>
              <a:lstStyle/>
              <a:p>
                <a:r>
                  <a:rPr lang="nl-NL" sz="2400" dirty="0"/>
                  <a:t>Every input bit is </a:t>
                </a:r>
                <a:r>
                  <a:rPr lang="nl-NL" sz="2400" dirty="0" err="1"/>
                  <a:t>independently</a:t>
                </a:r>
                <a:br>
                  <a:rPr lang="nl-NL" sz="2400" dirty="0"/>
                </a:br>
                <a:r>
                  <a:rPr lang="nl-NL" sz="2400" dirty="0" err="1"/>
                  <a:t>flipped</a:t>
                </a:r>
                <a:r>
                  <a:rPr lang="nl-NL" sz="2400" dirty="0"/>
                  <a:t> </a:t>
                </a:r>
                <a:r>
                  <a:rPr lang="nl-NL" sz="2400" dirty="0" err="1"/>
                  <a:t>with</a:t>
                </a:r>
                <a:r>
                  <a:rPr lang="nl-NL" sz="2400" dirty="0"/>
                  <a:t> </a:t>
                </a:r>
                <a:r>
                  <a:rPr lang="nl-NL" sz="2400" dirty="0" err="1"/>
                  <a:t>probability</a:t>
                </a:r>
                <a:r>
                  <a:rPr lang="nl-NL" sz="2400" dirty="0"/>
                  <a:t> </a:t>
                </a:r>
                <a14:m>
                  <m:oMath xmlns:m="http://schemas.openxmlformats.org/officeDocument/2006/math">
                    <m:r>
                      <a:rPr lang="nl-NL" sz="2400" b="0" i="1" smtClean="0">
                        <a:latin typeface="Cambria Math" panose="02040503050406030204" pitchFamily="18" charset="0"/>
                      </a:rPr>
                      <m:t>𝜀</m:t>
                    </m:r>
                    <m:r>
                      <a:rPr lang="nl-NL" sz="2400" b="0" i="1" smtClean="0">
                        <a:latin typeface="Cambria Math" panose="02040503050406030204" pitchFamily="18" charset="0"/>
                      </a:rPr>
                      <m:t>=0.1</m:t>
                    </m:r>
                  </m:oMath>
                </a14:m>
                <a:endParaRPr lang="en-NL" sz="2400" dirty="0"/>
              </a:p>
              <a:p>
                <a:pPr/>
                <a14:m>
                  <m:oMathPara xmlns:m="http://schemas.openxmlformats.org/officeDocument/2006/math">
                    <m:oMathParaPr>
                      <m:jc m:val="centerGroup"/>
                    </m:oMathParaPr>
                    <m:oMath xmlns:m="http://schemas.openxmlformats.org/officeDocument/2006/math">
                      <m:sSub>
                        <m:sSubPr>
                          <m:ctrlPr>
                            <a:rPr lang="nl-NL" sz="2400" b="0" i="1" smtClean="0">
                              <a:latin typeface="Cambria Math" panose="02040503050406030204" pitchFamily="18" charset="0"/>
                            </a:rPr>
                          </m:ctrlPr>
                        </m:sSubPr>
                        <m:e>
                          <m:r>
                            <a:rPr lang="nl-NL" sz="2400" b="0" i="1" smtClean="0">
                              <a:latin typeface="Cambria Math" panose="02040503050406030204" pitchFamily="18" charset="0"/>
                            </a:rPr>
                            <m:t>𝑃</m:t>
                          </m:r>
                        </m:e>
                        <m:sub>
                          <m:r>
                            <a:rPr lang="nl-NL" sz="2400" b="0" i="1" smtClean="0">
                              <a:latin typeface="Cambria Math" panose="02040503050406030204" pitchFamily="18" charset="0"/>
                            </a:rPr>
                            <m:t>𝑌</m:t>
                          </m:r>
                          <m:r>
                            <a:rPr lang="nl-NL" sz="2400" b="0" i="1" smtClean="0">
                              <a:latin typeface="Cambria Math" panose="02040503050406030204" pitchFamily="18" charset="0"/>
                            </a:rPr>
                            <m:t>|</m:t>
                          </m:r>
                          <m:r>
                            <a:rPr lang="nl-NL" sz="2400" b="0" i="1" smtClean="0">
                              <a:latin typeface="Cambria Math" panose="02040503050406030204" pitchFamily="18" charset="0"/>
                            </a:rPr>
                            <m:t>𝑋</m:t>
                          </m:r>
                          <m:r>
                            <a:rPr lang="nl-NL" sz="2400" b="0" i="1" smtClean="0">
                              <a:latin typeface="Cambria Math" panose="02040503050406030204" pitchFamily="18" charset="0"/>
                            </a:rPr>
                            <m:t>=0</m:t>
                          </m:r>
                        </m:sub>
                      </m:sSub>
                      <m:r>
                        <a:rPr lang="nl-NL" sz="2400" b="0" i="1" smtClean="0">
                          <a:latin typeface="Cambria Math" panose="02040503050406030204" pitchFamily="18" charset="0"/>
                        </a:rPr>
                        <m:t>: [0.9 , 0.1]</m:t>
                      </m:r>
                    </m:oMath>
                  </m:oMathPara>
                </a14:m>
                <a:endParaRPr lang="en-NL" sz="2400" dirty="0"/>
              </a:p>
              <a:p>
                <a:pPr/>
                <a14:m>
                  <m:oMathPara xmlns:m="http://schemas.openxmlformats.org/officeDocument/2006/math">
                    <m:oMathParaPr>
                      <m:jc m:val="centerGroup"/>
                    </m:oMathParaPr>
                    <m:oMath xmlns:m="http://schemas.openxmlformats.org/officeDocument/2006/math">
                      <m:sSub>
                        <m:sSubPr>
                          <m:ctrlPr>
                            <a:rPr lang="nl-NL" sz="2400" b="0" i="1" smtClean="0">
                              <a:latin typeface="Cambria Math" panose="02040503050406030204" pitchFamily="18" charset="0"/>
                            </a:rPr>
                          </m:ctrlPr>
                        </m:sSubPr>
                        <m:e>
                          <m:r>
                            <a:rPr lang="nl-NL" sz="2400" b="0" i="1" smtClean="0">
                              <a:latin typeface="Cambria Math" panose="02040503050406030204" pitchFamily="18" charset="0"/>
                            </a:rPr>
                            <m:t>𝑃</m:t>
                          </m:r>
                        </m:e>
                        <m:sub>
                          <m:r>
                            <a:rPr lang="nl-NL" sz="2400" b="0" i="1" smtClean="0">
                              <a:latin typeface="Cambria Math" panose="02040503050406030204" pitchFamily="18" charset="0"/>
                            </a:rPr>
                            <m:t>𝑌</m:t>
                          </m:r>
                          <m:r>
                            <a:rPr lang="nl-NL" sz="2400" b="0" i="1" smtClean="0">
                              <a:latin typeface="Cambria Math" panose="02040503050406030204" pitchFamily="18" charset="0"/>
                            </a:rPr>
                            <m:t>|</m:t>
                          </m:r>
                          <m:r>
                            <a:rPr lang="nl-NL" sz="2400" b="0" i="1" smtClean="0">
                              <a:latin typeface="Cambria Math" panose="02040503050406030204" pitchFamily="18" charset="0"/>
                            </a:rPr>
                            <m:t>𝑋</m:t>
                          </m:r>
                          <m:r>
                            <a:rPr lang="nl-NL" sz="2400" b="0" i="1" smtClean="0">
                              <a:latin typeface="Cambria Math" panose="02040503050406030204" pitchFamily="18" charset="0"/>
                            </a:rPr>
                            <m:t>=1</m:t>
                          </m:r>
                        </m:sub>
                      </m:sSub>
                      <m:r>
                        <a:rPr lang="nl-NL" sz="2400" b="0" i="1" smtClean="0">
                          <a:latin typeface="Cambria Math" panose="02040503050406030204" pitchFamily="18" charset="0"/>
                        </a:rPr>
                        <m:t>: [0.1 ,0.9]</m:t>
                      </m:r>
                    </m:oMath>
                  </m:oMathPara>
                </a14:m>
                <a:endParaRPr lang="en-NL" sz="2400" dirty="0"/>
              </a:p>
            </p:txBody>
          </p:sp>
        </mc:Choice>
        <mc:Fallback>
          <p:sp>
            <p:nvSpPr>
              <p:cNvPr id="53" name="TextBox 52">
                <a:extLst>
                  <a:ext uri="{FF2B5EF4-FFF2-40B4-BE49-F238E27FC236}">
                    <a16:creationId xmlns:a16="http://schemas.microsoft.com/office/drawing/2014/main" id="{07B7F999-AFAB-838C-29F6-37D923F3CCB0}"/>
                  </a:ext>
                </a:extLst>
              </p:cNvPr>
              <p:cNvSpPr txBox="1">
                <a:spLocks noRot="1" noChangeAspect="1" noMove="1" noResize="1" noEditPoints="1" noAdjustHandles="1" noChangeArrowheads="1" noChangeShapeType="1" noTextEdit="1"/>
              </p:cNvSpPr>
              <p:nvPr/>
            </p:nvSpPr>
            <p:spPr>
              <a:xfrm>
                <a:off x="6499862" y="4885588"/>
                <a:ext cx="4401057" cy="1635961"/>
              </a:xfrm>
              <a:prstGeom prst="rect">
                <a:avLst/>
              </a:prstGeom>
              <a:blipFill>
                <a:blip r:embed="rId8"/>
                <a:stretch>
                  <a:fillRect l="-2011" t="-3077" b="-3077"/>
                </a:stretch>
              </a:blipFill>
            </p:spPr>
            <p:txBody>
              <a:bodyPr/>
              <a:lstStyle/>
              <a:p>
                <a:r>
                  <a:rPr lang="en-NL">
                    <a:noFill/>
                  </a:rPr>
                  <a:t> </a:t>
                </a:r>
              </a:p>
            </p:txBody>
          </p:sp>
        </mc:Fallback>
      </mc:AlternateContent>
    </p:spTree>
    <p:extLst>
      <p:ext uri="{BB962C8B-B14F-4D97-AF65-F5344CB8AC3E}">
        <p14:creationId xmlns:p14="http://schemas.microsoft.com/office/powerpoint/2010/main" val="35676630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wipe(left)">
                                      <p:cBhvr>
                                        <p:cTn id="19" dur="500"/>
                                        <p:tgtEl>
                                          <p:spTgt spid="21"/>
                                        </p:tgtEl>
                                      </p:cBhvr>
                                    </p:animEffect>
                                  </p:childTnLst>
                                </p:cTn>
                              </p:par>
                            </p:childTnLst>
                          </p:cTn>
                        </p:par>
                        <p:par>
                          <p:cTn id="20" fill="hold">
                            <p:stCondLst>
                              <p:cond delay="500"/>
                            </p:stCondLst>
                            <p:childTnLst>
                              <p:par>
                                <p:cTn id="21" presetID="22" presetClass="entr" presetSubtype="8" fill="hold" nodeType="after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wipe(left)">
                                      <p:cBhvr>
                                        <p:cTn id="23" dur="500"/>
                                        <p:tgtEl>
                                          <p:spTgt spid="6"/>
                                        </p:tgtEl>
                                      </p:cBhvr>
                                    </p:animEffect>
                                  </p:childTnLst>
                                </p:cTn>
                              </p:par>
                            </p:childTnLst>
                          </p:cTn>
                        </p:par>
                        <p:par>
                          <p:cTn id="24" fill="hold">
                            <p:stCondLst>
                              <p:cond delay="1000"/>
                            </p:stCondLst>
                            <p:childTnLst>
                              <p:par>
                                <p:cTn id="25" presetID="22" presetClass="entr" presetSubtype="8" fill="hold" nodeType="after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wipe(left)">
                                      <p:cBhvr>
                                        <p:cTn id="27" dur="500"/>
                                        <p:tgtEl>
                                          <p:spTgt spid="22"/>
                                        </p:tgtEl>
                                      </p:cBhvr>
                                    </p:animEffect>
                                  </p:childTnLst>
                                </p:cTn>
                              </p:par>
                            </p:childTnLst>
                          </p:cTn>
                        </p:par>
                        <p:par>
                          <p:cTn id="28" fill="hold">
                            <p:stCondLst>
                              <p:cond delay="1500"/>
                            </p:stCondLst>
                            <p:childTnLst>
                              <p:par>
                                <p:cTn id="29" presetID="1" presetClass="entr" presetSubtype="0" fill="hold" grpId="0" nodeType="afterEffect">
                                  <p:stCondLst>
                                    <p:cond delay="0"/>
                                  </p:stCondLst>
                                  <p:childTnLst>
                                    <p:set>
                                      <p:cBhvr>
                                        <p:cTn id="30"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53"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72FAEFCF-6AB3-F7B5-D55F-4ED5D1BDFDE3}"/>
              </a:ext>
            </a:extLst>
          </p:cNvPr>
          <p:cNvSpPr>
            <a:spLocks noGrp="1"/>
          </p:cNvSpPr>
          <p:nvPr>
            <p:ph type="title"/>
          </p:nvPr>
        </p:nvSpPr>
        <p:spPr>
          <a:xfrm>
            <a:off x="567869" y="89763"/>
            <a:ext cx="10515600" cy="1325563"/>
          </a:xfrm>
        </p:spPr>
        <p:txBody>
          <a:bodyPr/>
          <a:lstStyle/>
          <a:p>
            <a:r>
              <a:rPr lang="en-NL" dirty="0"/>
              <a:t>Surviving a Binary Symmetric Channel (BSC)</a:t>
            </a:r>
          </a:p>
        </p:txBody>
      </p:sp>
      <p:sp>
        <p:nvSpPr>
          <p:cNvPr id="3" name="Rounded Rectangle 2">
            <a:extLst>
              <a:ext uri="{FF2B5EF4-FFF2-40B4-BE49-F238E27FC236}">
                <a16:creationId xmlns:a16="http://schemas.microsoft.com/office/drawing/2014/main" id="{00364EAC-C5A3-711B-3DA7-57ACAE3CEE97}"/>
              </a:ext>
            </a:extLst>
          </p:cNvPr>
          <p:cNvSpPr/>
          <p:nvPr/>
        </p:nvSpPr>
        <p:spPr>
          <a:xfrm>
            <a:off x="5131970" y="1245451"/>
            <a:ext cx="1817370" cy="132767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NL" sz="2400" dirty="0"/>
          </a:p>
        </p:txBody>
      </p:sp>
      <p:sp>
        <p:nvSpPr>
          <p:cNvPr id="4" name="Right Arrow 3">
            <a:extLst>
              <a:ext uri="{FF2B5EF4-FFF2-40B4-BE49-F238E27FC236}">
                <a16:creationId xmlns:a16="http://schemas.microsoft.com/office/drawing/2014/main" id="{74F0EF9B-CE49-D9DD-74B7-DCC5DE579937}"/>
              </a:ext>
            </a:extLst>
          </p:cNvPr>
          <p:cNvSpPr/>
          <p:nvPr/>
        </p:nvSpPr>
        <p:spPr>
          <a:xfrm>
            <a:off x="7075979" y="1518587"/>
            <a:ext cx="1206443" cy="984974"/>
          </a:xfrm>
          <a:custGeom>
            <a:avLst/>
            <a:gdLst>
              <a:gd name="connsiteX0" fmla="*/ 0 w 1206443"/>
              <a:gd name="connsiteY0" fmla="*/ 246244 h 984974"/>
              <a:gd name="connsiteX1" fmla="*/ 371257 w 1206443"/>
              <a:gd name="connsiteY1" fmla="*/ 246244 h 984974"/>
              <a:gd name="connsiteX2" fmla="*/ 713956 w 1206443"/>
              <a:gd name="connsiteY2" fmla="*/ 246244 h 984974"/>
              <a:gd name="connsiteX3" fmla="*/ 713956 w 1206443"/>
              <a:gd name="connsiteY3" fmla="*/ 0 h 984974"/>
              <a:gd name="connsiteX4" fmla="*/ 945425 w 1206443"/>
              <a:gd name="connsiteY4" fmla="*/ 231469 h 984974"/>
              <a:gd name="connsiteX5" fmla="*/ 1206443 w 1206443"/>
              <a:gd name="connsiteY5" fmla="*/ 492487 h 984974"/>
              <a:gd name="connsiteX6" fmla="*/ 965124 w 1206443"/>
              <a:gd name="connsiteY6" fmla="*/ 733806 h 984974"/>
              <a:gd name="connsiteX7" fmla="*/ 713956 w 1206443"/>
              <a:gd name="connsiteY7" fmla="*/ 984974 h 984974"/>
              <a:gd name="connsiteX8" fmla="*/ 713956 w 1206443"/>
              <a:gd name="connsiteY8" fmla="*/ 738731 h 984974"/>
              <a:gd name="connsiteX9" fmla="*/ 378397 w 1206443"/>
              <a:gd name="connsiteY9" fmla="*/ 738731 h 984974"/>
              <a:gd name="connsiteX10" fmla="*/ 0 w 1206443"/>
              <a:gd name="connsiteY10" fmla="*/ 738731 h 984974"/>
              <a:gd name="connsiteX11" fmla="*/ 0 w 1206443"/>
              <a:gd name="connsiteY11" fmla="*/ 246244 h 984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06443" h="984974" fill="none" extrusionOk="0">
                <a:moveTo>
                  <a:pt x="0" y="246244"/>
                </a:moveTo>
                <a:cubicBezTo>
                  <a:pt x="177589" y="208066"/>
                  <a:pt x="273199" y="260970"/>
                  <a:pt x="371257" y="246244"/>
                </a:cubicBezTo>
                <a:cubicBezTo>
                  <a:pt x="469315" y="231518"/>
                  <a:pt x="614040" y="268687"/>
                  <a:pt x="713956" y="246244"/>
                </a:cubicBezTo>
                <a:cubicBezTo>
                  <a:pt x="699544" y="174556"/>
                  <a:pt x="731376" y="52007"/>
                  <a:pt x="713956" y="0"/>
                </a:cubicBezTo>
                <a:cubicBezTo>
                  <a:pt x="808055" y="90557"/>
                  <a:pt x="857979" y="161061"/>
                  <a:pt x="945425" y="231469"/>
                </a:cubicBezTo>
                <a:cubicBezTo>
                  <a:pt x="1032871" y="301877"/>
                  <a:pt x="1077100" y="379935"/>
                  <a:pt x="1206443" y="492487"/>
                </a:cubicBezTo>
                <a:cubicBezTo>
                  <a:pt x="1104124" y="629940"/>
                  <a:pt x="1059953" y="623420"/>
                  <a:pt x="965124" y="733806"/>
                </a:cubicBezTo>
                <a:cubicBezTo>
                  <a:pt x="870295" y="844192"/>
                  <a:pt x="756851" y="920391"/>
                  <a:pt x="713956" y="984974"/>
                </a:cubicBezTo>
                <a:cubicBezTo>
                  <a:pt x="711503" y="924336"/>
                  <a:pt x="727038" y="819690"/>
                  <a:pt x="713956" y="738731"/>
                </a:cubicBezTo>
                <a:cubicBezTo>
                  <a:pt x="598675" y="753513"/>
                  <a:pt x="535370" y="708738"/>
                  <a:pt x="378397" y="738731"/>
                </a:cubicBezTo>
                <a:cubicBezTo>
                  <a:pt x="221424" y="768724"/>
                  <a:pt x="161079" y="702877"/>
                  <a:pt x="0" y="738731"/>
                </a:cubicBezTo>
                <a:cubicBezTo>
                  <a:pt x="-29817" y="549415"/>
                  <a:pt x="32840" y="476501"/>
                  <a:pt x="0" y="246244"/>
                </a:cubicBezTo>
                <a:close/>
              </a:path>
              <a:path w="1206443" h="984974" stroke="0" extrusionOk="0">
                <a:moveTo>
                  <a:pt x="0" y="246244"/>
                </a:moveTo>
                <a:cubicBezTo>
                  <a:pt x="144481" y="224263"/>
                  <a:pt x="259875" y="262696"/>
                  <a:pt x="349838" y="246244"/>
                </a:cubicBezTo>
                <a:cubicBezTo>
                  <a:pt x="439801" y="229792"/>
                  <a:pt x="550447" y="256406"/>
                  <a:pt x="713956" y="246244"/>
                </a:cubicBezTo>
                <a:cubicBezTo>
                  <a:pt x="698499" y="155019"/>
                  <a:pt x="715639" y="58319"/>
                  <a:pt x="713956" y="0"/>
                </a:cubicBezTo>
                <a:cubicBezTo>
                  <a:pt x="824424" y="69405"/>
                  <a:pt x="838972" y="175240"/>
                  <a:pt x="960200" y="246244"/>
                </a:cubicBezTo>
                <a:cubicBezTo>
                  <a:pt x="1081428" y="317248"/>
                  <a:pt x="1067933" y="400573"/>
                  <a:pt x="1206443" y="492487"/>
                </a:cubicBezTo>
                <a:cubicBezTo>
                  <a:pt x="1161131" y="549746"/>
                  <a:pt x="1000170" y="652588"/>
                  <a:pt x="950350" y="748580"/>
                </a:cubicBezTo>
                <a:cubicBezTo>
                  <a:pt x="900530" y="844572"/>
                  <a:pt x="752791" y="904996"/>
                  <a:pt x="713956" y="984974"/>
                </a:cubicBezTo>
                <a:cubicBezTo>
                  <a:pt x="708281" y="882726"/>
                  <a:pt x="727870" y="806403"/>
                  <a:pt x="713956" y="738731"/>
                </a:cubicBezTo>
                <a:cubicBezTo>
                  <a:pt x="542994" y="768384"/>
                  <a:pt x="492340" y="734973"/>
                  <a:pt x="356978" y="738731"/>
                </a:cubicBezTo>
                <a:cubicBezTo>
                  <a:pt x="221616" y="742489"/>
                  <a:pt x="127308" y="707400"/>
                  <a:pt x="0" y="738731"/>
                </a:cubicBezTo>
                <a:cubicBezTo>
                  <a:pt x="-43872" y="630528"/>
                  <a:pt x="23369" y="426570"/>
                  <a:pt x="0" y="246244"/>
                </a:cubicBezTo>
                <a:close/>
              </a:path>
            </a:pathLst>
          </a:custGeom>
          <a:gradFill>
            <a:gsLst>
              <a:gs pos="0">
                <a:srgbClr val="7030A0"/>
              </a:gs>
              <a:gs pos="50000">
                <a:schemeClr val="accent5">
                  <a:satMod val="110000"/>
                  <a:lumMod val="100000"/>
                  <a:shade val="100000"/>
                </a:schemeClr>
              </a:gs>
              <a:gs pos="100000">
                <a:schemeClr val="accent2"/>
              </a:gs>
            </a:gsLst>
          </a:gradFill>
          <a:ln w="44450">
            <a:solidFill>
              <a:srgbClr val="7030A0"/>
            </a:solidFill>
            <a:extLst>
              <a:ext uri="{C807C97D-BFC1-408E-A445-0C87EB9F89A2}">
                <ask:lineSketchStyleProps xmlns:ask="http://schemas.microsoft.com/office/drawing/2018/sketchyshapes" sd="1219033472">
                  <a:prstGeom prst="rightArrow">
                    <a:avLst/>
                  </a:prstGeom>
                  <ask:type>
                    <ask:lineSketchScribble/>
                  </ask:type>
                </ask:lineSketchStyleProps>
              </a:ext>
            </a:extLst>
          </a:ln>
        </p:spPr>
        <p:style>
          <a:lnRef idx="1">
            <a:schemeClr val="accent5"/>
          </a:lnRef>
          <a:fillRef idx="3">
            <a:schemeClr val="accent5"/>
          </a:fillRef>
          <a:effectRef idx="2">
            <a:schemeClr val="accent5"/>
          </a:effectRef>
          <a:fontRef idx="minor">
            <a:schemeClr val="lt1"/>
          </a:fontRef>
        </p:style>
        <p:txBody>
          <a:bodyPr rtlCol="0" anchor="ctr"/>
          <a:lstStyle/>
          <a:p>
            <a:pPr algn="ctr"/>
            <a:r>
              <a:rPr lang="en-NL" sz="2800" dirty="0"/>
              <a:t>Y</a:t>
            </a:r>
          </a:p>
        </p:txBody>
      </p:sp>
      <p:sp>
        <p:nvSpPr>
          <p:cNvPr id="36" name="Right Arrow 35">
            <a:extLst>
              <a:ext uri="{FF2B5EF4-FFF2-40B4-BE49-F238E27FC236}">
                <a16:creationId xmlns:a16="http://schemas.microsoft.com/office/drawing/2014/main" id="{B47ACDD9-B81E-F897-A061-1DC1E99F69CF}"/>
              </a:ext>
            </a:extLst>
          </p:cNvPr>
          <p:cNvSpPr/>
          <p:nvPr/>
        </p:nvSpPr>
        <p:spPr>
          <a:xfrm>
            <a:off x="3852119" y="1441755"/>
            <a:ext cx="1223612" cy="9994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L" sz="2800" dirty="0"/>
              <a:t>X</a:t>
            </a:r>
          </a:p>
        </p:txBody>
      </p:sp>
      <p:sp>
        <p:nvSpPr>
          <p:cNvPr id="7" name="TextBox 6">
            <a:extLst>
              <a:ext uri="{FF2B5EF4-FFF2-40B4-BE49-F238E27FC236}">
                <a16:creationId xmlns:a16="http://schemas.microsoft.com/office/drawing/2014/main" id="{01FDC848-9DF3-9863-AAEA-A685C2FD7B4E}"/>
              </a:ext>
            </a:extLst>
          </p:cNvPr>
          <p:cNvSpPr txBox="1"/>
          <p:nvPr/>
        </p:nvSpPr>
        <p:spPr>
          <a:xfrm>
            <a:off x="5291085" y="1277747"/>
            <a:ext cx="1499140" cy="461665"/>
          </a:xfrm>
          <a:prstGeom prst="rect">
            <a:avLst/>
          </a:prstGeom>
          <a:noFill/>
        </p:spPr>
        <p:txBody>
          <a:bodyPr wrap="square" rtlCol="0">
            <a:spAutoFit/>
          </a:bodyPr>
          <a:lstStyle/>
          <a:p>
            <a:pPr algn="ctr"/>
            <a:r>
              <a:rPr lang="en-NL" sz="2400" dirty="0">
                <a:solidFill>
                  <a:schemeClr val="tx1"/>
                </a:solidFill>
              </a:rPr>
              <a:t>BSC(0.1)</a:t>
            </a:r>
          </a:p>
        </p:txBody>
      </p:sp>
      <p:grpSp>
        <p:nvGrpSpPr>
          <p:cNvPr id="18" name="Group 17">
            <a:extLst>
              <a:ext uri="{FF2B5EF4-FFF2-40B4-BE49-F238E27FC236}">
                <a16:creationId xmlns:a16="http://schemas.microsoft.com/office/drawing/2014/main" id="{C4613623-BCE3-97A8-D73F-B39264FB85EF}"/>
              </a:ext>
            </a:extLst>
          </p:cNvPr>
          <p:cNvGrpSpPr/>
          <p:nvPr/>
        </p:nvGrpSpPr>
        <p:grpSpPr>
          <a:xfrm>
            <a:off x="5512670" y="1902302"/>
            <a:ext cx="1055970" cy="410078"/>
            <a:chOff x="4506630" y="4382769"/>
            <a:chExt cx="1589370" cy="617220"/>
          </a:xfrm>
        </p:grpSpPr>
        <p:cxnSp>
          <p:nvCxnSpPr>
            <p:cNvPr id="10" name="Straight Connector 9">
              <a:extLst>
                <a:ext uri="{FF2B5EF4-FFF2-40B4-BE49-F238E27FC236}">
                  <a16:creationId xmlns:a16="http://schemas.microsoft.com/office/drawing/2014/main" id="{C2280608-E208-7149-9BAE-749E9DCE5042}"/>
                </a:ext>
              </a:extLst>
            </p:cNvPr>
            <p:cNvCxnSpPr>
              <a:cxnSpLocks/>
            </p:cNvCxnSpPr>
            <p:nvPr/>
          </p:nvCxnSpPr>
          <p:spPr>
            <a:xfrm>
              <a:off x="4506630" y="4382769"/>
              <a:ext cx="1589370" cy="0"/>
            </a:xfrm>
            <a:prstGeom prst="line">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D26FB130-08A5-D04A-A6B9-1604C408BE7D}"/>
                </a:ext>
              </a:extLst>
            </p:cNvPr>
            <p:cNvCxnSpPr>
              <a:cxnSpLocks/>
            </p:cNvCxnSpPr>
            <p:nvPr/>
          </p:nvCxnSpPr>
          <p:spPr>
            <a:xfrm>
              <a:off x="4506630" y="4999989"/>
              <a:ext cx="1589370" cy="0"/>
            </a:xfrm>
            <a:prstGeom prst="line">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8AA8E628-68B2-6284-EE5C-C06D9E0B09E0}"/>
                </a:ext>
              </a:extLst>
            </p:cNvPr>
            <p:cNvCxnSpPr>
              <a:cxnSpLocks/>
            </p:cNvCxnSpPr>
            <p:nvPr/>
          </p:nvCxnSpPr>
          <p:spPr>
            <a:xfrm flipV="1">
              <a:off x="4506630" y="4382769"/>
              <a:ext cx="1589370" cy="617220"/>
            </a:xfrm>
            <a:prstGeom prst="line">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ACC01345-7AA9-ECF8-F43C-A57F966EC0FF}"/>
                </a:ext>
              </a:extLst>
            </p:cNvPr>
            <p:cNvCxnSpPr>
              <a:cxnSpLocks/>
            </p:cNvCxnSpPr>
            <p:nvPr/>
          </p:nvCxnSpPr>
          <p:spPr>
            <a:xfrm>
              <a:off x="4506630" y="4382769"/>
              <a:ext cx="1589370" cy="617220"/>
            </a:xfrm>
            <a:prstGeom prst="line">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 name="Group 1">
            <a:extLst>
              <a:ext uri="{FF2B5EF4-FFF2-40B4-BE49-F238E27FC236}">
                <a16:creationId xmlns:a16="http://schemas.microsoft.com/office/drawing/2014/main" id="{690B563D-E3AB-8B71-3A2D-328522F9A25C}"/>
              </a:ext>
            </a:extLst>
          </p:cNvPr>
          <p:cNvGrpSpPr/>
          <p:nvPr/>
        </p:nvGrpSpPr>
        <p:grpSpPr>
          <a:xfrm>
            <a:off x="141522" y="1277747"/>
            <a:ext cx="3551482" cy="1394334"/>
            <a:chOff x="141522" y="1277747"/>
            <a:chExt cx="3551482" cy="1394334"/>
          </a:xfrm>
        </p:grpSpPr>
        <p:sp>
          <p:nvSpPr>
            <p:cNvPr id="37" name="Rounded Rectangle 36">
              <a:extLst>
                <a:ext uri="{FF2B5EF4-FFF2-40B4-BE49-F238E27FC236}">
                  <a16:creationId xmlns:a16="http://schemas.microsoft.com/office/drawing/2014/main" id="{208CFEA2-201F-8794-5977-9EB55865FB38}"/>
                </a:ext>
              </a:extLst>
            </p:cNvPr>
            <p:cNvSpPr/>
            <p:nvPr/>
          </p:nvSpPr>
          <p:spPr>
            <a:xfrm>
              <a:off x="1875634" y="1277747"/>
              <a:ext cx="1817370" cy="124911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NL" sz="2400" dirty="0"/>
                <a:t>encoder</a:t>
              </a:r>
            </a:p>
          </p:txBody>
        </p:sp>
        <p:sp>
          <p:nvSpPr>
            <p:cNvPr id="33" name="Right Arrow 32">
              <a:extLst>
                <a:ext uri="{FF2B5EF4-FFF2-40B4-BE49-F238E27FC236}">
                  <a16:creationId xmlns:a16="http://schemas.microsoft.com/office/drawing/2014/main" id="{7E92664E-2FE0-8C18-DDC7-857E8C6BB88C}"/>
                </a:ext>
              </a:extLst>
            </p:cNvPr>
            <p:cNvSpPr/>
            <p:nvPr/>
          </p:nvSpPr>
          <p:spPr>
            <a:xfrm>
              <a:off x="141522" y="1591289"/>
              <a:ext cx="1646874" cy="6391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L" sz="2800" dirty="0"/>
                <a:t>message</a:t>
              </a:r>
            </a:p>
          </p:txBody>
        </p:sp>
        <p:sp>
          <p:nvSpPr>
            <p:cNvPr id="19" name="TextBox 18">
              <a:extLst>
                <a:ext uri="{FF2B5EF4-FFF2-40B4-BE49-F238E27FC236}">
                  <a16:creationId xmlns:a16="http://schemas.microsoft.com/office/drawing/2014/main" id="{11831A1F-4514-5BEE-23AB-0AEC1BAF3C58}"/>
                </a:ext>
              </a:extLst>
            </p:cNvPr>
            <p:cNvSpPr txBox="1"/>
            <p:nvPr/>
          </p:nvSpPr>
          <p:spPr>
            <a:xfrm>
              <a:off x="415120" y="2210416"/>
              <a:ext cx="1037463" cy="461665"/>
            </a:xfrm>
            <a:prstGeom prst="rect">
              <a:avLst/>
            </a:prstGeom>
            <a:noFill/>
          </p:spPr>
          <p:txBody>
            <a:bodyPr wrap="none" rtlCol="0">
              <a:spAutoFit/>
            </a:bodyPr>
            <a:lstStyle/>
            <a:p>
              <a:r>
                <a:rPr lang="nl-NL" sz="2400" dirty="0"/>
                <a:t>0110…</a:t>
              </a:r>
              <a:endParaRPr lang="en-NL" sz="2400" dirty="0"/>
            </a:p>
          </p:txBody>
        </p:sp>
      </p:grpSp>
      <p:sp>
        <p:nvSpPr>
          <p:cNvPr id="21" name="TextBox 20">
            <a:extLst>
              <a:ext uri="{FF2B5EF4-FFF2-40B4-BE49-F238E27FC236}">
                <a16:creationId xmlns:a16="http://schemas.microsoft.com/office/drawing/2014/main" id="{6FC7FB53-90A3-1639-A029-02517CF6DBA5}"/>
              </a:ext>
            </a:extLst>
          </p:cNvPr>
          <p:cNvSpPr txBox="1"/>
          <p:nvPr/>
        </p:nvSpPr>
        <p:spPr>
          <a:xfrm>
            <a:off x="5636301" y="4426091"/>
            <a:ext cx="6291769" cy="2308324"/>
          </a:xfrm>
          <a:prstGeom prst="rect">
            <a:avLst/>
          </a:prstGeom>
          <a:noFill/>
        </p:spPr>
        <p:txBody>
          <a:bodyPr wrap="square" rtlCol="0">
            <a:spAutoFit/>
          </a:bodyPr>
          <a:lstStyle/>
          <a:p>
            <a:r>
              <a:rPr lang="en-NL" sz="2400" b="1" dirty="0"/>
              <a:t>Example: (3-fold) repetition code</a:t>
            </a:r>
          </a:p>
          <a:p>
            <a:r>
              <a:rPr lang="nl-NL" sz="2400" dirty="0"/>
              <a:t>X = 000 111 111 000 …</a:t>
            </a:r>
          </a:p>
          <a:p>
            <a:r>
              <a:rPr lang="en-US" sz="2400" dirty="0"/>
              <a:t>Y = </a:t>
            </a:r>
            <a:r>
              <a:rPr lang="en-US" sz="2400" dirty="0">
                <a:highlight>
                  <a:srgbClr val="FFFF00"/>
                </a:highlight>
              </a:rPr>
              <a:t>1</a:t>
            </a:r>
            <a:r>
              <a:rPr lang="en-US" sz="2400" dirty="0"/>
              <a:t>00 111 1</a:t>
            </a:r>
            <a:r>
              <a:rPr lang="en-US" sz="2400" dirty="0">
                <a:highlight>
                  <a:srgbClr val="FFFF00"/>
                </a:highlight>
              </a:rPr>
              <a:t>0</a:t>
            </a:r>
            <a:r>
              <a:rPr lang="en-US" sz="2400" dirty="0"/>
              <a:t>1 000 … can be decoded </a:t>
            </a:r>
            <a:br>
              <a:rPr lang="en-US" sz="2400" dirty="0"/>
            </a:br>
            <a:r>
              <a:rPr lang="en-US" sz="2400" dirty="0"/>
              <a:t>by “majority vote”</a:t>
            </a:r>
          </a:p>
          <a:p>
            <a:r>
              <a:rPr lang="en-US" sz="2400" dirty="0"/>
              <a:t>Rate: 1/3 (not so good)</a:t>
            </a:r>
          </a:p>
          <a:p>
            <a:r>
              <a:rPr lang="en-US" sz="2400" dirty="0"/>
              <a:t>Probability of success: 0.97 per bit</a:t>
            </a:r>
          </a:p>
        </p:txBody>
      </p:sp>
      <p:sp>
        <p:nvSpPr>
          <p:cNvPr id="25" name="TextBox 24">
            <a:extLst>
              <a:ext uri="{FF2B5EF4-FFF2-40B4-BE49-F238E27FC236}">
                <a16:creationId xmlns:a16="http://schemas.microsoft.com/office/drawing/2014/main" id="{F805BF16-8DCA-B5CD-463E-93B326F9921D}"/>
              </a:ext>
            </a:extLst>
          </p:cNvPr>
          <p:cNvSpPr txBox="1"/>
          <p:nvPr/>
        </p:nvSpPr>
        <p:spPr>
          <a:xfrm>
            <a:off x="271120" y="2994573"/>
            <a:ext cx="7408080" cy="1200329"/>
          </a:xfrm>
          <a:prstGeom prst="rect">
            <a:avLst/>
          </a:prstGeom>
          <a:noFill/>
        </p:spPr>
        <p:txBody>
          <a:bodyPr wrap="square" rtlCol="0">
            <a:spAutoFit/>
          </a:bodyPr>
          <a:lstStyle/>
          <a:p>
            <a:r>
              <a:rPr lang="en-US" sz="2400" b="1" dirty="0"/>
              <a:t>Figures of merit</a:t>
            </a:r>
            <a:r>
              <a:rPr lang="en-US" sz="2400" dirty="0"/>
              <a:t> (want to maximize):</a:t>
            </a:r>
          </a:p>
          <a:p>
            <a:r>
              <a:rPr lang="en-US" sz="2400" dirty="0"/>
              <a:t>1. </a:t>
            </a:r>
            <a:r>
              <a:rPr lang="en-US" sz="2400" dirty="0">
                <a:solidFill>
                  <a:schemeClr val="accent2"/>
                </a:solidFill>
              </a:rPr>
              <a:t>Code rate</a:t>
            </a:r>
            <a:r>
              <a:rPr lang="en-US" sz="2400" dirty="0"/>
              <a:t>: transmitted message bits per channel use </a:t>
            </a:r>
          </a:p>
          <a:p>
            <a:r>
              <a:rPr lang="en-US" sz="2400" dirty="0"/>
              <a:t>2. </a:t>
            </a:r>
            <a:r>
              <a:rPr lang="en-US" sz="2400" dirty="0">
                <a:solidFill>
                  <a:schemeClr val="accent2"/>
                </a:solidFill>
              </a:rPr>
              <a:t>Probability of correctly decoding </a:t>
            </a:r>
            <a:r>
              <a:rPr lang="en-US" sz="2400" dirty="0"/>
              <a:t>the message</a:t>
            </a:r>
          </a:p>
        </p:txBody>
      </p:sp>
      <p:sp>
        <p:nvSpPr>
          <p:cNvPr id="39" name="TextBox 38">
            <a:extLst>
              <a:ext uri="{FF2B5EF4-FFF2-40B4-BE49-F238E27FC236}">
                <a16:creationId xmlns:a16="http://schemas.microsoft.com/office/drawing/2014/main" id="{C5D4FABB-DD6F-5335-EB5B-75697591D690}"/>
              </a:ext>
            </a:extLst>
          </p:cNvPr>
          <p:cNvSpPr txBox="1"/>
          <p:nvPr/>
        </p:nvSpPr>
        <p:spPr>
          <a:xfrm>
            <a:off x="271120" y="4426091"/>
            <a:ext cx="4538715" cy="2308324"/>
          </a:xfrm>
          <a:prstGeom prst="rect">
            <a:avLst/>
          </a:prstGeom>
          <a:noFill/>
        </p:spPr>
        <p:txBody>
          <a:bodyPr wrap="square" rtlCol="0">
            <a:spAutoFit/>
          </a:bodyPr>
          <a:lstStyle/>
          <a:p>
            <a:r>
              <a:rPr lang="en-NL" sz="2400" b="1" dirty="0"/>
              <a:t>Example: no encoding</a:t>
            </a:r>
          </a:p>
          <a:p>
            <a:r>
              <a:rPr lang="nl-NL" sz="2400" dirty="0"/>
              <a:t>X = 0 1 1 0 …</a:t>
            </a:r>
          </a:p>
          <a:p>
            <a:r>
              <a:rPr lang="en-US" sz="2400" dirty="0"/>
              <a:t>Y = 0 1 1 </a:t>
            </a:r>
            <a:r>
              <a:rPr lang="en-US" sz="2400" dirty="0">
                <a:highlight>
                  <a:srgbClr val="FFFF00"/>
                </a:highlight>
              </a:rPr>
              <a:t>1</a:t>
            </a:r>
            <a:r>
              <a:rPr lang="en-US" sz="2400" dirty="0"/>
              <a:t> …</a:t>
            </a:r>
          </a:p>
          <a:p>
            <a:endParaRPr lang="en-US" sz="2400" dirty="0"/>
          </a:p>
          <a:p>
            <a:r>
              <a:rPr lang="en-US" sz="2400" dirty="0"/>
              <a:t>Rate: 1 (optimal)</a:t>
            </a:r>
          </a:p>
          <a:p>
            <a:r>
              <a:rPr lang="en-US" sz="2400" dirty="0"/>
              <a:t>Probability of success: 0.9 per bit</a:t>
            </a:r>
          </a:p>
        </p:txBody>
      </p:sp>
      <p:grpSp>
        <p:nvGrpSpPr>
          <p:cNvPr id="8" name="Group 7">
            <a:extLst>
              <a:ext uri="{FF2B5EF4-FFF2-40B4-BE49-F238E27FC236}">
                <a16:creationId xmlns:a16="http://schemas.microsoft.com/office/drawing/2014/main" id="{2A95BE2E-7255-107C-8FB3-9C8B50D33C24}"/>
              </a:ext>
            </a:extLst>
          </p:cNvPr>
          <p:cNvGrpSpPr/>
          <p:nvPr/>
        </p:nvGrpSpPr>
        <p:grpSpPr>
          <a:xfrm>
            <a:off x="8366472" y="1245451"/>
            <a:ext cx="3606054" cy="1391769"/>
            <a:chOff x="8366472" y="1245451"/>
            <a:chExt cx="3606054" cy="1391769"/>
          </a:xfrm>
        </p:grpSpPr>
        <p:sp>
          <p:nvSpPr>
            <p:cNvPr id="34" name="Rounded Rectangle 33">
              <a:extLst>
                <a:ext uri="{FF2B5EF4-FFF2-40B4-BE49-F238E27FC236}">
                  <a16:creationId xmlns:a16="http://schemas.microsoft.com/office/drawing/2014/main" id="{6B678719-025C-8DE1-AF4C-5391B9D0976D}"/>
                </a:ext>
              </a:extLst>
            </p:cNvPr>
            <p:cNvSpPr/>
            <p:nvPr/>
          </p:nvSpPr>
          <p:spPr>
            <a:xfrm>
              <a:off x="8366472" y="1245451"/>
              <a:ext cx="1817370" cy="1327672"/>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NL" sz="2400" dirty="0"/>
                <a:t>decoder</a:t>
              </a:r>
            </a:p>
          </p:txBody>
        </p:sp>
        <p:sp>
          <p:nvSpPr>
            <p:cNvPr id="5" name="Right Arrow 4">
              <a:extLst>
                <a:ext uri="{FF2B5EF4-FFF2-40B4-BE49-F238E27FC236}">
                  <a16:creationId xmlns:a16="http://schemas.microsoft.com/office/drawing/2014/main" id="{7BC9AC9A-64E1-035F-1381-788327417DB5}"/>
                </a:ext>
              </a:extLst>
            </p:cNvPr>
            <p:cNvSpPr/>
            <p:nvPr/>
          </p:nvSpPr>
          <p:spPr>
            <a:xfrm>
              <a:off x="10325652" y="1591289"/>
              <a:ext cx="1646874" cy="6391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L" sz="2800" dirty="0"/>
                <a:t>message</a:t>
              </a:r>
            </a:p>
          </p:txBody>
        </p:sp>
        <p:sp>
          <p:nvSpPr>
            <p:cNvPr id="6" name="TextBox 5">
              <a:extLst>
                <a:ext uri="{FF2B5EF4-FFF2-40B4-BE49-F238E27FC236}">
                  <a16:creationId xmlns:a16="http://schemas.microsoft.com/office/drawing/2014/main" id="{75949B22-4B37-6A4D-AF10-1A007E58D249}"/>
                </a:ext>
              </a:extLst>
            </p:cNvPr>
            <p:cNvSpPr txBox="1"/>
            <p:nvPr/>
          </p:nvSpPr>
          <p:spPr>
            <a:xfrm>
              <a:off x="10475978" y="2175555"/>
              <a:ext cx="1037463" cy="461665"/>
            </a:xfrm>
            <a:prstGeom prst="rect">
              <a:avLst/>
            </a:prstGeom>
            <a:noFill/>
          </p:spPr>
          <p:txBody>
            <a:bodyPr wrap="none" rtlCol="0">
              <a:spAutoFit/>
            </a:bodyPr>
            <a:lstStyle/>
            <a:p>
              <a:r>
                <a:rPr lang="nl-NL" sz="2400" dirty="0"/>
                <a:t>0110…</a:t>
              </a:r>
              <a:endParaRPr lang="en-NL" sz="2400" dirty="0"/>
            </a:p>
          </p:txBody>
        </p:sp>
      </p:grpSp>
    </p:spTree>
    <p:extLst>
      <p:ext uri="{BB962C8B-B14F-4D97-AF65-F5344CB8AC3E}">
        <p14:creationId xmlns:p14="http://schemas.microsoft.com/office/powerpoint/2010/main" val="29933098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5" grpId="0"/>
      <p:bldP spid="39"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72FAEFCF-6AB3-F7B5-D55F-4ED5D1BDFDE3}"/>
              </a:ext>
            </a:extLst>
          </p:cNvPr>
          <p:cNvSpPr>
            <a:spLocks noGrp="1"/>
          </p:cNvSpPr>
          <p:nvPr>
            <p:ph type="title"/>
          </p:nvPr>
        </p:nvSpPr>
        <p:spPr>
          <a:xfrm>
            <a:off x="567869" y="89763"/>
            <a:ext cx="10515600" cy="1325563"/>
          </a:xfrm>
        </p:spPr>
        <p:txBody>
          <a:bodyPr/>
          <a:lstStyle/>
          <a:p>
            <a:r>
              <a:rPr lang="en-NL" dirty="0"/>
              <a:t>Smarter: Hamming code</a:t>
            </a:r>
          </a:p>
        </p:txBody>
      </p:sp>
      <p:sp>
        <p:nvSpPr>
          <p:cNvPr id="34" name="Rounded Rectangle 33">
            <a:extLst>
              <a:ext uri="{FF2B5EF4-FFF2-40B4-BE49-F238E27FC236}">
                <a16:creationId xmlns:a16="http://schemas.microsoft.com/office/drawing/2014/main" id="{6B678719-025C-8DE1-AF4C-5391B9D0976D}"/>
              </a:ext>
            </a:extLst>
          </p:cNvPr>
          <p:cNvSpPr/>
          <p:nvPr/>
        </p:nvSpPr>
        <p:spPr>
          <a:xfrm>
            <a:off x="8366472" y="1245451"/>
            <a:ext cx="1817370" cy="1327672"/>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NL" sz="2400" dirty="0"/>
              <a:t>decoder</a:t>
            </a:r>
          </a:p>
        </p:txBody>
      </p:sp>
      <p:sp>
        <p:nvSpPr>
          <p:cNvPr id="37" name="Rounded Rectangle 36">
            <a:extLst>
              <a:ext uri="{FF2B5EF4-FFF2-40B4-BE49-F238E27FC236}">
                <a16:creationId xmlns:a16="http://schemas.microsoft.com/office/drawing/2014/main" id="{208CFEA2-201F-8794-5977-9EB55865FB38}"/>
              </a:ext>
            </a:extLst>
          </p:cNvPr>
          <p:cNvSpPr/>
          <p:nvPr/>
        </p:nvSpPr>
        <p:spPr>
          <a:xfrm>
            <a:off x="1875634" y="1277747"/>
            <a:ext cx="1817370" cy="124911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NL" sz="2400" dirty="0"/>
              <a:t>encoder</a:t>
            </a:r>
          </a:p>
        </p:txBody>
      </p:sp>
      <p:sp>
        <p:nvSpPr>
          <p:cNvPr id="3" name="Rounded Rectangle 2">
            <a:extLst>
              <a:ext uri="{FF2B5EF4-FFF2-40B4-BE49-F238E27FC236}">
                <a16:creationId xmlns:a16="http://schemas.microsoft.com/office/drawing/2014/main" id="{00364EAC-C5A3-711B-3DA7-57ACAE3CEE97}"/>
              </a:ext>
            </a:extLst>
          </p:cNvPr>
          <p:cNvSpPr/>
          <p:nvPr/>
        </p:nvSpPr>
        <p:spPr>
          <a:xfrm>
            <a:off x="5131970" y="1245451"/>
            <a:ext cx="1817370" cy="132767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NL" sz="2400" dirty="0"/>
          </a:p>
        </p:txBody>
      </p:sp>
      <p:sp>
        <p:nvSpPr>
          <p:cNvPr id="4" name="Right Arrow 3">
            <a:extLst>
              <a:ext uri="{FF2B5EF4-FFF2-40B4-BE49-F238E27FC236}">
                <a16:creationId xmlns:a16="http://schemas.microsoft.com/office/drawing/2014/main" id="{74F0EF9B-CE49-D9DD-74B7-DCC5DE579937}"/>
              </a:ext>
            </a:extLst>
          </p:cNvPr>
          <p:cNvSpPr/>
          <p:nvPr/>
        </p:nvSpPr>
        <p:spPr>
          <a:xfrm>
            <a:off x="7075979" y="1518587"/>
            <a:ext cx="1206443" cy="984974"/>
          </a:xfrm>
          <a:custGeom>
            <a:avLst/>
            <a:gdLst>
              <a:gd name="connsiteX0" fmla="*/ 0 w 1206443"/>
              <a:gd name="connsiteY0" fmla="*/ 246244 h 984974"/>
              <a:gd name="connsiteX1" fmla="*/ 371257 w 1206443"/>
              <a:gd name="connsiteY1" fmla="*/ 246244 h 984974"/>
              <a:gd name="connsiteX2" fmla="*/ 713956 w 1206443"/>
              <a:gd name="connsiteY2" fmla="*/ 246244 h 984974"/>
              <a:gd name="connsiteX3" fmla="*/ 713956 w 1206443"/>
              <a:gd name="connsiteY3" fmla="*/ 0 h 984974"/>
              <a:gd name="connsiteX4" fmla="*/ 945425 w 1206443"/>
              <a:gd name="connsiteY4" fmla="*/ 231469 h 984974"/>
              <a:gd name="connsiteX5" fmla="*/ 1206443 w 1206443"/>
              <a:gd name="connsiteY5" fmla="*/ 492487 h 984974"/>
              <a:gd name="connsiteX6" fmla="*/ 965124 w 1206443"/>
              <a:gd name="connsiteY6" fmla="*/ 733806 h 984974"/>
              <a:gd name="connsiteX7" fmla="*/ 713956 w 1206443"/>
              <a:gd name="connsiteY7" fmla="*/ 984974 h 984974"/>
              <a:gd name="connsiteX8" fmla="*/ 713956 w 1206443"/>
              <a:gd name="connsiteY8" fmla="*/ 738731 h 984974"/>
              <a:gd name="connsiteX9" fmla="*/ 378397 w 1206443"/>
              <a:gd name="connsiteY9" fmla="*/ 738731 h 984974"/>
              <a:gd name="connsiteX10" fmla="*/ 0 w 1206443"/>
              <a:gd name="connsiteY10" fmla="*/ 738731 h 984974"/>
              <a:gd name="connsiteX11" fmla="*/ 0 w 1206443"/>
              <a:gd name="connsiteY11" fmla="*/ 246244 h 984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06443" h="984974" fill="none" extrusionOk="0">
                <a:moveTo>
                  <a:pt x="0" y="246244"/>
                </a:moveTo>
                <a:cubicBezTo>
                  <a:pt x="177589" y="208066"/>
                  <a:pt x="273199" y="260970"/>
                  <a:pt x="371257" y="246244"/>
                </a:cubicBezTo>
                <a:cubicBezTo>
                  <a:pt x="469315" y="231518"/>
                  <a:pt x="614040" y="268687"/>
                  <a:pt x="713956" y="246244"/>
                </a:cubicBezTo>
                <a:cubicBezTo>
                  <a:pt x="699544" y="174556"/>
                  <a:pt x="731376" y="52007"/>
                  <a:pt x="713956" y="0"/>
                </a:cubicBezTo>
                <a:cubicBezTo>
                  <a:pt x="808055" y="90557"/>
                  <a:pt x="857979" y="161061"/>
                  <a:pt x="945425" y="231469"/>
                </a:cubicBezTo>
                <a:cubicBezTo>
                  <a:pt x="1032871" y="301877"/>
                  <a:pt x="1077100" y="379935"/>
                  <a:pt x="1206443" y="492487"/>
                </a:cubicBezTo>
                <a:cubicBezTo>
                  <a:pt x="1104124" y="629940"/>
                  <a:pt x="1059953" y="623420"/>
                  <a:pt x="965124" y="733806"/>
                </a:cubicBezTo>
                <a:cubicBezTo>
                  <a:pt x="870295" y="844192"/>
                  <a:pt x="756851" y="920391"/>
                  <a:pt x="713956" y="984974"/>
                </a:cubicBezTo>
                <a:cubicBezTo>
                  <a:pt x="711503" y="924336"/>
                  <a:pt x="727038" y="819690"/>
                  <a:pt x="713956" y="738731"/>
                </a:cubicBezTo>
                <a:cubicBezTo>
                  <a:pt x="598675" y="753513"/>
                  <a:pt x="535370" y="708738"/>
                  <a:pt x="378397" y="738731"/>
                </a:cubicBezTo>
                <a:cubicBezTo>
                  <a:pt x="221424" y="768724"/>
                  <a:pt x="161079" y="702877"/>
                  <a:pt x="0" y="738731"/>
                </a:cubicBezTo>
                <a:cubicBezTo>
                  <a:pt x="-29817" y="549415"/>
                  <a:pt x="32840" y="476501"/>
                  <a:pt x="0" y="246244"/>
                </a:cubicBezTo>
                <a:close/>
              </a:path>
              <a:path w="1206443" h="984974" stroke="0" extrusionOk="0">
                <a:moveTo>
                  <a:pt x="0" y="246244"/>
                </a:moveTo>
                <a:cubicBezTo>
                  <a:pt x="144481" y="224263"/>
                  <a:pt x="259875" y="262696"/>
                  <a:pt x="349838" y="246244"/>
                </a:cubicBezTo>
                <a:cubicBezTo>
                  <a:pt x="439801" y="229792"/>
                  <a:pt x="550447" y="256406"/>
                  <a:pt x="713956" y="246244"/>
                </a:cubicBezTo>
                <a:cubicBezTo>
                  <a:pt x="698499" y="155019"/>
                  <a:pt x="715639" y="58319"/>
                  <a:pt x="713956" y="0"/>
                </a:cubicBezTo>
                <a:cubicBezTo>
                  <a:pt x="824424" y="69405"/>
                  <a:pt x="838972" y="175240"/>
                  <a:pt x="960200" y="246244"/>
                </a:cubicBezTo>
                <a:cubicBezTo>
                  <a:pt x="1081428" y="317248"/>
                  <a:pt x="1067933" y="400573"/>
                  <a:pt x="1206443" y="492487"/>
                </a:cubicBezTo>
                <a:cubicBezTo>
                  <a:pt x="1161131" y="549746"/>
                  <a:pt x="1000170" y="652588"/>
                  <a:pt x="950350" y="748580"/>
                </a:cubicBezTo>
                <a:cubicBezTo>
                  <a:pt x="900530" y="844572"/>
                  <a:pt x="752791" y="904996"/>
                  <a:pt x="713956" y="984974"/>
                </a:cubicBezTo>
                <a:cubicBezTo>
                  <a:pt x="708281" y="882726"/>
                  <a:pt x="727870" y="806403"/>
                  <a:pt x="713956" y="738731"/>
                </a:cubicBezTo>
                <a:cubicBezTo>
                  <a:pt x="542994" y="768384"/>
                  <a:pt x="492340" y="734973"/>
                  <a:pt x="356978" y="738731"/>
                </a:cubicBezTo>
                <a:cubicBezTo>
                  <a:pt x="221616" y="742489"/>
                  <a:pt x="127308" y="707400"/>
                  <a:pt x="0" y="738731"/>
                </a:cubicBezTo>
                <a:cubicBezTo>
                  <a:pt x="-43872" y="630528"/>
                  <a:pt x="23369" y="426570"/>
                  <a:pt x="0" y="246244"/>
                </a:cubicBezTo>
                <a:close/>
              </a:path>
            </a:pathLst>
          </a:custGeom>
          <a:gradFill>
            <a:gsLst>
              <a:gs pos="0">
                <a:srgbClr val="7030A0"/>
              </a:gs>
              <a:gs pos="50000">
                <a:schemeClr val="accent5">
                  <a:satMod val="110000"/>
                  <a:lumMod val="100000"/>
                  <a:shade val="100000"/>
                </a:schemeClr>
              </a:gs>
              <a:gs pos="100000">
                <a:schemeClr val="accent2"/>
              </a:gs>
            </a:gsLst>
          </a:gradFill>
          <a:ln w="44450">
            <a:solidFill>
              <a:srgbClr val="7030A0"/>
            </a:solidFill>
            <a:extLst>
              <a:ext uri="{C807C97D-BFC1-408E-A445-0C87EB9F89A2}">
                <ask:lineSketchStyleProps xmlns:ask="http://schemas.microsoft.com/office/drawing/2018/sketchyshapes" sd="1219033472">
                  <a:prstGeom prst="rightArrow">
                    <a:avLst/>
                  </a:prstGeom>
                  <ask:type>
                    <ask:lineSketchScribble/>
                  </ask:type>
                </ask:lineSketchStyleProps>
              </a:ext>
            </a:extLst>
          </a:ln>
        </p:spPr>
        <p:style>
          <a:lnRef idx="1">
            <a:schemeClr val="accent5"/>
          </a:lnRef>
          <a:fillRef idx="3">
            <a:schemeClr val="accent5"/>
          </a:fillRef>
          <a:effectRef idx="2">
            <a:schemeClr val="accent5"/>
          </a:effectRef>
          <a:fontRef idx="minor">
            <a:schemeClr val="lt1"/>
          </a:fontRef>
        </p:style>
        <p:txBody>
          <a:bodyPr rtlCol="0" anchor="ctr"/>
          <a:lstStyle/>
          <a:p>
            <a:pPr algn="ctr"/>
            <a:r>
              <a:rPr lang="en-NL" sz="2800" dirty="0"/>
              <a:t>Y</a:t>
            </a:r>
          </a:p>
        </p:txBody>
      </p:sp>
      <p:sp>
        <p:nvSpPr>
          <p:cNvPr id="5" name="Right Arrow 4">
            <a:extLst>
              <a:ext uri="{FF2B5EF4-FFF2-40B4-BE49-F238E27FC236}">
                <a16:creationId xmlns:a16="http://schemas.microsoft.com/office/drawing/2014/main" id="{7BC9AC9A-64E1-035F-1381-788327417DB5}"/>
              </a:ext>
            </a:extLst>
          </p:cNvPr>
          <p:cNvSpPr/>
          <p:nvPr/>
        </p:nvSpPr>
        <p:spPr>
          <a:xfrm>
            <a:off x="10325652" y="1591289"/>
            <a:ext cx="1646874" cy="6391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L" sz="2800" dirty="0"/>
              <a:t>message</a:t>
            </a:r>
          </a:p>
        </p:txBody>
      </p:sp>
      <p:sp>
        <p:nvSpPr>
          <p:cNvPr id="33" name="Right Arrow 32">
            <a:extLst>
              <a:ext uri="{FF2B5EF4-FFF2-40B4-BE49-F238E27FC236}">
                <a16:creationId xmlns:a16="http://schemas.microsoft.com/office/drawing/2014/main" id="{7E92664E-2FE0-8C18-DDC7-857E8C6BB88C}"/>
              </a:ext>
            </a:extLst>
          </p:cNvPr>
          <p:cNvSpPr/>
          <p:nvPr/>
        </p:nvSpPr>
        <p:spPr>
          <a:xfrm>
            <a:off x="141522" y="1591289"/>
            <a:ext cx="1646874" cy="6391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L" sz="2800" dirty="0"/>
              <a:t>message</a:t>
            </a:r>
          </a:p>
        </p:txBody>
      </p:sp>
      <p:sp>
        <p:nvSpPr>
          <p:cNvPr id="36" name="Right Arrow 35">
            <a:extLst>
              <a:ext uri="{FF2B5EF4-FFF2-40B4-BE49-F238E27FC236}">
                <a16:creationId xmlns:a16="http://schemas.microsoft.com/office/drawing/2014/main" id="{B47ACDD9-B81E-F897-A061-1DC1E99F69CF}"/>
              </a:ext>
            </a:extLst>
          </p:cNvPr>
          <p:cNvSpPr/>
          <p:nvPr/>
        </p:nvSpPr>
        <p:spPr>
          <a:xfrm>
            <a:off x="3852119" y="1441755"/>
            <a:ext cx="1223612" cy="9994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L" sz="2800" dirty="0"/>
              <a:t>X</a:t>
            </a:r>
          </a:p>
        </p:txBody>
      </p:sp>
      <p:sp>
        <p:nvSpPr>
          <p:cNvPr id="7" name="TextBox 6">
            <a:extLst>
              <a:ext uri="{FF2B5EF4-FFF2-40B4-BE49-F238E27FC236}">
                <a16:creationId xmlns:a16="http://schemas.microsoft.com/office/drawing/2014/main" id="{01FDC848-9DF3-9863-AAEA-A685C2FD7B4E}"/>
              </a:ext>
            </a:extLst>
          </p:cNvPr>
          <p:cNvSpPr txBox="1"/>
          <p:nvPr/>
        </p:nvSpPr>
        <p:spPr>
          <a:xfrm>
            <a:off x="5291085" y="1277747"/>
            <a:ext cx="1499140" cy="461665"/>
          </a:xfrm>
          <a:prstGeom prst="rect">
            <a:avLst/>
          </a:prstGeom>
          <a:noFill/>
        </p:spPr>
        <p:txBody>
          <a:bodyPr wrap="square" rtlCol="0">
            <a:spAutoFit/>
          </a:bodyPr>
          <a:lstStyle/>
          <a:p>
            <a:pPr algn="ctr"/>
            <a:r>
              <a:rPr lang="en-NL" sz="2400" dirty="0">
                <a:solidFill>
                  <a:schemeClr val="tx1"/>
                </a:solidFill>
              </a:rPr>
              <a:t>BSC(0.1)</a:t>
            </a:r>
          </a:p>
        </p:txBody>
      </p:sp>
      <p:grpSp>
        <p:nvGrpSpPr>
          <p:cNvPr id="18" name="Group 17">
            <a:extLst>
              <a:ext uri="{FF2B5EF4-FFF2-40B4-BE49-F238E27FC236}">
                <a16:creationId xmlns:a16="http://schemas.microsoft.com/office/drawing/2014/main" id="{C4613623-BCE3-97A8-D73F-B39264FB85EF}"/>
              </a:ext>
            </a:extLst>
          </p:cNvPr>
          <p:cNvGrpSpPr/>
          <p:nvPr/>
        </p:nvGrpSpPr>
        <p:grpSpPr>
          <a:xfrm>
            <a:off x="5512670" y="1902302"/>
            <a:ext cx="1055970" cy="410078"/>
            <a:chOff x="4506630" y="4382769"/>
            <a:chExt cx="1589370" cy="617220"/>
          </a:xfrm>
        </p:grpSpPr>
        <p:cxnSp>
          <p:nvCxnSpPr>
            <p:cNvPr id="10" name="Straight Connector 9">
              <a:extLst>
                <a:ext uri="{FF2B5EF4-FFF2-40B4-BE49-F238E27FC236}">
                  <a16:creationId xmlns:a16="http://schemas.microsoft.com/office/drawing/2014/main" id="{C2280608-E208-7149-9BAE-749E9DCE5042}"/>
                </a:ext>
              </a:extLst>
            </p:cNvPr>
            <p:cNvCxnSpPr>
              <a:cxnSpLocks/>
            </p:cNvCxnSpPr>
            <p:nvPr/>
          </p:nvCxnSpPr>
          <p:spPr>
            <a:xfrm>
              <a:off x="4506630" y="4382769"/>
              <a:ext cx="1589370" cy="0"/>
            </a:xfrm>
            <a:prstGeom prst="line">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D26FB130-08A5-D04A-A6B9-1604C408BE7D}"/>
                </a:ext>
              </a:extLst>
            </p:cNvPr>
            <p:cNvCxnSpPr>
              <a:cxnSpLocks/>
            </p:cNvCxnSpPr>
            <p:nvPr/>
          </p:nvCxnSpPr>
          <p:spPr>
            <a:xfrm>
              <a:off x="4506630" y="4999989"/>
              <a:ext cx="1589370" cy="0"/>
            </a:xfrm>
            <a:prstGeom prst="line">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8AA8E628-68B2-6284-EE5C-C06D9E0B09E0}"/>
                </a:ext>
              </a:extLst>
            </p:cNvPr>
            <p:cNvCxnSpPr>
              <a:cxnSpLocks/>
            </p:cNvCxnSpPr>
            <p:nvPr/>
          </p:nvCxnSpPr>
          <p:spPr>
            <a:xfrm flipV="1">
              <a:off x="4506630" y="4382769"/>
              <a:ext cx="1589370" cy="617220"/>
            </a:xfrm>
            <a:prstGeom prst="line">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ACC01345-7AA9-ECF8-F43C-A57F966EC0FF}"/>
                </a:ext>
              </a:extLst>
            </p:cNvPr>
            <p:cNvCxnSpPr>
              <a:cxnSpLocks/>
            </p:cNvCxnSpPr>
            <p:nvPr/>
          </p:nvCxnSpPr>
          <p:spPr>
            <a:xfrm>
              <a:off x="4506630" y="4382769"/>
              <a:ext cx="1589370" cy="617220"/>
            </a:xfrm>
            <a:prstGeom prst="line">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9" name="TextBox 18">
            <a:extLst>
              <a:ext uri="{FF2B5EF4-FFF2-40B4-BE49-F238E27FC236}">
                <a16:creationId xmlns:a16="http://schemas.microsoft.com/office/drawing/2014/main" id="{11831A1F-4514-5BEE-23AB-0AEC1BAF3C58}"/>
              </a:ext>
            </a:extLst>
          </p:cNvPr>
          <p:cNvSpPr txBox="1"/>
          <p:nvPr/>
        </p:nvSpPr>
        <p:spPr>
          <a:xfrm>
            <a:off x="415120" y="2210416"/>
            <a:ext cx="1037463" cy="461665"/>
          </a:xfrm>
          <a:prstGeom prst="rect">
            <a:avLst/>
          </a:prstGeom>
          <a:noFill/>
        </p:spPr>
        <p:txBody>
          <a:bodyPr wrap="none" rtlCol="0">
            <a:spAutoFit/>
          </a:bodyPr>
          <a:lstStyle/>
          <a:p>
            <a:r>
              <a:rPr lang="nl-NL" sz="2400" dirty="0"/>
              <a:t>0110…</a:t>
            </a:r>
            <a:endParaRPr lang="en-NL" sz="2400" dirty="0"/>
          </a:p>
        </p:txBody>
      </p:sp>
      <mc:AlternateContent xmlns:mc="http://schemas.openxmlformats.org/markup-compatibility/2006">
        <mc:Choice xmlns:a14="http://schemas.microsoft.com/office/drawing/2010/main" Requires="a14">
          <p:sp>
            <p:nvSpPr>
              <p:cNvPr id="21" name="TextBox 20">
                <a:extLst>
                  <a:ext uri="{FF2B5EF4-FFF2-40B4-BE49-F238E27FC236}">
                    <a16:creationId xmlns:a16="http://schemas.microsoft.com/office/drawing/2014/main" id="{6FC7FB53-90A3-1639-A029-02517CF6DBA5}"/>
                  </a:ext>
                </a:extLst>
              </p:cNvPr>
              <p:cNvSpPr txBox="1"/>
              <p:nvPr/>
            </p:nvSpPr>
            <p:spPr>
              <a:xfrm>
                <a:off x="267600" y="3017688"/>
                <a:ext cx="4864370" cy="2829685"/>
              </a:xfrm>
              <a:prstGeom prst="rect">
                <a:avLst/>
              </a:prstGeom>
              <a:noFill/>
            </p:spPr>
            <p:txBody>
              <a:bodyPr wrap="square" rtlCol="0">
                <a:spAutoFit/>
              </a:bodyPr>
              <a:lstStyle/>
              <a:p>
                <a:r>
                  <a:rPr lang="en-NL" sz="2400" b="1" dirty="0"/>
                  <a:t>Example: Hamming code</a:t>
                </a:r>
              </a:p>
              <a:p>
                <a14:m>
                  <m:oMath xmlns:m="http://schemas.openxmlformats.org/officeDocument/2006/math">
                    <m:r>
                      <a:rPr lang="nl-NL" sz="2400" i="1" dirty="0" smtClean="0">
                        <a:latin typeface="Cambria Math" panose="02040503050406030204" pitchFamily="18" charset="0"/>
                      </a:rPr>
                      <m:t>𝑋</m:t>
                    </m:r>
                    <m:r>
                      <a:rPr lang="nl-NL" sz="2400" i="1" dirty="0" smtClean="0">
                        <a:latin typeface="Cambria Math" panose="02040503050406030204" pitchFamily="18" charset="0"/>
                      </a:rPr>
                      <m:t> = </m:t>
                    </m:r>
                    <m:sSub>
                      <m:sSubPr>
                        <m:ctrlPr>
                          <a:rPr lang="nl-NL" sz="2400" b="0" i="1" dirty="0" smtClean="0">
                            <a:latin typeface="Cambria Math" panose="02040503050406030204" pitchFamily="18" charset="0"/>
                          </a:rPr>
                        </m:ctrlPr>
                      </m:sSubPr>
                      <m:e>
                        <m:r>
                          <a:rPr lang="nl-NL" sz="2400" i="1" dirty="0" smtClean="0">
                            <a:latin typeface="Cambria Math" panose="02040503050406030204" pitchFamily="18" charset="0"/>
                          </a:rPr>
                          <m:t>𝑚</m:t>
                        </m:r>
                      </m:e>
                      <m:sub>
                        <m:r>
                          <a:rPr lang="nl-NL" sz="2400" b="0" i="1" dirty="0" smtClean="0">
                            <a:latin typeface="Cambria Math" panose="02040503050406030204" pitchFamily="18" charset="0"/>
                          </a:rPr>
                          <m:t>1</m:t>
                        </m:r>
                      </m:sub>
                    </m:sSub>
                    <m:sSub>
                      <m:sSubPr>
                        <m:ctrlPr>
                          <a:rPr lang="nl-NL" sz="2400" b="0" i="1" dirty="0" smtClean="0">
                            <a:latin typeface="Cambria Math" panose="02040503050406030204" pitchFamily="18" charset="0"/>
                          </a:rPr>
                        </m:ctrlPr>
                      </m:sSubPr>
                      <m:e>
                        <m:r>
                          <a:rPr lang="nl-NL" sz="2400" b="0" i="1" dirty="0" smtClean="0">
                            <a:latin typeface="Cambria Math" panose="02040503050406030204" pitchFamily="18" charset="0"/>
                          </a:rPr>
                          <m:t>𝑚</m:t>
                        </m:r>
                      </m:e>
                      <m:sub>
                        <m:r>
                          <a:rPr lang="nl-NL" sz="2400" b="0" i="1" dirty="0" smtClean="0">
                            <a:latin typeface="Cambria Math" panose="02040503050406030204" pitchFamily="18" charset="0"/>
                          </a:rPr>
                          <m:t>2</m:t>
                        </m:r>
                      </m:sub>
                    </m:sSub>
                    <m:sSub>
                      <m:sSubPr>
                        <m:ctrlPr>
                          <a:rPr lang="nl-NL" sz="2400" b="0" i="1" dirty="0" smtClean="0">
                            <a:latin typeface="Cambria Math" panose="02040503050406030204" pitchFamily="18" charset="0"/>
                          </a:rPr>
                        </m:ctrlPr>
                      </m:sSubPr>
                      <m:e>
                        <m:r>
                          <a:rPr lang="nl-NL" sz="2400" b="0" i="1" dirty="0" smtClean="0">
                            <a:latin typeface="Cambria Math" panose="02040503050406030204" pitchFamily="18" charset="0"/>
                          </a:rPr>
                          <m:t>𝑚</m:t>
                        </m:r>
                      </m:e>
                      <m:sub>
                        <m:r>
                          <a:rPr lang="nl-NL" sz="2400" b="0" i="1" dirty="0" smtClean="0">
                            <a:latin typeface="Cambria Math" panose="02040503050406030204" pitchFamily="18" charset="0"/>
                          </a:rPr>
                          <m:t>3</m:t>
                        </m:r>
                      </m:sub>
                    </m:sSub>
                    <m:sSub>
                      <m:sSubPr>
                        <m:ctrlPr>
                          <a:rPr lang="nl-NL" sz="2400" b="0" i="1" dirty="0" smtClean="0">
                            <a:latin typeface="Cambria Math" panose="02040503050406030204" pitchFamily="18" charset="0"/>
                          </a:rPr>
                        </m:ctrlPr>
                      </m:sSubPr>
                      <m:e>
                        <m:r>
                          <a:rPr lang="nl-NL" sz="2400" b="0" i="1" dirty="0" smtClean="0">
                            <a:latin typeface="Cambria Math" panose="02040503050406030204" pitchFamily="18" charset="0"/>
                          </a:rPr>
                          <m:t>𝑚</m:t>
                        </m:r>
                      </m:e>
                      <m:sub>
                        <m:r>
                          <a:rPr lang="nl-NL" sz="2400" b="0" i="1" dirty="0" smtClean="0">
                            <a:latin typeface="Cambria Math" panose="02040503050406030204" pitchFamily="18" charset="0"/>
                          </a:rPr>
                          <m:t>4</m:t>
                        </m:r>
                      </m:sub>
                    </m:sSub>
                    <m:sSub>
                      <m:sSubPr>
                        <m:ctrlPr>
                          <a:rPr lang="nl-NL" sz="2400" b="0" i="1" dirty="0" smtClean="0">
                            <a:solidFill>
                              <a:schemeClr val="accent6"/>
                            </a:solidFill>
                            <a:latin typeface="Cambria Math" panose="02040503050406030204" pitchFamily="18" charset="0"/>
                          </a:rPr>
                        </m:ctrlPr>
                      </m:sSubPr>
                      <m:e>
                        <m:r>
                          <a:rPr lang="nl-NL" sz="2400" b="0" i="1" dirty="0" smtClean="0">
                            <a:solidFill>
                              <a:schemeClr val="accent6"/>
                            </a:solidFill>
                            <a:latin typeface="Cambria Math" panose="02040503050406030204" pitchFamily="18" charset="0"/>
                          </a:rPr>
                          <m:t>𝑡</m:t>
                        </m:r>
                      </m:e>
                      <m:sub>
                        <m:r>
                          <a:rPr lang="nl-NL" sz="2400" b="0" i="1" dirty="0" smtClean="0">
                            <a:solidFill>
                              <a:schemeClr val="accent6"/>
                            </a:solidFill>
                            <a:latin typeface="Cambria Math" panose="02040503050406030204" pitchFamily="18" charset="0"/>
                          </a:rPr>
                          <m:t>5</m:t>
                        </m:r>
                      </m:sub>
                    </m:sSub>
                    <m:sSub>
                      <m:sSubPr>
                        <m:ctrlPr>
                          <a:rPr lang="nl-NL" sz="2400" b="0" i="1" dirty="0" smtClean="0">
                            <a:solidFill>
                              <a:schemeClr val="accent6"/>
                            </a:solidFill>
                            <a:latin typeface="Cambria Math" panose="02040503050406030204" pitchFamily="18" charset="0"/>
                          </a:rPr>
                        </m:ctrlPr>
                      </m:sSubPr>
                      <m:e>
                        <m:r>
                          <a:rPr lang="nl-NL" sz="2400" b="0" i="1" dirty="0" smtClean="0">
                            <a:solidFill>
                              <a:schemeClr val="accent6"/>
                            </a:solidFill>
                            <a:latin typeface="Cambria Math" panose="02040503050406030204" pitchFamily="18" charset="0"/>
                          </a:rPr>
                          <m:t>𝑡</m:t>
                        </m:r>
                      </m:e>
                      <m:sub>
                        <m:r>
                          <a:rPr lang="nl-NL" sz="2400" b="0" i="1" dirty="0" smtClean="0">
                            <a:solidFill>
                              <a:schemeClr val="accent6"/>
                            </a:solidFill>
                            <a:latin typeface="Cambria Math" panose="02040503050406030204" pitchFamily="18" charset="0"/>
                          </a:rPr>
                          <m:t>6</m:t>
                        </m:r>
                      </m:sub>
                    </m:sSub>
                    <m:sSub>
                      <m:sSubPr>
                        <m:ctrlPr>
                          <a:rPr lang="nl-NL" sz="2400" b="0" i="1" dirty="0" smtClean="0">
                            <a:solidFill>
                              <a:schemeClr val="accent6"/>
                            </a:solidFill>
                            <a:latin typeface="Cambria Math" panose="02040503050406030204" pitchFamily="18" charset="0"/>
                          </a:rPr>
                        </m:ctrlPr>
                      </m:sSubPr>
                      <m:e>
                        <m:r>
                          <a:rPr lang="nl-NL" sz="2400" b="0" i="1" dirty="0" smtClean="0">
                            <a:solidFill>
                              <a:schemeClr val="accent6"/>
                            </a:solidFill>
                            <a:latin typeface="Cambria Math" panose="02040503050406030204" pitchFamily="18" charset="0"/>
                          </a:rPr>
                          <m:t>𝑡</m:t>
                        </m:r>
                      </m:e>
                      <m:sub>
                        <m:r>
                          <a:rPr lang="nl-NL" sz="2400" b="0" i="1" dirty="0" smtClean="0">
                            <a:solidFill>
                              <a:schemeClr val="accent6"/>
                            </a:solidFill>
                            <a:latin typeface="Cambria Math" panose="02040503050406030204" pitchFamily="18" charset="0"/>
                          </a:rPr>
                          <m:t>7</m:t>
                        </m:r>
                      </m:sub>
                    </m:sSub>
                  </m:oMath>
                </a14:m>
                <a:r>
                  <a:rPr lang="nl-NL" sz="2400" dirty="0"/>
                  <a:t> </a:t>
                </a:r>
              </a:p>
              <a:p>
                <a:r>
                  <a:rPr lang="nl-NL" sz="2400" dirty="0"/>
                  <a:t>X = 0110 </a:t>
                </a:r>
                <a:r>
                  <a:rPr lang="nl-NL" sz="2400" dirty="0">
                    <a:solidFill>
                      <a:schemeClr val="accent6"/>
                    </a:solidFill>
                  </a:rPr>
                  <a:t>101</a:t>
                </a:r>
              </a:p>
              <a:p>
                <a:r>
                  <a:rPr lang="nl-NL" sz="2400" dirty="0"/>
                  <a:t>Y = 01</a:t>
                </a:r>
                <a:r>
                  <a:rPr lang="nl-NL" sz="2400" dirty="0">
                    <a:highlight>
                      <a:srgbClr val="FFFF00"/>
                    </a:highlight>
                  </a:rPr>
                  <a:t>0</a:t>
                </a:r>
                <a:r>
                  <a:rPr lang="nl-NL" sz="2400" dirty="0"/>
                  <a:t>0 </a:t>
                </a:r>
                <a:r>
                  <a:rPr lang="nl-NL" sz="2400" dirty="0">
                    <a:solidFill>
                      <a:schemeClr val="accent6"/>
                    </a:solidFill>
                  </a:rPr>
                  <a:t>101</a:t>
                </a:r>
                <a:r>
                  <a:rPr lang="nl-NL" sz="2400" dirty="0"/>
                  <a:t> </a:t>
                </a:r>
              </a:p>
              <a:p>
                <a:endParaRPr lang="nl-NL" sz="2400" dirty="0"/>
              </a:p>
              <a:p>
                <a:r>
                  <a:rPr lang="en-US" sz="2400" dirty="0"/>
                  <a:t>Rate: </a:t>
                </a:r>
                <a14:m>
                  <m:oMath xmlns:m="http://schemas.openxmlformats.org/officeDocument/2006/math">
                    <m:f>
                      <m:fPr>
                        <m:ctrlPr>
                          <a:rPr lang="en-US" sz="2400" b="0" i="1" dirty="0" smtClean="0">
                            <a:latin typeface="Cambria Math" panose="02040503050406030204" pitchFamily="18" charset="0"/>
                          </a:rPr>
                        </m:ctrlPr>
                      </m:fPr>
                      <m:num>
                        <m:r>
                          <a:rPr lang="en-US" sz="2400" b="0" i="1" dirty="0" smtClean="0">
                            <a:latin typeface="Cambria Math" panose="02040503050406030204" pitchFamily="18" charset="0"/>
                          </a:rPr>
                          <m:t>4</m:t>
                        </m:r>
                      </m:num>
                      <m:den>
                        <m:r>
                          <a:rPr lang="en-US" sz="2400" b="0" i="1" dirty="0" smtClean="0">
                            <a:latin typeface="Cambria Math" panose="02040503050406030204" pitchFamily="18" charset="0"/>
                          </a:rPr>
                          <m:t>7</m:t>
                        </m:r>
                      </m:den>
                    </m:f>
                    <m:r>
                      <a:rPr lang="en-US" sz="2400" b="0" i="1" dirty="0" smtClean="0">
                        <a:latin typeface="Cambria Math" panose="02040503050406030204" pitchFamily="18" charset="0"/>
                      </a:rPr>
                      <m:t>=0.571</m:t>
                    </m:r>
                  </m:oMath>
                </a14:m>
                <a:r>
                  <a:rPr lang="en-US" sz="2400" dirty="0"/>
                  <a:t>   </a:t>
                </a:r>
                <a:br>
                  <a:rPr lang="en-US" sz="2400" dirty="0"/>
                </a:br>
                <a:r>
                  <a:rPr lang="en-US" sz="2400" dirty="0"/>
                  <a:t>Probability of success: 93% (per bit)</a:t>
                </a:r>
              </a:p>
            </p:txBody>
          </p:sp>
        </mc:Choice>
        <mc:Fallback>
          <p:sp>
            <p:nvSpPr>
              <p:cNvPr id="21" name="TextBox 20">
                <a:extLst>
                  <a:ext uri="{FF2B5EF4-FFF2-40B4-BE49-F238E27FC236}">
                    <a16:creationId xmlns:a16="http://schemas.microsoft.com/office/drawing/2014/main" id="{6FC7FB53-90A3-1639-A029-02517CF6DBA5}"/>
                  </a:ext>
                </a:extLst>
              </p:cNvPr>
              <p:cNvSpPr txBox="1">
                <a:spLocks noRot="1" noChangeAspect="1" noMove="1" noResize="1" noEditPoints="1" noAdjustHandles="1" noChangeArrowheads="1" noChangeShapeType="1" noTextEdit="1"/>
              </p:cNvSpPr>
              <p:nvPr/>
            </p:nvSpPr>
            <p:spPr>
              <a:xfrm>
                <a:off x="267600" y="3017688"/>
                <a:ext cx="4864370" cy="2829685"/>
              </a:xfrm>
              <a:prstGeom prst="rect">
                <a:avLst/>
              </a:prstGeom>
              <a:blipFill>
                <a:blip r:embed="rId2"/>
                <a:stretch>
                  <a:fillRect l="-2083" t="-1786" b="-3571"/>
                </a:stretch>
              </a:blipFill>
            </p:spPr>
            <p:txBody>
              <a:bodyPr/>
              <a:lstStyle/>
              <a:p>
                <a:r>
                  <a:rPr lang="en-NL">
                    <a:noFill/>
                  </a:rPr>
                  <a:t> </a:t>
                </a:r>
              </a:p>
            </p:txBody>
          </p:sp>
        </mc:Fallback>
      </mc:AlternateContent>
      <p:grpSp>
        <p:nvGrpSpPr>
          <p:cNvPr id="24" name="Group 23">
            <a:extLst>
              <a:ext uri="{FF2B5EF4-FFF2-40B4-BE49-F238E27FC236}">
                <a16:creationId xmlns:a16="http://schemas.microsoft.com/office/drawing/2014/main" id="{CC56BDED-9DFE-0DCC-5ADD-E9207F8B6FED}"/>
              </a:ext>
            </a:extLst>
          </p:cNvPr>
          <p:cNvGrpSpPr/>
          <p:nvPr/>
        </p:nvGrpSpPr>
        <p:grpSpPr>
          <a:xfrm>
            <a:off x="8743861" y="3017688"/>
            <a:ext cx="3180539" cy="3117039"/>
            <a:chOff x="8743861" y="3017688"/>
            <a:chExt cx="3180539" cy="3117039"/>
          </a:xfrm>
        </p:grpSpPr>
        <p:sp>
          <p:nvSpPr>
            <p:cNvPr id="2" name="Oval 1">
              <a:extLst>
                <a:ext uri="{FF2B5EF4-FFF2-40B4-BE49-F238E27FC236}">
                  <a16:creationId xmlns:a16="http://schemas.microsoft.com/office/drawing/2014/main" id="{1F69396D-015E-DDF7-2290-576C058C098F}"/>
                </a:ext>
              </a:extLst>
            </p:cNvPr>
            <p:cNvSpPr/>
            <p:nvPr/>
          </p:nvSpPr>
          <p:spPr>
            <a:xfrm>
              <a:off x="8743861" y="3017688"/>
              <a:ext cx="2101039" cy="2101039"/>
            </a:xfrm>
            <a:prstGeom prst="ellipse">
              <a:avLst/>
            </a:prstGeom>
            <a:noFill/>
            <a:ln w="53975"/>
          </p:spPr>
          <p:style>
            <a:lnRef idx="2">
              <a:schemeClr val="accent1"/>
            </a:lnRef>
            <a:fillRef idx="1">
              <a:schemeClr val="lt1"/>
            </a:fillRef>
            <a:effectRef idx="0">
              <a:schemeClr val="accent1"/>
            </a:effectRef>
            <a:fontRef idx="minor">
              <a:schemeClr val="dk1"/>
            </a:fontRef>
          </p:style>
          <p:txBody>
            <a:bodyPr rtlCol="0" anchor="ctr"/>
            <a:lstStyle/>
            <a:p>
              <a:pPr algn="ctr"/>
              <a:endParaRPr lang="en-NL" sz="2800"/>
            </a:p>
          </p:txBody>
        </p:sp>
        <p:sp>
          <p:nvSpPr>
            <p:cNvPr id="6" name="Oval 5">
              <a:extLst>
                <a:ext uri="{FF2B5EF4-FFF2-40B4-BE49-F238E27FC236}">
                  <a16:creationId xmlns:a16="http://schemas.microsoft.com/office/drawing/2014/main" id="{A618D68F-C6CC-496D-D952-9AC820C1AC3E}"/>
                </a:ext>
              </a:extLst>
            </p:cNvPr>
            <p:cNvSpPr/>
            <p:nvPr/>
          </p:nvSpPr>
          <p:spPr>
            <a:xfrm>
              <a:off x="9823361" y="3017688"/>
              <a:ext cx="2101039" cy="2101039"/>
            </a:xfrm>
            <a:prstGeom prst="ellipse">
              <a:avLst/>
            </a:prstGeom>
            <a:noFill/>
            <a:ln w="53975"/>
          </p:spPr>
          <p:style>
            <a:lnRef idx="2">
              <a:schemeClr val="accent1"/>
            </a:lnRef>
            <a:fillRef idx="1">
              <a:schemeClr val="lt1"/>
            </a:fillRef>
            <a:effectRef idx="0">
              <a:schemeClr val="accent1"/>
            </a:effectRef>
            <a:fontRef idx="minor">
              <a:schemeClr val="dk1"/>
            </a:fontRef>
          </p:style>
          <p:txBody>
            <a:bodyPr rtlCol="0" anchor="ctr"/>
            <a:lstStyle/>
            <a:p>
              <a:pPr algn="ctr"/>
              <a:endParaRPr lang="en-NL" sz="2800"/>
            </a:p>
          </p:txBody>
        </p:sp>
        <p:sp>
          <p:nvSpPr>
            <p:cNvPr id="8" name="Oval 7">
              <a:extLst>
                <a:ext uri="{FF2B5EF4-FFF2-40B4-BE49-F238E27FC236}">
                  <a16:creationId xmlns:a16="http://schemas.microsoft.com/office/drawing/2014/main" id="{B085EE1F-A2E6-0668-DC89-0C888E8D126E}"/>
                </a:ext>
              </a:extLst>
            </p:cNvPr>
            <p:cNvSpPr/>
            <p:nvPr/>
          </p:nvSpPr>
          <p:spPr>
            <a:xfrm>
              <a:off x="9328061" y="4033688"/>
              <a:ext cx="2101039" cy="2101039"/>
            </a:xfrm>
            <a:prstGeom prst="ellipse">
              <a:avLst/>
            </a:prstGeom>
            <a:noFill/>
            <a:ln w="53975"/>
          </p:spPr>
          <p:style>
            <a:lnRef idx="2">
              <a:schemeClr val="accent1"/>
            </a:lnRef>
            <a:fillRef idx="1">
              <a:schemeClr val="lt1"/>
            </a:fillRef>
            <a:effectRef idx="0">
              <a:schemeClr val="accent1"/>
            </a:effectRef>
            <a:fontRef idx="minor">
              <a:schemeClr val="dk1"/>
            </a:fontRef>
          </p:style>
          <p:txBody>
            <a:bodyPr rtlCol="0" anchor="ctr"/>
            <a:lstStyle/>
            <a:p>
              <a:pPr algn="ctr"/>
              <a:endParaRPr lang="en-NL" sz="2800"/>
            </a:p>
          </p:txBody>
        </p:sp>
      </p:grpSp>
      <p:sp>
        <p:nvSpPr>
          <p:cNvPr id="15" name="TextBox 14">
            <a:extLst>
              <a:ext uri="{FF2B5EF4-FFF2-40B4-BE49-F238E27FC236}">
                <a16:creationId xmlns:a16="http://schemas.microsoft.com/office/drawing/2014/main" id="{C4F5E906-D579-DE22-42DF-134E61631421}"/>
              </a:ext>
            </a:extLst>
          </p:cNvPr>
          <p:cNvSpPr txBox="1"/>
          <p:nvPr/>
        </p:nvSpPr>
        <p:spPr>
          <a:xfrm>
            <a:off x="9545562" y="4556630"/>
            <a:ext cx="367408" cy="523220"/>
          </a:xfrm>
          <a:prstGeom prst="rect">
            <a:avLst/>
          </a:prstGeom>
          <a:noFill/>
        </p:spPr>
        <p:txBody>
          <a:bodyPr wrap="none" rtlCol="0">
            <a:spAutoFit/>
          </a:bodyPr>
          <a:lstStyle/>
          <a:p>
            <a:r>
              <a:rPr lang="en-US" sz="2800" dirty="0"/>
              <a:t>0</a:t>
            </a:r>
          </a:p>
        </p:txBody>
      </p:sp>
      <p:sp>
        <p:nvSpPr>
          <p:cNvPr id="16" name="TextBox 15">
            <a:extLst>
              <a:ext uri="{FF2B5EF4-FFF2-40B4-BE49-F238E27FC236}">
                <a16:creationId xmlns:a16="http://schemas.microsoft.com/office/drawing/2014/main" id="{66FE78E0-5F6B-65A7-1773-D012CFA7177A}"/>
              </a:ext>
            </a:extLst>
          </p:cNvPr>
          <p:cNvSpPr txBox="1"/>
          <p:nvPr/>
        </p:nvSpPr>
        <p:spPr>
          <a:xfrm>
            <a:off x="10142462" y="3502530"/>
            <a:ext cx="367408" cy="523220"/>
          </a:xfrm>
          <a:prstGeom prst="rect">
            <a:avLst/>
          </a:prstGeom>
          <a:noFill/>
        </p:spPr>
        <p:txBody>
          <a:bodyPr wrap="none" rtlCol="0">
            <a:spAutoFit/>
          </a:bodyPr>
          <a:lstStyle/>
          <a:p>
            <a:r>
              <a:rPr lang="en-US" sz="2800" dirty="0"/>
              <a:t>1</a:t>
            </a:r>
          </a:p>
        </p:txBody>
      </p:sp>
      <p:sp>
        <p:nvSpPr>
          <p:cNvPr id="17" name="TextBox 16">
            <a:extLst>
              <a:ext uri="{FF2B5EF4-FFF2-40B4-BE49-F238E27FC236}">
                <a16:creationId xmlns:a16="http://schemas.microsoft.com/office/drawing/2014/main" id="{007E16F5-AD27-0EEB-504C-50EEA296C432}"/>
              </a:ext>
            </a:extLst>
          </p:cNvPr>
          <p:cNvSpPr txBox="1"/>
          <p:nvPr/>
        </p:nvSpPr>
        <p:spPr>
          <a:xfrm>
            <a:off x="10764762" y="4531230"/>
            <a:ext cx="367408" cy="523220"/>
          </a:xfrm>
          <a:prstGeom prst="rect">
            <a:avLst/>
          </a:prstGeom>
          <a:noFill/>
        </p:spPr>
        <p:txBody>
          <a:bodyPr wrap="none" rtlCol="0">
            <a:spAutoFit/>
          </a:bodyPr>
          <a:lstStyle/>
          <a:p>
            <a:r>
              <a:rPr lang="en-US" sz="2800" dirty="0"/>
              <a:t>1</a:t>
            </a:r>
          </a:p>
        </p:txBody>
      </p:sp>
      <p:sp>
        <p:nvSpPr>
          <p:cNvPr id="20" name="TextBox 19">
            <a:extLst>
              <a:ext uri="{FF2B5EF4-FFF2-40B4-BE49-F238E27FC236}">
                <a16:creationId xmlns:a16="http://schemas.microsoft.com/office/drawing/2014/main" id="{EA96F373-936A-271D-25CE-111C34B0426D}"/>
              </a:ext>
            </a:extLst>
          </p:cNvPr>
          <p:cNvSpPr txBox="1"/>
          <p:nvPr/>
        </p:nvSpPr>
        <p:spPr>
          <a:xfrm>
            <a:off x="10180562" y="4213730"/>
            <a:ext cx="367408" cy="523220"/>
          </a:xfrm>
          <a:prstGeom prst="rect">
            <a:avLst/>
          </a:prstGeom>
          <a:noFill/>
        </p:spPr>
        <p:txBody>
          <a:bodyPr wrap="none" rtlCol="0">
            <a:spAutoFit/>
          </a:bodyPr>
          <a:lstStyle/>
          <a:p>
            <a:r>
              <a:rPr lang="en-US" sz="2800" dirty="0"/>
              <a:t>0</a:t>
            </a:r>
          </a:p>
        </p:txBody>
      </p:sp>
      <p:sp>
        <p:nvSpPr>
          <p:cNvPr id="23" name="TextBox 22">
            <a:extLst>
              <a:ext uri="{FF2B5EF4-FFF2-40B4-BE49-F238E27FC236}">
                <a16:creationId xmlns:a16="http://schemas.microsoft.com/office/drawing/2014/main" id="{B9ED41F1-23E3-5E9D-5163-9376690FAC4E}"/>
              </a:ext>
            </a:extLst>
          </p:cNvPr>
          <p:cNvSpPr txBox="1"/>
          <p:nvPr/>
        </p:nvSpPr>
        <p:spPr>
          <a:xfrm>
            <a:off x="9151862" y="3604130"/>
            <a:ext cx="367408" cy="523220"/>
          </a:xfrm>
          <a:prstGeom prst="rect">
            <a:avLst/>
          </a:prstGeom>
          <a:noFill/>
        </p:spPr>
        <p:txBody>
          <a:bodyPr wrap="none" rtlCol="0">
            <a:spAutoFit/>
          </a:bodyPr>
          <a:lstStyle/>
          <a:p>
            <a:r>
              <a:rPr lang="en-US" sz="2800" dirty="0">
                <a:solidFill>
                  <a:schemeClr val="accent6"/>
                </a:solidFill>
              </a:rPr>
              <a:t>1</a:t>
            </a:r>
          </a:p>
        </p:txBody>
      </p:sp>
      <p:sp>
        <p:nvSpPr>
          <p:cNvPr id="26" name="TextBox 25">
            <a:extLst>
              <a:ext uri="{FF2B5EF4-FFF2-40B4-BE49-F238E27FC236}">
                <a16:creationId xmlns:a16="http://schemas.microsoft.com/office/drawing/2014/main" id="{6689F17C-FF54-B8A9-ED9D-319A14DE2371}"/>
              </a:ext>
            </a:extLst>
          </p:cNvPr>
          <p:cNvSpPr txBox="1"/>
          <p:nvPr/>
        </p:nvSpPr>
        <p:spPr>
          <a:xfrm>
            <a:off x="11171162" y="3604130"/>
            <a:ext cx="367408" cy="523220"/>
          </a:xfrm>
          <a:prstGeom prst="rect">
            <a:avLst/>
          </a:prstGeom>
          <a:noFill/>
        </p:spPr>
        <p:txBody>
          <a:bodyPr wrap="none" rtlCol="0">
            <a:spAutoFit/>
          </a:bodyPr>
          <a:lstStyle/>
          <a:p>
            <a:r>
              <a:rPr lang="en-US" sz="2800" dirty="0">
                <a:solidFill>
                  <a:schemeClr val="accent6"/>
                </a:solidFill>
              </a:rPr>
              <a:t>0</a:t>
            </a:r>
          </a:p>
        </p:txBody>
      </p:sp>
      <p:sp>
        <p:nvSpPr>
          <p:cNvPr id="27" name="TextBox 26">
            <a:extLst>
              <a:ext uri="{FF2B5EF4-FFF2-40B4-BE49-F238E27FC236}">
                <a16:creationId xmlns:a16="http://schemas.microsoft.com/office/drawing/2014/main" id="{E9155CF0-7AC0-9C98-F40B-EC314E6757FB}"/>
              </a:ext>
            </a:extLst>
          </p:cNvPr>
          <p:cNvSpPr txBox="1"/>
          <p:nvPr/>
        </p:nvSpPr>
        <p:spPr>
          <a:xfrm>
            <a:off x="10205962" y="5331330"/>
            <a:ext cx="367408" cy="523220"/>
          </a:xfrm>
          <a:prstGeom prst="rect">
            <a:avLst/>
          </a:prstGeom>
          <a:noFill/>
        </p:spPr>
        <p:txBody>
          <a:bodyPr wrap="none" rtlCol="0">
            <a:spAutoFit/>
          </a:bodyPr>
          <a:lstStyle/>
          <a:p>
            <a:r>
              <a:rPr lang="en-US" sz="2800" dirty="0">
                <a:solidFill>
                  <a:schemeClr val="accent6"/>
                </a:solidFill>
              </a:rPr>
              <a:t>1</a:t>
            </a:r>
          </a:p>
        </p:txBody>
      </p:sp>
      <p:sp>
        <p:nvSpPr>
          <p:cNvPr id="28" name="Oval 27">
            <a:extLst>
              <a:ext uri="{FF2B5EF4-FFF2-40B4-BE49-F238E27FC236}">
                <a16:creationId xmlns:a16="http://schemas.microsoft.com/office/drawing/2014/main" id="{6E84F007-7496-D137-45F8-BB19920A8FC8}"/>
              </a:ext>
            </a:extLst>
          </p:cNvPr>
          <p:cNvSpPr/>
          <p:nvPr/>
        </p:nvSpPr>
        <p:spPr>
          <a:xfrm>
            <a:off x="5098961" y="3017688"/>
            <a:ext cx="2101039" cy="2101039"/>
          </a:xfrm>
          <a:prstGeom prst="ellipse">
            <a:avLst/>
          </a:prstGeom>
          <a:noFill/>
          <a:ln w="53975"/>
        </p:spPr>
        <p:style>
          <a:lnRef idx="2">
            <a:schemeClr val="accent1"/>
          </a:lnRef>
          <a:fillRef idx="1">
            <a:schemeClr val="lt1"/>
          </a:fillRef>
          <a:effectRef idx="0">
            <a:schemeClr val="accent1"/>
          </a:effectRef>
          <a:fontRef idx="minor">
            <a:schemeClr val="dk1"/>
          </a:fontRef>
        </p:style>
        <p:txBody>
          <a:bodyPr rtlCol="0" anchor="ctr"/>
          <a:lstStyle/>
          <a:p>
            <a:pPr algn="ctr"/>
            <a:endParaRPr lang="en-NL" sz="2800"/>
          </a:p>
        </p:txBody>
      </p:sp>
      <p:sp>
        <p:nvSpPr>
          <p:cNvPr id="29" name="Oval 28">
            <a:extLst>
              <a:ext uri="{FF2B5EF4-FFF2-40B4-BE49-F238E27FC236}">
                <a16:creationId xmlns:a16="http://schemas.microsoft.com/office/drawing/2014/main" id="{6BAE5F8B-7512-EE79-6DC0-2631430C89B3}"/>
              </a:ext>
            </a:extLst>
          </p:cNvPr>
          <p:cNvSpPr/>
          <p:nvPr/>
        </p:nvSpPr>
        <p:spPr>
          <a:xfrm>
            <a:off x="6178461" y="3017688"/>
            <a:ext cx="2101039" cy="2101039"/>
          </a:xfrm>
          <a:prstGeom prst="ellipse">
            <a:avLst/>
          </a:prstGeom>
          <a:noFill/>
          <a:ln w="53975"/>
        </p:spPr>
        <p:style>
          <a:lnRef idx="2">
            <a:schemeClr val="accent1"/>
          </a:lnRef>
          <a:fillRef idx="1">
            <a:schemeClr val="lt1"/>
          </a:fillRef>
          <a:effectRef idx="0">
            <a:schemeClr val="accent1"/>
          </a:effectRef>
          <a:fontRef idx="minor">
            <a:schemeClr val="dk1"/>
          </a:fontRef>
        </p:style>
        <p:txBody>
          <a:bodyPr rtlCol="0" anchor="ctr"/>
          <a:lstStyle/>
          <a:p>
            <a:pPr algn="ctr"/>
            <a:endParaRPr lang="en-NL" sz="2800"/>
          </a:p>
        </p:txBody>
      </p:sp>
      <p:sp>
        <p:nvSpPr>
          <p:cNvPr id="30" name="Oval 29">
            <a:extLst>
              <a:ext uri="{FF2B5EF4-FFF2-40B4-BE49-F238E27FC236}">
                <a16:creationId xmlns:a16="http://schemas.microsoft.com/office/drawing/2014/main" id="{7EF51894-6645-2C4D-4014-023AF1F2BD0D}"/>
              </a:ext>
            </a:extLst>
          </p:cNvPr>
          <p:cNvSpPr/>
          <p:nvPr/>
        </p:nvSpPr>
        <p:spPr>
          <a:xfrm>
            <a:off x="5683161" y="4033688"/>
            <a:ext cx="2101039" cy="2101039"/>
          </a:xfrm>
          <a:prstGeom prst="ellipse">
            <a:avLst/>
          </a:prstGeom>
          <a:noFill/>
          <a:ln w="53975"/>
        </p:spPr>
        <p:style>
          <a:lnRef idx="2">
            <a:schemeClr val="accent1"/>
          </a:lnRef>
          <a:fillRef idx="1">
            <a:schemeClr val="lt1"/>
          </a:fillRef>
          <a:effectRef idx="0">
            <a:schemeClr val="accent1"/>
          </a:effectRef>
          <a:fontRef idx="minor">
            <a:schemeClr val="dk1"/>
          </a:fontRef>
        </p:style>
        <p:txBody>
          <a:bodyPr rtlCol="0" anchor="ctr"/>
          <a:lstStyle/>
          <a:p>
            <a:pPr algn="ctr"/>
            <a:endParaRPr lang="en-NL" sz="2800"/>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AED5CCF0-5B5C-9CDD-2936-7ABA937F3FF0}"/>
                  </a:ext>
                </a:extLst>
              </p:cNvPr>
              <p:cNvSpPr txBox="1"/>
              <p:nvPr/>
            </p:nvSpPr>
            <p:spPr>
              <a:xfrm>
                <a:off x="5808988" y="4556630"/>
                <a:ext cx="726674"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800" i="1" dirty="0" smtClean="0">
                              <a:latin typeface="Cambria Math" panose="02040503050406030204" pitchFamily="18" charset="0"/>
                            </a:rPr>
                          </m:ctrlPr>
                        </m:sSubPr>
                        <m:e>
                          <m:r>
                            <a:rPr lang="en-US" sz="2800" i="1" dirty="0" smtClean="0">
                              <a:latin typeface="Cambria Math" panose="02040503050406030204" pitchFamily="18" charset="0"/>
                            </a:rPr>
                            <m:t>𝑚</m:t>
                          </m:r>
                        </m:e>
                        <m:sub>
                          <m:r>
                            <a:rPr lang="en-US" sz="2800" i="1" dirty="0">
                              <a:latin typeface="Cambria Math" panose="02040503050406030204" pitchFamily="18" charset="0"/>
                            </a:rPr>
                            <m:t>1</m:t>
                          </m:r>
                        </m:sub>
                      </m:sSub>
                    </m:oMath>
                  </m:oMathPara>
                </a14:m>
                <a:endParaRPr lang="en-US" sz="2800" dirty="0"/>
              </a:p>
            </p:txBody>
          </p:sp>
        </mc:Choice>
        <mc:Fallback xmlns="">
          <p:sp>
            <p:nvSpPr>
              <p:cNvPr id="31" name="TextBox 30">
                <a:extLst>
                  <a:ext uri="{FF2B5EF4-FFF2-40B4-BE49-F238E27FC236}">
                    <a16:creationId xmlns:a16="http://schemas.microsoft.com/office/drawing/2014/main" id="{AED5CCF0-5B5C-9CDD-2936-7ABA937F3FF0}"/>
                  </a:ext>
                </a:extLst>
              </p:cNvPr>
              <p:cNvSpPr txBox="1">
                <a:spLocks noRot="1" noChangeAspect="1" noMove="1" noResize="1" noEditPoints="1" noAdjustHandles="1" noChangeArrowheads="1" noChangeShapeType="1" noTextEdit="1"/>
              </p:cNvSpPr>
              <p:nvPr/>
            </p:nvSpPr>
            <p:spPr>
              <a:xfrm>
                <a:off x="5808988" y="4556630"/>
                <a:ext cx="726674" cy="523220"/>
              </a:xfrm>
              <a:prstGeom prst="rect">
                <a:avLst/>
              </a:prstGeom>
              <a:blipFill>
                <a:blip r:embed="rId3"/>
                <a:stretch>
                  <a:fillRect b="-2381"/>
                </a:stretch>
              </a:blipFill>
            </p:spPr>
            <p:txBody>
              <a:bodyPr/>
              <a:lstStyle/>
              <a:p>
                <a:r>
                  <a:rPr lang="en-NL">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7014E768-CDB0-B256-92D3-6D3C55A79AED}"/>
                  </a:ext>
                </a:extLst>
              </p:cNvPr>
              <p:cNvSpPr txBox="1"/>
              <p:nvPr/>
            </p:nvSpPr>
            <p:spPr>
              <a:xfrm>
                <a:off x="6326732" y="3430299"/>
                <a:ext cx="734945"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nl-NL" sz="2800" b="0" i="1" dirty="0" smtClean="0">
                              <a:latin typeface="Cambria Math" panose="02040503050406030204" pitchFamily="18" charset="0"/>
                            </a:rPr>
                          </m:ctrlPr>
                        </m:sSubPr>
                        <m:e>
                          <m:r>
                            <a:rPr lang="nl-NL" sz="2800" b="0" i="1" dirty="0" smtClean="0">
                              <a:latin typeface="Cambria Math" panose="02040503050406030204" pitchFamily="18" charset="0"/>
                            </a:rPr>
                            <m:t>𝑚</m:t>
                          </m:r>
                        </m:e>
                        <m:sub>
                          <m:r>
                            <a:rPr lang="nl-NL" sz="2800" b="0" i="1" dirty="0" smtClean="0">
                              <a:latin typeface="Cambria Math" panose="02040503050406030204" pitchFamily="18" charset="0"/>
                            </a:rPr>
                            <m:t>2</m:t>
                          </m:r>
                        </m:sub>
                      </m:sSub>
                    </m:oMath>
                  </m:oMathPara>
                </a14:m>
                <a:endParaRPr lang="en-US" sz="2800" dirty="0"/>
              </a:p>
            </p:txBody>
          </p:sp>
        </mc:Choice>
        <mc:Fallback xmlns="">
          <p:sp>
            <p:nvSpPr>
              <p:cNvPr id="32" name="TextBox 31">
                <a:extLst>
                  <a:ext uri="{FF2B5EF4-FFF2-40B4-BE49-F238E27FC236}">
                    <a16:creationId xmlns:a16="http://schemas.microsoft.com/office/drawing/2014/main" id="{7014E768-CDB0-B256-92D3-6D3C55A79AED}"/>
                  </a:ext>
                </a:extLst>
              </p:cNvPr>
              <p:cNvSpPr txBox="1">
                <a:spLocks noRot="1" noChangeAspect="1" noMove="1" noResize="1" noEditPoints="1" noAdjustHandles="1" noChangeArrowheads="1" noChangeShapeType="1" noTextEdit="1"/>
              </p:cNvSpPr>
              <p:nvPr/>
            </p:nvSpPr>
            <p:spPr>
              <a:xfrm>
                <a:off x="6326732" y="3430299"/>
                <a:ext cx="734945" cy="523220"/>
              </a:xfrm>
              <a:prstGeom prst="rect">
                <a:avLst/>
              </a:prstGeom>
              <a:blipFill>
                <a:blip r:embed="rId4"/>
                <a:stretch>
                  <a:fillRect/>
                </a:stretch>
              </a:blipFill>
            </p:spPr>
            <p:txBody>
              <a:bodyPr/>
              <a:lstStyle/>
              <a:p>
                <a:r>
                  <a:rPr lang="en-NL">
                    <a:noFill/>
                  </a:rPr>
                  <a:t> </a:t>
                </a:r>
              </a:p>
            </p:txBody>
          </p:sp>
        </mc:Fallback>
      </mc:AlternateContent>
      <mc:AlternateContent xmlns:mc="http://schemas.openxmlformats.org/markup-compatibility/2006">
        <mc:Choice xmlns:a14="http://schemas.microsoft.com/office/drawing/2010/main" Requires="a14">
          <p:sp>
            <p:nvSpPr>
              <p:cNvPr id="35" name="TextBox 34">
                <a:extLst>
                  <a:ext uri="{FF2B5EF4-FFF2-40B4-BE49-F238E27FC236}">
                    <a16:creationId xmlns:a16="http://schemas.microsoft.com/office/drawing/2014/main" id="{F4745CB6-53F5-482D-7BC2-94898CCE1367}"/>
                  </a:ext>
                </a:extLst>
              </p:cNvPr>
              <p:cNvSpPr txBox="1"/>
              <p:nvPr/>
            </p:nvSpPr>
            <p:spPr>
              <a:xfrm>
                <a:off x="6394544" y="4127350"/>
                <a:ext cx="510591"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nl-NL" sz="2800" b="0" i="1" dirty="0" smtClean="0">
                              <a:latin typeface="Cambria Math" panose="02040503050406030204" pitchFamily="18" charset="0"/>
                            </a:rPr>
                          </m:ctrlPr>
                        </m:sSubPr>
                        <m:e>
                          <m:r>
                            <a:rPr lang="nl-NL" sz="2800" b="0" i="1" dirty="0" smtClean="0">
                              <a:latin typeface="Cambria Math" panose="02040503050406030204" pitchFamily="18" charset="0"/>
                            </a:rPr>
                            <m:t>𝑚</m:t>
                          </m:r>
                        </m:e>
                        <m:sub>
                          <m:r>
                            <a:rPr lang="nl-NL" sz="2800" b="0" i="1" dirty="0" smtClean="0">
                              <a:latin typeface="Cambria Math" panose="02040503050406030204" pitchFamily="18" charset="0"/>
                            </a:rPr>
                            <m:t>4</m:t>
                          </m:r>
                        </m:sub>
                      </m:sSub>
                    </m:oMath>
                  </m:oMathPara>
                </a14:m>
                <a:endParaRPr lang="en-US" sz="2800" dirty="0"/>
              </a:p>
            </p:txBody>
          </p:sp>
        </mc:Choice>
        <mc:Fallback>
          <p:sp>
            <p:nvSpPr>
              <p:cNvPr id="35" name="TextBox 34">
                <a:extLst>
                  <a:ext uri="{FF2B5EF4-FFF2-40B4-BE49-F238E27FC236}">
                    <a16:creationId xmlns:a16="http://schemas.microsoft.com/office/drawing/2014/main" id="{F4745CB6-53F5-482D-7BC2-94898CCE1367}"/>
                  </a:ext>
                </a:extLst>
              </p:cNvPr>
              <p:cNvSpPr txBox="1">
                <a:spLocks noRot="1" noChangeAspect="1" noMove="1" noResize="1" noEditPoints="1" noAdjustHandles="1" noChangeArrowheads="1" noChangeShapeType="1" noTextEdit="1"/>
              </p:cNvSpPr>
              <p:nvPr/>
            </p:nvSpPr>
            <p:spPr>
              <a:xfrm>
                <a:off x="6394544" y="4127350"/>
                <a:ext cx="510591" cy="523220"/>
              </a:xfrm>
              <a:prstGeom prst="rect">
                <a:avLst/>
              </a:prstGeom>
              <a:blipFill>
                <a:blip r:embed="rId5"/>
                <a:stretch>
                  <a:fillRect r="-21951" b="-2326"/>
                </a:stretch>
              </a:blipFill>
            </p:spPr>
            <p:txBody>
              <a:bodyPr/>
              <a:lstStyle/>
              <a:p>
                <a:r>
                  <a:rPr lang="en-NL">
                    <a:noFill/>
                  </a:rPr>
                  <a:t> </a:t>
                </a:r>
              </a:p>
            </p:txBody>
          </p:sp>
        </mc:Fallback>
      </mc:AlternateContent>
      <mc:AlternateContent xmlns:mc="http://schemas.openxmlformats.org/markup-compatibility/2006">
        <mc:Choice xmlns:a14="http://schemas.microsoft.com/office/drawing/2010/main" Requires="a14">
          <p:sp>
            <p:nvSpPr>
              <p:cNvPr id="38" name="TextBox 37">
                <a:extLst>
                  <a:ext uri="{FF2B5EF4-FFF2-40B4-BE49-F238E27FC236}">
                    <a16:creationId xmlns:a16="http://schemas.microsoft.com/office/drawing/2014/main" id="{C1E37B04-0801-ABE4-E5F1-466C29A73B84}"/>
                  </a:ext>
                </a:extLst>
              </p:cNvPr>
              <p:cNvSpPr txBox="1"/>
              <p:nvPr/>
            </p:nvSpPr>
            <p:spPr>
              <a:xfrm>
                <a:off x="7013234" y="4449106"/>
                <a:ext cx="734945"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nl-NL" sz="2800" b="0" i="1" smtClean="0">
                              <a:latin typeface="Cambria Math" panose="02040503050406030204" pitchFamily="18" charset="0"/>
                            </a:rPr>
                          </m:ctrlPr>
                        </m:sSubPr>
                        <m:e>
                          <m:r>
                            <a:rPr lang="nl-NL" sz="2800" b="0" i="1" smtClean="0">
                              <a:latin typeface="Cambria Math" panose="02040503050406030204" pitchFamily="18" charset="0"/>
                            </a:rPr>
                            <m:t>𝑚</m:t>
                          </m:r>
                        </m:e>
                        <m:sub>
                          <m:r>
                            <a:rPr lang="nl-NL" sz="2800" b="0" i="1" smtClean="0">
                              <a:latin typeface="Cambria Math" panose="02040503050406030204" pitchFamily="18" charset="0"/>
                            </a:rPr>
                            <m:t>3</m:t>
                          </m:r>
                        </m:sub>
                      </m:sSub>
                    </m:oMath>
                  </m:oMathPara>
                </a14:m>
                <a:endParaRPr lang="en-US" sz="2800" dirty="0"/>
              </a:p>
            </p:txBody>
          </p:sp>
        </mc:Choice>
        <mc:Fallback>
          <p:sp>
            <p:nvSpPr>
              <p:cNvPr id="38" name="TextBox 37">
                <a:extLst>
                  <a:ext uri="{FF2B5EF4-FFF2-40B4-BE49-F238E27FC236}">
                    <a16:creationId xmlns:a16="http://schemas.microsoft.com/office/drawing/2014/main" id="{C1E37B04-0801-ABE4-E5F1-466C29A73B84}"/>
                  </a:ext>
                </a:extLst>
              </p:cNvPr>
              <p:cNvSpPr txBox="1">
                <a:spLocks noRot="1" noChangeAspect="1" noMove="1" noResize="1" noEditPoints="1" noAdjustHandles="1" noChangeArrowheads="1" noChangeShapeType="1" noTextEdit="1"/>
              </p:cNvSpPr>
              <p:nvPr/>
            </p:nvSpPr>
            <p:spPr>
              <a:xfrm>
                <a:off x="7013234" y="4449106"/>
                <a:ext cx="734945" cy="523220"/>
              </a:xfrm>
              <a:prstGeom prst="rect">
                <a:avLst/>
              </a:prstGeom>
              <a:blipFill>
                <a:blip r:embed="rId6"/>
                <a:stretch>
                  <a:fillRect b="-2381"/>
                </a:stretch>
              </a:blipFill>
            </p:spPr>
            <p:txBody>
              <a:bodyPr/>
              <a:lstStyle/>
              <a:p>
                <a:r>
                  <a:rPr lang="en-NL">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A66DDA63-A850-FC31-AAC3-B6AFAF0F755C}"/>
                  </a:ext>
                </a:extLst>
              </p:cNvPr>
              <p:cNvSpPr txBox="1"/>
              <p:nvPr/>
            </p:nvSpPr>
            <p:spPr>
              <a:xfrm>
                <a:off x="5506962" y="3604130"/>
                <a:ext cx="569387"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nl-NL" sz="2800" b="0" i="1" smtClean="0">
                              <a:solidFill>
                                <a:schemeClr val="accent6"/>
                              </a:solidFill>
                              <a:latin typeface="Cambria Math" panose="02040503050406030204" pitchFamily="18" charset="0"/>
                            </a:rPr>
                          </m:ctrlPr>
                        </m:sSubPr>
                        <m:e>
                          <m:r>
                            <a:rPr lang="nl-NL" sz="2800" b="0" i="1" smtClean="0">
                              <a:solidFill>
                                <a:schemeClr val="accent6"/>
                              </a:solidFill>
                              <a:latin typeface="Cambria Math" panose="02040503050406030204" pitchFamily="18" charset="0"/>
                            </a:rPr>
                            <m:t>𝑡</m:t>
                          </m:r>
                        </m:e>
                        <m:sub>
                          <m:r>
                            <a:rPr lang="nl-NL" sz="2800" b="0" i="1" smtClean="0">
                              <a:solidFill>
                                <a:schemeClr val="accent6"/>
                              </a:solidFill>
                              <a:latin typeface="Cambria Math" panose="02040503050406030204" pitchFamily="18" charset="0"/>
                            </a:rPr>
                            <m:t>5</m:t>
                          </m:r>
                        </m:sub>
                      </m:sSub>
                    </m:oMath>
                  </m:oMathPara>
                </a14:m>
                <a:endParaRPr lang="en-US" sz="2800" dirty="0">
                  <a:solidFill>
                    <a:schemeClr val="accent6"/>
                  </a:solidFill>
                </a:endParaRPr>
              </a:p>
            </p:txBody>
          </p:sp>
        </mc:Choice>
        <mc:Fallback xmlns="">
          <p:sp>
            <p:nvSpPr>
              <p:cNvPr id="40" name="TextBox 39">
                <a:extLst>
                  <a:ext uri="{FF2B5EF4-FFF2-40B4-BE49-F238E27FC236}">
                    <a16:creationId xmlns:a16="http://schemas.microsoft.com/office/drawing/2014/main" id="{A66DDA63-A850-FC31-AAC3-B6AFAF0F755C}"/>
                  </a:ext>
                </a:extLst>
              </p:cNvPr>
              <p:cNvSpPr txBox="1">
                <a:spLocks noRot="1" noChangeAspect="1" noMove="1" noResize="1" noEditPoints="1" noAdjustHandles="1" noChangeArrowheads="1" noChangeShapeType="1" noTextEdit="1"/>
              </p:cNvSpPr>
              <p:nvPr/>
            </p:nvSpPr>
            <p:spPr>
              <a:xfrm>
                <a:off x="5506962" y="3604130"/>
                <a:ext cx="569387" cy="523220"/>
              </a:xfrm>
              <a:prstGeom prst="rect">
                <a:avLst/>
              </a:prstGeom>
              <a:blipFill>
                <a:blip r:embed="rId7"/>
                <a:stretch>
                  <a:fillRect b="-2381"/>
                </a:stretch>
              </a:blipFill>
            </p:spPr>
            <p:txBody>
              <a:bodyPr/>
              <a:lstStyle/>
              <a:p>
                <a:r>
                  <a:rPr lang="en-NL">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9757C31-8466-9A07-E106-16862718FC62}"/>
                  </a:ext>
                </a:extLst>
              </p:cNvPr>
              <p:cNvSpPr txBox="1"/>
              <p:nvPr/>
            </p:nvSpPr>
            <p:spPr>
              <a:xfrm>
                <a:off x="7526262" y="3604130"/>
                <a:ext cx="569387"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nl-NL" sz="2800" b="0" i="1" dirty="0" smtClean="0">
                              <a:solidFill>
                                <a:schemeClr val="accent6"/>
                              </a:solidFill>
                              <a:latin typeface="Cambria Math" panose="02040503050406030204" pitchFamily="18" charset="0"/>
                            </a:rPr>
                          </m:ctrlPr>
                        </m:sSubPr>
                        <m:e>
                          <m:r>
                            <a:rPr lang="nl-NL" sz="2800" b="0" i="1" dirty="0" smtClean="0">
                              <a:solidFill>
                                <a:schemeClr val="accent6"/>
                              </a:solidFill>
                              <a:latin typeface="Cambria Math" panose="02040503050406030204" pitchFamily="18" charset="0"/>
                            </a:rPr>
                            <m:t>𝑡</m:t>
                          </m:r>
                        </m:e>
                        <m:sub>
                          <m:r>
                            <a:rPr lang="nl-NL" sz="2800" b="0" i="1" dirty="0" smtClean="0">
                              <a:solidFill>
                                <a:schemeClr val="accent6"/>
                              </a:solidFill>
                              <a:latin typeface="Cambria Math" panose="02040503050406030204" pitchFamily="18" charset="0"/>
                            </a:rPr>
                            <m:t>6</m:t>
                          </m:r>
                        </m:sub>
                      </m:sSub>
                    </m:oMath>
                  </m:oMathPara>
                </a14:m>
                <a:endParaRPr lang="en-US" sz="2800" dirty="0">
                  <a:solidFill>
                    <a:schemeClr val="accent6"/>
                  </a:solidFill>
                </a:endParaRPr>
              </a:p>
            </p:txBody>
          </p:sp>
        </mc:Choice>
        <mc:Fallback xmlns="">
          <p:sp>
            <p:nvSpPr>
              <p:cNvPr id="41" name="TextBox 40">
                <a:extLst>
                  <a:ext uri="{FF2B5EF4-FFF2-40B4-BE49-F238E27FC236}">
                    <a16:creationId xmlns:a16="http://schemas.microsoft.com/office/drawing/2014/main" id="{79757C31-8466-9A07-E106-16862718FC62}"/>
                  </a:ext>
                </a:extLst>
              </p:cNvPr>
              <p:cNvSpPr txBox="1">
                <a:spLocks noRot="1" noChangeAspect="1" noMove="1" noResize="1" noEditPoints="1" noAdjustHandles="1" noChangeArrowheads="1" noChangeShapeType="1" noTextEdit="1"/>
              </p:cNvSpPr>
              <p:nvPr/>
            </p:nvSpPr>
            <p:spPr>
              <a:xfrm>
                <a:off x="7526262" y="3604130"/>
                <a:ext cx="569387" cy="523220"/>
              </a:xfrm>
              <a:prstGeom prst="rect">
                <a:avLst/>
              </a:prstGeom>
              <a:blipFill>
                <a:blip r:embed="rId8"/>
                <a:stretch>
                  <a:fillRect b="-2381"/>
                </a:stretch>
              </a:blipFill>
            </p:spPr>
            <p:txBody>
              <a:bodyPr/>
              <a:lstStyle/>
              <a:p>
                <a:r>
                  <a:rPr lang="en-NL">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82DEDC5A-6D80-A61F-7050-A58AC69587E5}"/>
                  </a:ext>
                </a:extLst>
              </p:cNvPr>
              <p:cNvSpPr txBox="1"/>
              <p:nvPr/>
            </p:nvSpPr>
            <p:spPr>
              <a:xfrm>
                <a:off x="6561062" y="5331330"/>
                <a:ext cx="569387"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nl-NL" sz="2800" b="0" i="1" dirty="0" smtClean="0">
                              <a:solidFill>
                                <a:schemeClr val="accent6"/>
                              </a:solidFill>
                              <a:latin typeface="Cambria Math" panose="02040503050406030204" pitchFamily="18" charset="0"/>
                            </a:rPr>
                          </m:ctrlPr>
                        </m:sSubPr>
                        <m:e>
                          <m:r>
                            <a:rPr lang="nl-NL" sz="2800" b="0" i="1" dirty="0" smtClean="0">
                              <a:solidFill>
                                <a:schemeClr val="accent6"/>
                              </a:solidFill>
                              <a:latin typeface="Cambria Math" panose="02040503050406030204" pitchFamily="18" charset="0"/>
                            </a:rPr>
                            <m:t>𝑡</m:t>
                          </m:r>
                        </m:e>
                        <m:sub>
                          <m:r>
                            <a:rPr lang="nl-NL" sz="2800" b="0" i="1" dirty="0" smtClean="0">
                              <a:solidFill>
                                <a:schemeClr val="accent6"/>
                              </a:solidFill>
                              <a:latin typeface="Cambria Math" panose="02040503050406030204" pitchFamily="18" charset="0"/>
                            </a:rPr>
                            <m:t>7</m:t>
                          </m:r>
                        </m:sub>
                      </m:sSub>
                    </m:oMath>
                  </m:oMathPara>
                </a14:m>
                <a:endParaRPr lang="en-US" sz="2800" dirty="0">
                  <a:solidFill>
                    <a:schemeClr val="accent6"/>
                  </a:solidFill>
                </a:endParaRPr>
              </a:p>
            </p:txBody>
          </p:sp>
        </mc:Choice>
        <mc:Fallback xmlns="">
          <p:sp>
            <p:nvSpPr>
              <p:cNvPr id="42" name="TextBox 41">
                <a:extLst>
                  <a:ext uri="{FF2B5EF4-FFF2-40B4-BE49-F238E27FC236}">
                    <a16:creationId xmlns:a16="http://schemas.microsoft.com/office/drawing/2014/main" id="{82DEDC5A-6D80-A61F-7050-A58AC69587E5}"/>
                  </a:ext>
                </a:extLst>
              </p:cNvPr>
              <p:cNvSpPr txBox="1">
                <a:spLocks noRot="1" noChangeAspect="1" noMove="1" noResize="1" noEditPoints="1" noAdjustHandles="1" noChangeArrowheads="1" noChangeShapeType="1" noTextEdit="1"/>
              </p:cNvSpPr>
              <p:nvPr/>
            </p:nvSpPr>
            <p:spPr>
              <a:xfrm>
                <a:off x="6561062" y="5331330"/>
                <a:ext cx="569387" cy="523220"/>
              </a:xfrm>
              <a:prstGeom prst="rect">
                <a:avLst/>
              </a:prstGeom>
              <a:blipFill>
                <a:blip r:embed="rId9"/>
                <a:stretch>
                  <a:fillRect b="-2439"/>
                </a:stretch>
              </a:blipFill>
            </p:spPr>
            <p:txBody>
              <a:bodyPr/>
              <a:lstStyle/>
              <a:p>
                <a:r>
                  <a:rPr lang="en-NL">
                    <a:noFill/>
                  </a:rPr>
                  <a:t> </a:t>
                </a:r>
              </a:p>
            </p:txBody>
          </p:sp>
        </mc:Fallback>
      </mc:AlternateContent>
      <p:sp>
        <p:nvSpPr>
          <p:cNvPr id="22" name="TextBox 21">
            <a:extLst>
              <a:ext uri="{FF2B5EF4-FFF2-40B4-BE49-F238E27FC236}">
                <a16:creationId xmlns:a16="http://schemas.microsoft.com/office/drawing/2014/main" id="{F51A83AD-2255-7D3E-95FA-445B174E85E8}"/>
              </a:ext>
            </a:extLst>
          </p:cNvPr>
          <p:cNvSpPr txBox="1"/>
          <p:nvPr/>
        </p:nvSpPr>
        <p:spPr>
          <a:xfrm>
            <a:off x="6571362" y="6314769"/>
            <a:ext cx="4864370" cy="461665"/>
          </a:xfrm>
          <a:prstGeom prst="rect">
            <a:avLst/>
          </a:prstGeom>
          <a:noFill/>
        </p:spPr>
        <p:txBody>
          <a:bodyPr wrap="square" rtlCol="0">
            <a:spAutoFit/>
          </a:bodyPr>
          <a:lstStyle/>
          <a:p>
            <a:r>
              <a:rPr lang="en-US" sz="2400" dirty="0"/>
              <a:t>Invariant: even parity per circle!</a:t>
            </a:r>
          </a:p>
        </p:txBody>
      </p:sp>
      <p:sp>
        <p:nvSpPr>
          <p:cNvPr id="25" name="TextBox 24">
            <a:extLst>
              <a:ext uri="{FF2B5EF4-FFF2-40B4-BE49-F238E27FC236}">
                <a16:creationId xmlns:a16="http://schemas.microsoft.com/office/drawing/2014/main" id="{F0AB1CE7-EBAF-FBFE-3FC1-45AB7E54C807}"/>
              </a:ext>
            </a:extLst>
          </p:cNvPr>
          <p:cNvSpPr txBox="1"/>
          <p:nvPr/>
        </p:nvSpPr>
        <p:spPr>
          <a:xfrm>
            <a:off x="10751537" y="4496933"/>
            <a:ext cx="367408" cy="523220"/>
          </a:xfrm>
          <a:prstGeom prst="rect">
            <a:avLst/>
          </a:prstGeom>
          <a:noFill/>
        </p:spPr>
        <p:txBody>
          <a:bodyPr wrap="none" rtlCol="0">
            <a:spAutoFit/>
          </a:bodyPr>
          <a:lstStyle/>
          <a:p>
            <a:r>
              <a:rPr lang="en-US" sz="2800" dirty="0">
                <a:highlight>
                  <a:srgbClr val="FFFF00"/>
                </a:highlight>
              </a:rPr>
              <a:t>0</a:t>
            </a:r>
          </a:p>
        </p:txBody>
      </p:sp>
    </p:spTree>
    <p:extLst>
      <p:ext uri="{BB962C8B-B14F-4D97-AF65-F5344CB8AC3E}">
        <p14:creationId xmlns:p14="http://schemas.microsoft.com/office/powerpoint/2010/main" val="19278225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6"/>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7"/>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1">
                                            <p:txEl>
                                              <p:pRg st="3" end="3"/>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25"/>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xit" presetSubtype="0" fill="hold" grpId="1" nodeType="clickEffect">
                                  <p:stCondLst>
                                    <p:cond delay="0"/>
                                  </p:stCondLst>
                                  <p:childTnLst>
                                    <p:set>
                                      <p:cBhvr>
                                        <p:cTn id="56" dur="1" fill="hold">
                                          <p:stCondLst>
                                            <p:cond delay="0"/>
                                          </p:stCondLst>
                                        </p:cTn>
                                        <p:tgtEl>
                                          <p:spTgt spid="25"/>
                                        </p:tgtEl>
                                        <p:attrNameLst>
                                          <p:attrName>style.visibility</p:attrName>
                                        </p:attrNameLst>
                                      </p:cBhvr>
                                      <p:to>
                                        <p:strVal val="hidden"/>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2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uiExpand="1" build="p"/>
      <p:bldP spid="15" grpId="0"/>
      <p:bldP spid="16" grpId="0"/>
      <p:bldP spid="17" grpId="0"/>
      <p:bldP spid="20" grpId="0"/>
      <p:bldP spid="23" grpId="0"/>
      <p:bldP spid="26" grpId="0"/>
      <p:bldP spid="27" grpId="0"/>
      <p:bldP spid="25" grpId="0"/>
      <p:bldP spid="25" grpId="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C998BCD6-1B26-71E4-FC6A-C1CB8F490B8D}"/>
              </a:ext>
            </a:extLst>
          </p:cNvPr>
          <p:cNvPicPr>
            <a:picLocks noChangeAspect="1"/>
          </p:cNvPicPr>
          <p:nvPr/>
        </p:nvPicPr>
        <p:blipFill>
          <a:blip r:embed="rId2"/>
          <a:stretch>
            <a:fillRect/>
          </a:stretch>
        </p:blipFill>
        <p:spPr>
          <a:xfrm>
            <a:off x="415120" y="2702820"/>
            <a:ext cx="11475855" cy="4587996"/>
          </a:xfrm>
          <a:prstGeom prst="rect">
            <a:avLst/>
          </a:prstGeom>
        </p:spPr>
      </p:pic>
      <p:sp>
        <p:nvSpPr>
          <p:cNvPr id="12" name="Title 11">
            <a:extLst>
              <a:ext uri="{FF2B5EF4-FFF2-40B4-BE49-F238E27FC236}">
                <a16:creationId xmlns:a16="http://schemas.microsoft.com/office/drawing/2014/main" id="{72FAEFCF-6AB3-F7B5-D55F-4ED5D1BDFDE3}"/>
              </a:ext>
            </a:extLst>
          </p:cNvPr>
          <p:cNvSpPr>
            <a:spLocks noGrp="1"/>
          </p:cNvSpPr>
          <p:nvPr>
            <p:ph type="title"/>
          </p:nvPr>
        </p:nvSpPr>
        <p:spPr>
          <a:xfrm>
            <a:off x="567869" y="89763"/>
            <a:ext cx="10515600" cy="1325563"/>
          </a:xfrm>
        </p:spPr>
        <p:txBody>
          <a:bodyPr/>
          <a:lstStyle/>
          <a:p>
            <a:r>
              <a:rPr lang="en-NL" dirty="0"/>
              <a:t>Illustration: Hamming code</a:t>
            </a:r>
          </a:p>
        </p:txBody>
      </p:sp>
      <p:sp>
        <p:nvSpPr>
          <p:cNvPr id="34" name="Rounded Rectangle 33">
            <a:extLst>
              <a:ext uri="{FF2B5EF4-FFF2-40B4-BE49-F238E27FC236}">
                <a16:creationId xmlns:a16="http://schemas.microsoft.com/office/drawing/2014/main" id="{6B678719-025C-8DE1-AF4C-5391B9D0976D}"/>
              </a:ext>
            </a:extLst>
          </p:cNvPr>
          <p:cNvSpPr/>
          <p:nvPr/>
        </p:nvSpPr>
        <p:spPr>
          <a:xfrm>
            <a:off x="8366472" y="1245451"/>
            <a:ext cx="1817370" cy="1327672"/>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NL" sz="2400" dirty="0"/>
              <a:t>decoder</a:t>
            </a:r>
          </a:p>
        </p:txBody>
      </p:sp>
      <p:sp>
        <p:nvSpPr>
          <p:cNvPr id="37" name="Rounded Rectangle 36">
            <a:extLst>
              <a:ext uri="{FF2B5EF4-FFF2-40B4-BE49-F238E27FC236}">
                <a16:creationId xmlns:a16="http://schemas.microsoft.com/office/drawing/2014/main" id="{208CFEA2-201F-8794-5977-9EB55865FB38}"/>
              </a:ext>
            </a:extLst>
          </p:cNvPr>
          <p:cNvSpPr/>
          <p:nvPr/>
        </p:nvSpPr>
        <p:spPr>
          <a:xfrm>
            <a:off x="1875634" y="1277747"/>
            <a:ext cx="1817370" cy="124911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NL" sz="2400" dirty="0"/>
              <a:t>encoder</a:t>
            </a:r>
          </a:p>
        </p:txBody>
      </p:sp>
      <p:sp>
        <p:nvSpPr>
          <p:cNvPr id="3" name="Rounded Rectangle 2">
            <a:extLst>
              <a:ext uri="{FF2B5EF4-FFF2-40B4-BE49-F238E27FC236}">
                <a16:creationId xmlns:a16="http://schemas.microsoft.com/office/drawing/2014/main" id="{00364EAC-C5A3-711B-3DA7-57ACAE3CEE97}"/>
              </a:ext>
            </a:extLst>
          </p:cNvPr>
          <p:cNvSpPr/>
          <p:nvPr/>
        </p:nvSpPr>
        <p:spPr>
          <a:xfrm>
            <a:off x="5131970" y="1245451"/>
            <a:ext cx="1817370" cy="132767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NL" sz="2400" dirty="0"/>
          </a:p>
        </p:txBody>
      </p:sp>
      <p:sp>
        <p:nvSpPr>
          <p:cNvPr id="4" name="Right Arrow 3">
            <a:extLst>
              <a:ext uri="{FF2B5EF4-FFF2-40B4-BE49-F238E27FC236}">
                <a16:creationId xmlns:a16="http://schemas.microsoft.com/office/drawing/2014/main" id="{74F0EF9B-CE49-D9DD-74B7-DCC5DE579937}"/>
              </a:ext>
            </a:extLst>
          </p:cNvPr>
          <p:cNvSpPr/>
          <p:nvPr/>
        </p:nvSpPr>
        <p:spPr>
          <a:xfrm>
            <a:off x="7075979" y="1518587"/>
            <a:ext cx="1206443" cy="984974"/>
          </a:xfrm>
          <a:custGeom>
            <a:avLst/>
            <a:gdLst>
              <a:gd name="connsiteX0" fmla="*/ 0 w 1206443"/>
              <a:gd name="connsiteY0" fmla="*/ 246244 h 984974"/>
              <a:gd name="connsiteX1" fmla="*/ 371257 w 1206443"/>
              <a:gd name="connsiteY1" fmla="*/ 246244 h 984974"/>
              <a:gd name="connsiteX2" fmla="*/ 713956 w 1206443"/>
              <a:gd name="connsiteY2" fmla="*/ 246244 h 984974"/>
              <a:gd name="connsiteX3" fmla="*/ 713956 w 1206443"/>
              <a:gd name="connsiteY3" fmla="*/ 0 h 984974"/>
              <a:gd name="connsiteX4" fmla="*/ 945425 w 1206443"/>
              <a:gd name="connsiteY4" fmla="*/ 231469 h 984974"/>
              <a:gd name="connsiteX5" fmla="*/ 1206443 w 1206443"/>
              <a:gd name="connsiteY5" fmla="*/ 492487 h 984974"/>
              <a:gd name="connsiteX6" fmla="*/ 965124 w 1206443"/>
              <a:gd name="connsiteY6" fmla="*/ 733806 h 984974"/>
              <a:gd name="connsiteX7" fmla="*/ 713956 w 1206443"/>
              <a:gd name="connsiteY7" fmla="*/ 984974 h 984974"/>
              <a:gd name="connsiteX8" fmla="*/ 713956 w 1206443"/>
              <a:gd name="connsiteY8" fmla="*/ 738731 h 984974"/>
              <a:gd name="connsiteX9" fmla="*/ 378397 w 1206443"/>
              <a:gd name="connsiteY9" fmla="*/ 738731 h 984974"/>
              <a:gd name="connsiteX10" fmla="*/ 0 w 1206443"/>
              <a:gd name="connsiteY10" fmla="*/ 738731 h 984974"/>
              <a:gd name="connsiteX11" fmla="*/ 0 w 1206443"/>
              <a:gd name="connsiteY11" fmla="*/ 246244 h 984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06443" h="984974" fill="none" extrusionOk="0">
                <a:moveTo>
                  <a:pt x="0" y="246244"/>
                </a:moveTo>
                <a:cubicBezTo>
                  <a:pt x="177589" y="208066"/>
                  <a:pt x="273199" y="260970"/>
                  <a:pt x="371257" y="246244"/>
                </a:cubicBezTo>
                <a:cubicBezTo>
                  <a:pt x="469315" y="231518"/>
                  <a:pt x="614040" y="268687"/>
                  <a:pt x="713956" y="246244"/>
                </a:cubicBezTo>
                <a:cubicBezTo>
                  <a:pt x="699544" y="174556"/>
                  <a:pt x="731376" y="52007"/>
                  <a:pt x="713956" y="0"/>
                </a:cubicBezTo>
                <a:cubicBezTo>
                  <a:pt x="808055" y="90557"/>
                  <a:pt x="857979" y="161061"/>
                  <a:pt x="945425" y="231469"/>
                </a:cubicBezTo>
                <a:cubicBezTo>
                  <a:pt x="1032871" y="301877"/>
                  <a:pt x="1077100" y="379935"/>
                  <a:pt x="1206443" y="492487"/>
                </a:cubicBezTo>
                <a:cubicBezTo>
                  <a:pt x="1104124" y="629940"/>
                  <a:pt x="1059953" y="623420"/>
                  <a:pt x="965124" y="733806"/>
                </a:cubicBezTo>
                <a:cubicBezTo>
                  <a:pt x="870295" y="844192"/>
                  <a:pt x="756851" y="920391"/>
                  <a:pt x="713956" y="984974"/>
                </a:cubicBezTo>
                <a:cubicBezTo>
                  <a:pt x="711503" y="924336"/>
                  <a:pt x="727038" y="819690"/>
                  <a:pt x="713956" y="738731"/>
                </a:cubicBezTo>
                <a:cubicBezTo>
                  <a:pt x="598675" y="753513"/>
                  <a:pt x="535370" y="708738"/>
                  <a:pt x="378397" y="738731"/>
                </a:cubicBezTo>
                <a:cubicBezTo>
                  <a:pt x="221424" y="768724"/>
                  <a:pt x="161079" y="702877"/>
                  <a:pt x="0" y="738731"/>
                </a:cubicBezTo>
                <a:cubicBezTo>
                  <a:pt x="-29817" y="549415"/>
                  <a:pt x="32840" y="476501"/>
                  <a:pt x="0" y="246244"/>
                </a:cubicBezTo>
                <a:close/>
              </a:path>
              <a:path w="1206443" h="984974" stroke="0" extrusionOk="0">
                <a:moveTo>
                  <a:pt x="0" y="246244"/>
                </a:moveTo>
                <a:cubicBezTo>
                  <a:pt x="144481" y="224263"/>
                  <a:pt x="259875" y="262696"/>
                  <a:pt x="349838" y="246244"/>
                </a:cubicBezTo>
                <a:cubicBezTo>
                  <a:pt x="439801" y="229792"/>
                  <a:pt x="550447" y="256406"/>
                  <a:pt x="713956" y="246244"/>
                </a:cubicBezTo>
                <a:cubicBezTo>
                  <a:pt x="698499" y="155019"/>
                  <a:pt x="715639" y="58319"/>
                  <a:pt x="713956" y="0"/>
                </a:cubicBezTo>
                <a:cubicBezTo>
                  <a:pt x="824424" y="69405"/>
                  <a:pt x="838972" y="175240"/>
                  <a:pt x="960200" y="246244"/>
                </a:cubicBezTo>
                <a:cubicBezTo>
                  <a:pt x="1081428" y="317248"/>
                  <a:pt x="1067933" y="400573"/>
                  <a:pt x="1206443" y="492487"/>
                </a:cubicBezTo>
                <a:cubicBezTo>
                  <a:pt x="1161131" y="549746"/>
                  <a:pt x="1000170" y="652588"/>
                  <a:pt x="950350" y="748580"/>
                </a:cubicBezTo>
                <a:cubicBezTo>
                  <a:pt x="900530" y="844572"/>
                  <a:pt x="752791" y="904996"/>
                  <a:pt x="713956" y="984974"/>
                </a:cubicBezTo>
                <a:cubicBezTo>
                  <a:pt x="708281" y="882726"/>
                  <a:pt x="727870" y="806403"/>
                  <a:pt x="713956" y="738731"/>
                </a:cubicBezTo>
                <a:cubicBezTo>
                  <a:pt x="542994" y="768384"/>
                  <a:pt x="492340" y="734973"/>
                  <a:pt x="356978" y="738731"/>
                </a:cubicBezTo>
                <a:cubicBezTo>
                  <a:pt x="221616" y="742489"/>
                  <a:pt x="127308" y="707400"/>
                  <a:pt x="0" y="738731"/>
                </a:cubicBezTo>
                <a:cubicBezTo>
                  <a:pt x="-43872" y="630528"/>
                  <a:pt x="23369" y="426570"/>
                  <a:pt x="0" y="246244"/>
                </a:cubicBezTo>
                <a:close/>
              </a:path>
            </a:pathLst>
          </a:custGeom>
          <a:gradFill>
            <a:gsLst>
              <a:gs pos="0">
                <a:srgbClr val="7030A0"/>
              </a:gs>
              <a:gs pos="50000">
                <a:schemeClr val="accent5">
                  <a:satMod val="110000"/>
                  <a:lumMod val="100000"/>
                  <a:shade val="100000"/>
                </a:schemeClr>
              </a:gs>
              <a:gs pos="100000">
                <a:schemeClr val="accent2"/>
              </a:gs>
            </a:gsLst>
          </a:gradFill>
          <a:ln w="44450">
            <a:solidFill>
              <a:srgbClr val="7030A0"/>
            </a:solidFill>
            <a:extLst>
              <a:ext uri="{C807C97D-BFC1-408E-A445-0C87EB9F89A2}">
                <ask:lineSketchStyleProps xmlns:ask="http://schemas.microsoft.com/office/drawing/2018/sketchyshapes" sd="1219033472">
                  <a:prstGeom prst="rightArrow">
                    <a:avLst/>
                  </a:prstGeom>
                  <ask:type>
                    <ask:lineSketchScribble/>
                  </ask:type>
                </ask:lineSketchStyleProps>
              </a:ext>
            </a:extLst>
          </a:ln>
        </p:spPr>
        <p:style>
          <a:lnRef idx="1">
            <a:schemeClr val="accent5"/>
          </a:lnRef>
          <a:fillRef idx="3">
            <a:schemeClr val="accent5"/>
          </a:fillRef>
          <a:effectRef idx="2">
            <a:schemeClr val="accent5"/>
          </a:effectRef>
          <a:fontRef idx="minor">
            <a:schemeClr val="lt1"/>
          </a:fontRef>
        </p:style>
        <p:txBody>
          <a:bodyPr rtlCol="0" anchor="ctr"/>
          <a:lstStyle/>
          <a:p>
            <a:pPr algn="ctr"/>
            <a:r>
              <a:rPr lang="en-NL" sz="2800" dirty="0"/>
              <a:t>Y</a:t>
            </a:r>
          </a:p>
        </p:txBody>
      </p:sp>
      <p:sp>
        <p:nvSpPr>
          <p:cNvPr id="5" name="Right Arrow 4">
            <a:extLst>
              <a:ext uri="{FF2B5EF4-FFF2-40B4-BE49-F238E27FC236}">
                <a16:creationId xmlns:a16="http://schemas.microsoft.com/office/drawing/2014/main" id="{7BC9AC9A-64E1-035F-1381-788327417DB5}"/>
              </a:ext>
            </a:extLst>
          </p:cNvPr>
          <p:cNvSpPr/>
          <p:nvPr/>
        </p:nvSpPr>
        <p:spPr>
          <a:xfrm>
            <a:off x="10325652" y="1591289"/>
            <a:ext cx="1646874" cy="6391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L" sz="2800" dirty="0"/>
              <a:t>message</a:t>
            </a:r>
          </a:p>
        </p:txBody>
      </p:sp>
      <p:sp>
        <p:nvSpPr>
          <p:cNvPr id="33" name="Right Arrow 32">
            <a:extLst>
              <a:ext uri="{FF2B5EF4-FFF2-40B4-BE49-F238E27FC236}">
                <a16:creationId xmlns:a16="http://schemas.microsoft.com/office/drawing/2014/main" id="{7E92664E-2FE0-8C18-DDC7-857E8C6BB88C}"/>
              </a:ext>
            </a:extLst>
          </p:cNvPr>
          <p:cNvSpPr/>
          <p:nvPr/>
        </p:nvSpPr>
        <p:spPr>
          <a:xfrm>
            <a:off x="141522" y="1591289"/>
            <a:ext cx="1646874" cy="6391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L" sz="2800" dirty="0"/>
              <a:t>message</a:t>
            </a:r>
          </a:p>
        </p:txBody>
      </p:sp>
      <p:sp>
        <p:nvSpPr>
          <p:cNvPr id="36" name="Right Arrow 35">
            <a:extLst>
              <a:ext uri="{FF2B5EF4-FFF2-40B4-BE49-F238E27FC236}">
                <a16:creationId xmlns:a16="http://schemas.microsoft.com/office/drawing/2014/main" id="{B47ACDD9-B81E-F897-A061-1DC1E99F69CF}"/>
              </a:ext>
            </a:extLst>
          </p:cNvPr>
          <p:cNvSpPr/>
          <p:nvPr/>
        </p:nvSpPr>
        <p:spPr>
          <a:xfrm>
            <a:off x="3852119" y="1441755"/>
            <a:ext cx="1223612" cy="9994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L" sz="2800" dirty="0"/>
              <a:t>X</a:t>
            </a:r>
          </a:p>
        </p:txBody>
      </p:sp>
      <p:sp>
        <p:nvSpPr>
          <p:cNvPr id="7" name="TextBox 6">
            <a:extLst>
              <a:ext uri="{FF2B5EF4-FFF2-40B4-BE49-F238E27FC236}">
                <a16:creationId xmlns:a16="http://schemas.microsoft.com/office/drawing/2014/main" id="{01FDC848-9DF3-9863-AAEA-A685C2FD7B4E}"/>
              </a:ext>
            </a:extLst>
          </p:cNvPr>
          <p:cNvSpPr txBox="1"/>
          <p:nvPr/>
        </p:nvSpPr>
        <p:spPr>
          <a:xfrm>
            <a:off x="5291085" y="1277747"/>
            <a:ext cx="1499140" cy="461665"/>
          </a:xfrm>
          <a:prstGeom prst="rect">
            <a:avLst/>
          </a:prstGeom>
          <a:noFill/>
        </p:spPr>
        <p:txBody>
          <a:bodyPr wrap="square" rtlCol="0">
            <a:spAutoFit/>
          </a:bodyPr>
          <a:lstStyle/>
          <a:p>
            <a:pPr algn="ctr"/>
            <a:r>
              <a:rPr lang="en-NL" sz="2400" dirty="0">
                <a:solidFill>
                  <a:schemeClr val="tx1"/>
                </a:solidFill>
              </a:rPr>
              <a:t>BSC(0.1)</a:t>
            </a:r>
          </a:p>
        </p:txBody>
      </p:sp>
      <p:grpSp>
        <p:nvGrpSpPr>
          <p:cNvPr id="18" name="Group 17">
            <a:extLst>
              <a:ext uri="{FF2B5EF4-FFF2-40B4-BE49-F238E27FC236}">
                <a16:creationId xmlns:a16="http://schemas.microsoft.com/office/drawing/2014/main" id="{C4613623-BCE3-97A8-D73F-B39264FB85EF}"/>
              </a:ext>
            </a:extLst>
          </p:cNvPr>
          <p:cNvGrpSpPr/>
          <p:nvPr/>
        </p:nvGrpSpPr>
        <p:grpSpPr>
          <a:xfrm>
            <a:off x="5512670" y="1902302"/>
            <a:ext cx="1055970" cy="410078"/>
            <a:chOff x="4506630" y="4382769"/>
            <a:chExt cx="1589370" cy="617220"/>
          </a:xfrm>
        </p:grpSpPr>
        <p:cxnSp>
          <p:nvCxnSpPr>
            <p:cNvPr id="10" name="Straight Connector 9">
              <a:extLst>
                <a:ext uri="{FF2B5EF4-FFF2-40B4-BE49-F238E27FC236}">
                  <a16:creationId xmlns:a16="http://schemas.microsoft.com/office/drawing/2014/main" id="{C2280608-E208-7149-9BAE-749E9DCE5042}"/>
                </a:ext>
              </a:extLst>
            </p:cNvPr>
            <p:cNvCxnSpPr>
              <a:cxnSpLocks/>
            </p:cNvCxnSpPr>
            <p:nvPr/>
          </p:nvCxnSpPr>
          <p:spPr>
            <a:xfrm>
              <a:off x="4506630" y="4382769"/>
              <a:ext cx="1589370" cy="0"/>
            </a:xfrm>
            <a:prstGeom prst="line">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D26FB130-08A5-D04A-A6B9-1604C408BE7D}"/>
                </a:ext>
              </a:extLst>
            </p:cNvPr>
            <p:cNvCxnSpPr>
              <a:cxnSpLocks/>
            </p:cNvCxnSpPr>
            <p:nvPr/>
          </p:nvCxnSpPr>
          <p:spPr>
            <a:xfrm>
              <a:off x="4506630" y="4999989"/>
              <a:ext cx="1589370" cy="0"/>
            </a:xfrm>
            <a:prstGeom prst="line">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8AA8E628-68B2-6284-EE5C-C06D9E0B09E0}"/>
                </a:ext>
              </a:extLst>
            </p:cNvPr>
            <p:cNvCxnSpPr>
              <a:cxnSpLocks/>
            </p:cNvCxnSpPr>
            <p:nvPr/>
          </p:nvCxnSpPr>
          <p:spPr>
            <a:xfrm flipV="1">
              <a:off x="4506630" y="4382769"/>
              <a:ext cx="1589370" cy="617220"/>
            </a:xfrm>
            <a:prstGeom prst="line">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ACC01345-7AA9-ECF8-F43C-A57F966EC0FF}"/>
                </a:ext>
              </a:extLst>
            </p:cNvPr>
            <p:cNvCxnSpPr>
              <a:cxnSpLocks/>
            </p:cNvCxnSpPr>
            <p:nvPr/>
          </p:nvCxnSpPr>
          <p:spPr>
            <a:xfrm>
              <a:off x="4506630" y="4382769"/>
              <a:ext cx="1589370" cy="617220"/>
            </a:xfrm>
            <a:prstGeom prst="line">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9" name="TextBox 18">
            <a:extLst>
              <a:ext uri="{FF2B5EF4-FFF2-40B4-BE49-F238E27FC236}">
                <a16:creationId xmlns:a16="http://schemas.microsoft.com/office/drawing/2014/main" id="{11831A1F-4514-5BEE-23AB-0AEC1BAF3C58}"/>
              </a:ext>
            </a:extLst>
          </p:cNvPr>
          <p:cNvSpPr txBox="1"/>
          <p:nvPr/>
        </p:nvSpPr>
        <p:spPr>
          <a:xfrm>
            <a:off x="415120" y="2210416"/>
            <a:ext cx="1037463" cy="461665"/>
          </a:xfrm>
          <a:prstGeom prst="rect">
            <a:avLst/>
          </a:prstGeom>
          <a:noFill/>
        </p:spPr>
        <p:txBody>
          <a:bodyPr wrap="none" rtlCol="0">
            <a:spAutoFit/>
          </a:bodyPr>
          <a:lstStyle/>
          <a:p>
            <a:r>
              <a:rPr lang="nl-NL" sz="2400" dirty="0"/>
              <a:t>0110…</a:t>
            </a:r>
            <a:endParaRPr lang="en-NL" sz="2400" dirty="0"/>
          </a:p>
        </p:txBody>
      </p:sp>
      <p:sp>
        <p:nvSpPr>
          <p:cNvPr id="24" name="TextBox 23">
            <a:extLst>
              <a:ext uri="{FF2B5EF4-FFF2-40B4-BE49-F238E27FC236}">
                <a16:creationId xmlns:a16="http://schemas.microsoft.com/office/drawing/2014/main" id="{FFA11357-F132-A238-CB7C-3BDD12B6CF8A}"/>
              </a:ext>
            </a:extLst>
          </p:cNvPr>
          <p:cNvSpPr txBox="1"/>
          <p:nvPr/>
        </p:nvSpPr>
        <p:spPr>
          <a:xfrm>
            <a:off x="9858451" y="6421390"/>
            <a:ext cx="2333549" cy="369332"/>
          </a:xfrm>
          <a:prstGeom prst="rect">
            <a:avLst/>
          </a:prstGeom>
          <a:noFill/>
        </p:spPr>
        <p:txBody>
          <a:bodyPr wrap="square">
            <a:spAutoFit/>
          </a:bodyPr>
          <a:lstStyle/>
          <a:p>
            <a:r>
              <a:rPr lang="en-US" dirty="0">
                <a:hlinkClick r:id="rId3"/>
              </a:rPr>
              <a:t>Book</a:t>
            </a:r>
            <a:r>
              <a:rPr lang="en-US" dirty="0"/>
              <a:t> by David MacKay</a:t>
            </a:r>
          </a:p>
        </p:txBody>
      </p:sp>
    </p:spTree>
    <p:extLst>
      <p:ext uri="{BB962C8B-B14F-4D97-AF65-F5344CB8AC3E}">
        <p14:creationId xmlns:p14="http://schemas.microsoft.com/office/powerpoint/2010/main" val="75483156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72FAEFCF-6AB3-F7B5-D55F-4ED5D1BDFDE3}"/>
              </a:ext>
            </a:extLst>
          </p:cNvPr>
          <p:cNvSpPr>
            <a:spLocks noGrp="1"/>
          </p:cNvSpPr>
          <p:nvPr>
            <p:ph type="title"/>
          </p:nvPr>
        </p:nvSpPr>
        <p:spPr>
          <a:xfrm>
            <a:off x="567869" y="89763"/>
            <a:ext cx="10515600" cy="1325563"/>
          </a:xfrm>
        </p:spPr>
        <p:txBody>
          <a:bodyPr/>
          <a:lstStyle/>
          <a:p>
            <a:r>
              <a:rPr lang="en-NL" dirty="0"/>
              <a:t>Surviving Noisy Channels</a:t>
            </a:r>
          </a:p>
        </p:txBody>
      </p:sp>
      <p:sp>
        <p:nvSpPr>
          <p:cNvPr id="2" name="Rounded Rectangle 1">
            <a:extLst>
              <a:ext uri="{FF2B5EF4-FFF2-40B4-BE49-F238E27FC236}">
                <a16:creationId xmlns:a16="http://schemas.microsoft.com/office/drawing/2014/main" id="{AFA3AC51-EDA4-7EA7-D623-317F12F73C6F}"/>
              </a:ext>
            </a:extLst>
          </p:cNvPr>
          <p:cNvSpPr/>
          <p:nvPr/>
        </p:nvSpPr>
        <p:spPr>
          <a:xfrm>
            <a:off x="1239776" y="2988426"/>
            <a:ext cx="4800719" cy="2905637"/>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r>
              <a:rPr lang="en-NL" sz="3200" b="1" dirty="0">
                <a:solidFill>
                  <a:schemeClr val="tx1"/>
                </a:solidFill>
              </a:rPr>
              <a:t>Every channel has a capacity C. There exist error-correcting codes to cope with the noisy channel at any rate R&lt;C. </a:t>
            </a:r>
          </a:p>
        </p:txBody>
      </p:sp>
      <p:sp>
        <p:nvSpPr>
          <p:cNvPr id="13" name="Rounded Rectangle 12">
            <a:extLst>
              <a:ext uri="{FF2B5EF4-FFF2-40B4-BE49-F238E27FC236}">
                <a16:creationId xmlns:a16="http://schemas.microsoft.com/office/drawing/2014/main" id="{51F977FD-23F0-BCA0-807E-1CE681E6B467}"/>
              </a:ext>
            </a:extLst>
          </p:cNvPr>
          <p:cNvSpPr/>
          <p:nvPr/>
        </p:nvSpPr>
        <p:spPr>
          <a:xfrm>
            <a:off x="8366472" y="1245451"/>
            <a:ext cx="1817370" cy="1327672"/>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NL" sz="2400" dirty="0"/>
              <a:t>decoder</a:t>
            </a:r>
          </a:p>
        </p:txBody>
      </p:sp>
      <p:sp>
        <p:nvSpPr>
          <p:cNvPr id="14" name="Rounded Rectangle 13">
            <a:extLst>
              <a:ext uri="{FF2B5EF4-FFF2-40B4-BE49-F238E27FC236}">
                <a16:creationId xmlns:a16="http://schemas.microsoft.com/office/drawing/2014/main" id="{FC9A7167-00CF-694D-E6FC-831378655C28}"/>
              </a:ext>
            </a:extLst>
          </p:cNvPr>
          <p:cNvSpPr/>
          <p:nvPr/>
        </p:nvSpPr>
        <p:spPr>
          <a:xfrm>
            <a:off x="1875634" y="1277747"/>
            <a:ext cx="1817370" cy="124911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NL" sz="2400" dirty="0"/>
              <a:t>encoder</a:t>
            </a:r>
          </a:p>
        </p:txBody>
      </p:sp>
      <p:sp>
        <p:nvSpPr>
          <p:cNvPr id="15" name="Rounded Rectangle 14">
            <a:extLst>
              <a:ext uri="{FF2B5EF4-FFF2-40B4-BE49-F238E27FC236}">
                <a16:creationId xmlns:a16="http://schemas.microsoft.com/office/drawing/2014/main" id="{3129B7B6-0F93-F690-3090-352BF2450103}"/>
              </a:ext>
            </a:extLst>
          </p:cNvPr>
          <p:cNvSpPr/>
          <p:nvPr/>
        </p:nvSpPr>
        <p:spPr>
          <a:xfrm>
            <a:off x="5131970" y="1245451"/>
            <a:ext cx="1817370" cy="132767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NL" sz="2400" dirty="0"/>
          </a:p>
        </p:txBody>
      </p:sp>
      <p:sp>
        <p:nvSpPr>
          <p:cNvPr id="16" name="Right Arrow 15">
            <a:extLst>
              <a:ext uri="{FF2B5EF4-FFF2-40B4-BE49-F238E27FC236}">
                <a16:creationId xmlns:a16="http://schemas.microsoft.com/office/drawing/2014/main" id="{DF627BDD-EF1F-5343-A8FB-5FBEEBE8FB99}"/>
              </a:ext>
            </a:extLst>
          </p:cNvPr>
          <p:cNvSpPr/>
          <p:nvPr/>
        </p:nvSpPr>
        <p:spPr>
          <a:xfrm>
            <a:off x="7075979" y="1518587"/>
            <a:ext cx="1206443" cy="984974"/>
          </a:xfrm>
          <a:custGeom>
            <a:avLst/>
            <a:gdLst>
              <a:gd name="connsiteX0" fmla="*/ 0 w 1206443"/>
              <a:gd name="connsiteY0" fmla="*/ 246244 h 984974"/>
              <a:gd name="connsiteX1" fmla="*/ 371257 w 1206443"/>
              <a:gd name="connsiteY1" fmla="*/ 246244 h 984974"/>
              <a:gd name="connsiteX2" fmla="*/ 713956 w 1206443"/>
              <a:gd name="connsiteY2" fmla="*/ 246244 h 984974"/>
              <a:gd name="connsiteX3" fmla="*/ 713956 w 1206443"/>
              <a:gd name="connsiteY3" fmla="*/ 0 h 984974"/>
              <a:gd name="connsiteX4" fmla="*/ 945425 w 1206443"/>
              <a:gd name="connsiteY4" fmla="*/ 231469 h 984974"/>
              <a:gd name="connsiteX5" fmla="*/ 1206443 w 1206443"/>
              <a:gd name="connsiteY5" fmla="*/ 492487 h 984974"/>
              <a:gd name="connsiteX6" fmla="*/ 965124 w 1206443"/>
              <a:gd name="connsiteY6" fmla="*/ 733806 h 984974"/>
              <a:gd name="connsiteX7" fmla="*/ 713956 w 1206443"/>
              <a:gd name="connsiteY7" fmla="*/ 984974 h 984974"/>
              <a:gd name="connsiteX8" fmla="*/ 713956 w 1206443"/>
              <a:gd name="connsiteY8" fmla="*/ 738731 h 984974"/>
              <a:gd name="connsiteX9" fmla="*/ 378397 w 1206443"/>
              <a:gd name="connsiteY9" fmla="*/ 738731 h 984974"/>
              <a:gd name="connsiteX10" fmla="*/ 0 w 1206443"/>
              <a:gd name="connsiteY10" fmla="*/ 738731 h 984974"/>
              <a:gd name="connsiteX11" fmla="*/ 0 w 1206443"/>
              <a:gd name="connsiteY11" fmla="*/ 246244 h 984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06443" h="984974" fill="none" extrusionOk="0">
                <a:moveTo>
                  <a:pt x="0" y="246244"/>
                </a:moveTo>
                <a:cubicBezTo>
                  <a:pt x="177589" y="208066"/>
                  <a:pt x="273199" y="260970"/>
                  <a:pt x="371257" y="246244"/>
                </a:cubicBezTo>
                <a:cubicBezTo>
                  <a:pt x="469315" y="231518"/>
                  <a:pt x="614040" y="268687"/>
                  <a:pt x="713956" y="246244"/>
                </a:cubicBezTo>
                <a:cubicBezTo>
                  <a:pt x="699544" y="174556"/>
                  <a:pt x="731376" y="52007"/>
                  <a:pt x="713956" y="0"/>
                </a:cubicBezTo>
                <a:cubicBezTo>
                  <a:pt x="808055" y="90557"/>
                  <a:pt x="857979" y="161061"/>
                  <a:pt x="945425" y="231469"/>
                </a:cubicBezTo>
                <a:cubicBezTo>
                  <a:pt x="1032871" y="301877"/>
                  <a:pt x="1077100" y="379935"/>
                  <a:pt x="1206443" y="492487"/>
                </a:cubicBezTo>
                <a:cubicBezTo>
                  <a:pt x="1104124" y="629940"/>
                  <a:pt x="1059953" y="623420"/>
                  <a:pt x="965124" y="733806"/>
                </a:cubicBezTo>
                <a:cubicBezTo>
                  <a:pt x="870295" y="844192"/>
                  <a:pt x="756851" y="920391"/>
                  <a:pt x="713956" y="984974"/>
                </a:cubicBezTo>
                <a:cubicBezTo>
                  <a:pt x="711503" y="924336"/>
                  <a:pt x="727038" y="819690"/>
                  <a:pt x="713956" y="738731"/>
                </a:cubicBezTo>
                <a:cubicBezTo>
                  <a:pt x="598675" y="753513"/>
                  <a:pt x="535370" y="708738"/>
                  <a:pt x="378397" y="738731"/>
                </a:cubicBezTo>
                <a:cubicBezTo>
                  <a:pt x="221424" y="768724"/>
                  <a:pt x="161079" y="702877"/>
                  <a:pt x="0" y="738731"/>
                </a:cubicBezTo>
                <a:cubicBezTo>
                  <a:pt x="-29817" y="549415"/>
                  <a:pt x="32840" y="476501"/>
                  <a:pt x="0" y="246244"/>
                </a:cubicBezTo>
                <a:close/>
              </a:path>
              <a:path w="1206443" h="984974" stroke="0" extrusionOk="0">
                <a:moveTo>
                  <a:pt x="0" y="246244"/>
                </a:moveTo>
                <a:cubicBezTo>
                  <a:pt x="144481" y="224263"/>
                  <a:pt x="259875" y="262696"/>
                  <a:pt x="349838" y="246244"/>
                </a:cubicBezTo>
                <a:cubicBezTo>
                  <a:pt x="439801" y="229792"/>
                  <a:pt x="550447" y="256406"/>
                  <a:pt x="713956" y="246244"/>
                </a:cubicBezTo>
                <a:cubicBezTo>
                  <a:pt x="698499" y="155019"/>
                  <a:pt x="715639" y="58319"/>
                  <a:pt x="713956" y="0"/>
                </a:cubicBezTo>
                <a:cubicBezTo>
                  <a:pt x="824424" y="69405"/>
                  <a:pt x="838972" y="175240"/>
                  <a:pt x="960200" y="246244"/>
                </a:cubicBezTo>
                <a:cubicBezTo>
                  <a:pt x="1081428" y="317248"/>
                  <a:pt x="1067933" y="400573"/>
                  <a:pt x="1206443" y="492487"/>
                </a:cubicBezTo>
                <a:cubicBezTo>
                  <a:pt x="1161131" y="549746"/>
                  <a:pt x="1000170" y="652588"/>
                  <a:pt x="950350" y="748580"/>
                </a:cubicBezTo>
                <a:cubicBezTo>
                  <a:pt x="900530" y="844572"/>
                  <a:pt x="752791" y="904996"/>
                  <a:pt x="713956" y="984974"/>
                </a:cubicBezTo>
                <a:cubicBezTo>
                  <a:pt x="708281" y="882726"/>
                  <a:pt x="727870" y="806403"/>
                  <a:pt x="713956" y="738731"/>
                </a:cubicBezTo>
                <a:cubicBezTo>
                  <a:pt x="542994" y="768384"/>
                  <a:pt x="492340" y="734973"/>
                  <a:pt x="356978" y="738731"/>
                </a:cubicBezTo>
                <a:cubicBezTo>
                  <a:pt x="221616" y="742489"/>
                  <a:pt x="127308" y="707400"/>
                  <a:pt x="0" y="738731"/>
                </a:cubicBezTo>
                <a:cubicBezTo>
                  <a:pt x="-43872" y="630528"/>
                  <a:pt x="23369" y="426570"/>
                  <a:pt x="0" y="246244"/>
                </a:cubicBezTo>
                <a:close/>
              </a:path>
            </a:pathLst>
          </a:custGeom>
          <a:gradFill>
            <a:gsLst>
              <a:gs pos="0">
                <a:srgbClr val="7030A0"/>
              </a:gs>
              <a:gs pos="50000">
                <a:schemeClr val="accent5">
                  <a:satMod val="110000"/>
                  <a:lumMod val="100000"/>
                  <a:shade val="100000"/>
                </a:schemeClr>
              </a:gs>
              <a:gs pos="100000">
                <a:schemeClr val="accent2"/>
              </a:gs>
            </a:gsLst>
          </a:gradFill>
          <a:ln w="44450">
            <a:solidFill>
              <a:srgbClr val="7030A0"/>
            </a:solidFill>
            <a:extLst>
              <a:ext uri="{C807C97D-BFC1-408E-A445-0C87EB9F89A2}">
                <ask:lineSketchStyleProps xmlns:ask="http://schemas.microsoft.com/office/drawing/2018/sketchyshapes" sd="1219033472">
                  <a:prstGeom prst="rightArrow">
                    <a:avLst/>
                  </a:prstGeom>
                  <ask:type>
                    <ask:lineSketchScribble/>
                  </ask:type>
                </ask:lineSketchStyleProps>
              </a:ext>
            </a:extLst>
          </a:ln>
        </p:spPr>
        <p:style>
          <a:lnRef idx="1">
            <a:schemeClr val="accent5"/>
          </a:lnRef>
          <a:fillRef idx="3">
            <a:schemeClr val="accent5"/>
          </a:fillRef>
          <a:effectRef idx="2">
            <a:schemeClr val="accent5"/>
          </a:effectRef>
          <a:fontRef idx="minor">
            <a:schemeClr val="lt1"/>
          </a:fontRef>
        </p:style>
        <p:txBody>
          <a:bodyPr rtlCol="0" anchor="ctr"/>
          <a:lstStyle/>
          <a:p>
            <a:pPr algn="ctr"/>
            <a:r>
              <a:rPr lang="en-NL" sz="2800" dirty="0"/>
              <a:t>Y</a:t>
            </a:r>
          </a:p>
        </p:txBody>
      </p:sp>
      <p:sp>
        <p:nvSpPr>
          <p:cNvPr id="17" name="Right Arrow 16">
            <a:extLst>
              <a:ext uri="{FF2B5EF4-FFF2-40B4-BE49-F238E27FC236}">
                <a16:creationId xmlns:a16="http://schemas.microsoft.com/office/drawing/2014/main" id="{4CC17196-2BA0-3017-9F48-BBD6B2AD5E77}"/>
              </a:ext>
            </a:extLst>
          </p:cNvPr>
          <p:cNvSpPr/>
          <p:nvPr/>
        </p:nvSpPr>
        <p:spPr>
          <a:xfrm>
            <a:off x="10325652" y="1591289"/>
            <a:ext cx="1646874" cy="6391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L" sz="2800" dirty="0"/>
              <a:t>message</a:t>
            </a:r>
          </a:p>
        </p:txBody>
      </p:sp>
      <p:sp>
        <p:nvSpPr>
          <p:cNvPr id="18" name="Right Arrow 17">
            <a:extLst>
              <a:ext uri="{FF2B5EF4-FFF2-40B4-BE49-F238E27FC236}">
                <a16:creationId xmlns:a16="http://schemas.microsoft.com/office/drawing/2014/main" id="{6CD13335-D40C-916D-D2E9-573749ED5C2F}"/>
              </a:ext>
            </a:extLst>
          </p:cNvPr>
          <p:cNvSpPr/>
          <p:nvPr/>
        </p:nvSpPr>
        <p:spPr>
          <a:xfrm>
            <a:off x="141522" y="1591289"/>
            <a:ext cx="1646874" cy="6391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L" sz="2800" dirty="0"/>
              <a:t>message</a:t>
            </a:r>
          </a:p>
        </p:txBody>
      </p:sp>
      <p:sp>
        <p:nvSpPr>
          <p:cNvPr id="19" name="Right Arrow 18">
            <a:extLst>
              <a:ext uri="{FF2B5EF4-FFF2-40B4-BE49-F238E27FC236}">
                <a16:creationId xmlns:a16="http://schemas.microsoft.com/office/drawing/2014/main" id="{8407E7D8-8DB5-9BB4-7487-1832F63A3921}"/>
              </a:ext>
            </a:extLst>
          </p:cNvPr>
          <p:cNvSpPr/>
          <p:nvPr/>
        </p:nvSpPr>
        <p:spPr>
          <a:xfrm>
            <a:off x="3852119" y="1441755"/>
            <a:ext cx="1223612" cy="9994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L" sz="2800" dirty="0"/>
              <a:t>X</a:t>
            </a:r>
          </a:p>
        </p:txBody>
      </p:sp>
      <p:sp>
        <p:nvSpPr>
          <p:cNvPr id="20" name="TextBox 19">
            <a:extLst>
              <a:ext uri="{FF2B5EF4-FFF2-40B4-BE49-F238E27FC236}">
                <a16:creationId xmlns:a16="http://schemas.microsoft.com/office/drawing/2014/main" id="{503AEF71-20FE-16E0-CD1C-7DDEE0B48103}"/>
              </a:ext>
            </a:extLst>
          </p:cNvPr>
          <p:cNvSpPr txBox="1"/>
          <p:nvPr/>
        </p:nvSpPr>
        <p:spPr>
          <a:xfrm>
            <a:off x="5291085" y="1277747"/>
            <a:ext cx="1499140" cy="461665"/>
          </a:xfrm>
          <a:prstGeom prst="rect">
            <a:avLst/>
          </a:prstGeom>
          <a:noFill/>
        </p:spPr>
        <p:txBody>
          <a:bodyPr wrap="square" rtlCol="0">
            <a:spAutoFit/>
          </a:bodyPr>
          <a:lstStyle/>
          <a:p>
            <a:pPr algn="ctr"/>
            <a:r>
              <a:rPr lang="en-NL" sz="2400" dirty="0">
                <a:solidFill>
                  <a:schemeClr val="tx1"/>
                </a:solidFill>
              </a:rPr>
              <a:t>BSC(0.1)</a:t>
            </a:r>
          </a:p>
        </p:txBody>
      </p:sp>
      <p:grpSp>
        <p:nvGrpSpPr>
          <p:cNvPr id="21" name="Group 20">
            <a:extLst>
              <a:ext uri="{FF2B5EF4-FFF2-40B4-BE49-F238E27FC236}">
                <a16:creationId xmlns:a16="http://schemas.microsoft.com/office/drawing/2014/main" id="{3066A10D-11DA-A2D0-BE29-3FD990F76557}"/>
              </a:ext>
            </a:extLst>
          </p:cNvPr>
          <p:cNvGrpSpPr/>
          <p:nvPr/>
        </p:nvGrpSpPr>
        <p:grpSpPr>
          <a:xfrm>
            <a:off x="5512670" y="1902302"/>
            <a:ext cx="1055970" cy="410078"/>
            <a:chOff x="4506630" y="4382769"/>
            <a:chExt cx="1589370" cy="617220"/>
          </a:xfrm>
        </p:grpSpPr>
        <p:cxnSp>
          <p:nvCxnSpPr>
            <p:cNvPr id="22" name="Straight Connector 21">
              <a:extLst>
                <a:ext uri="{FF2B5EF4-FFF2-40B4-BE49-F238E27FC236}">
                  <a16:creationId xmlns:a16="http://schemas.microsoft.com/office/drawing/2014/main" id="{64874354-74F9-811F-0298-B5032375ACF9}"/>
                </a:ext>
              </a:extLst>
            </p:cNvPr>
            <p:cNvCxnSpPr>
              <a:cxnSpLocks/>
            </p:cNvCxnSpPr>
            <p:nvPr/>
          </p:nvCxnSpPr>
          <p:spPr>
            <a:xfrm>
              <a:off x="4506630" y="4382769"/>
              <a:ext cx="1589370" cy="0"/>
            </a:xfrm>
            <a:prstGeom prst="line">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280D7B75-90FB-AC2C-3EFA-C991B625957D}"/>
                </a:ext>
              </a:extLst>
            </p:cNvPr>
            <p:cNvCxnSpPr>
              <a:cxnSpLocks/>
            </p:cNvCxnSpPr>
            <p:nvPr/>
          </p:nvCxnSpPr>
          <p:spPr>
            <a:xfrm>
              <a:off x="4506630" y="4999989"/>
              <a:ext cx="1589370" cy="0"/>
            </a:xfrm>
            <a:prstGeom prst="line">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6C4FBCAE-5262-3B3F-CA17-30C93EE07177}"/>
                </a:ext>
              </a:extLst>
            </p:cNvPr>
            <p:cNvCxnSpPr>
              <a:cxnSpLocks/>
            </p:cNvCxnSpPr>
            <p:nvPr/>
          </p:nvCxnSpPr>
          <p:spPr>
            <a:xfrm flipV="1">
              <a:off x="4506630" y="4382769"/>
              <a:ext cx="1589370" cy="617220"/>
            </a:xfrm>
            <a:prstGeom prst="line">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6F256E6D-F44A-1027-E294-F35C86CB7431}"/>
                </a:ext>
              </a:extLst>
            </p:cNvPr>
            <p:cNvCxnSpPr>
              <a:cxnSpLocks/>
            </p:cNvCxnSpPr>
            <p:nvPr/>
          </p:nvCxnSpPr>
          <p:spPr>
            <a:xfrm>
              <a:off x="4506630" y="4382769"/>
              <a:ext cx="1589370" cy="617220"/>
            </a:xfrm>
            <a:prstGeom prst="line">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6" name="TextBox 25">
            <a:extLst>
              <a:ext uri="{FF2B5EF4-FFF2-40B4-BE49-F238E27FC236}">
                <a16:creationId xmlns:a16="http://schemas.microsoft.com/office/drawing/2014/main" id="{089CD553-8FBF-852C-1D38-D70DCB4FFBD9}"/>
              </a:ext>
            </a:extLst>
          </p:cNvPr>
          <p:cNvSpPr txBox="1"/>
          <p:nvPr/>
        </p:nvSpPr>
        <p:spPr>
          <a:xfrm>
            <a:off x="415120" y="2210416"/>
            <a:ext cx="1037463" cy="461665"/>
          </a:xfrm>
          <a:prstGeom prst="rect">
            <a:avLst/>
          </a:prstGeom>
          <a:noFill/>
        </p:spPr>
        <p:txBody>
          <a:bodyPr wrap="none" rtlCol="0">
            <a:spAutoFit/>
          </a:bodyPr>
          <a:lstStyle/>
          <a:p>
            <a:r>
              <a:rPr lang="nl-NL" sz="2400" dirty="0"/>
              <a:t>0110…</a:t>
            </a:r>
            <a:endParaRPr lang="en-NL" sz="2400" dirty="0"/>
          </a:p>
        </p:txBody>
      </p:sp>
      <p:grpSp>
        <p:nvGrpSpPr>
          <p:cNvPr id="7" name="Group 6">
            <a:extLst>
              <a:ext uri="{FF2B5EF4-FFF2-40B4-BE49-F238E27FC236}">
                <a16:creationId xmlns:a16="http://schemas.microsoft.com/office/drawing/2014/main" id="{B8353288-DD50-8293-9340-8076E29DC103}"/>
              </a:ext>
            </a:extLst>
          </p:cNvPr>
          <p:cNvGrpSpPr/>
          <p:nvPr/>
        </p:nvGrpSpPr>
        <p:grpSpPr>
          <a:xfrm>
            <a:off x="6673144" y="2526857"/>
            <a:ext cx="4352325" cy="4399412"/>
            <a:chOff x="7090490" y="2503561"/>
            <a:chExt cx="4352325" cy="4399412"/>
          </a:xfrm>
        </p:grpSpPr>
        <p:pic>
          <p:nvPicPr>
            <p:cNvPr id="4" name="Picture 3">
              <a:extLst>
                <a:ext uri="{FF2B5EF4-FFF2-40B4-BE49-F238E27FC236}">
                  <a16:creationId xmlns:a16="http://schemas.microsoft.com/office/drawing/2014/main" id="{999A6464-CAAA-91E0-5935-CBC622B3AC31}"/>
                </a:ext>
              </a:extLst>
            </p:cNvPr>
            <p:cNvPicPr>
              <a:picLocks noChangeAspect="1"/>
            </p:cNvPicPr>
            <p:nvPr/>
          </p:nvPicPr>
          <p:blipFill rotWithShape="1">
            <a:blip r:embed="rId2"/>
            <a:srcRect r="53525" b="343"/>
            <a:stretch/>
          </p:blipFill>
          <p:spPr>
            <a:xfrm>
              <a:off x="7405437" y="2503561"/>
              <a:ext cx="4037378" cy="4399412"/>
            </a:xfrm>
            <a:prstGeom prst="rect">
              <a:avLst/>
            </a:prstGeom>
          </p:spPr>
        </p:pic>
        <p:sp>
          <p:nvSpPr>
            <p:cNvPr id="5" name="Right Arrow 4">
              <a:extLst>
                <a:ext uri="{FF2B5EF4-FFF2-40B4-BE49-F238E27FC236}">
                  <a16:creationId xmlns:a16="http://schemas.microsoft.com/office/drawing/2014/main" id="{B18EE572-BB97-C02F-8A32-FB1FF893F77D}"/>
                </a:ext>
              </a:extLst>
            </p:cNvPr>
            <p:cNvSpPr/>
            <p:nvPr/>
          </p:nvSpPr>
          <p:spPr>
            <a:xfrm rot="2029599">
              <a:off x="8120887" y="4037813"/>
              <a:ext cx="3054290" cy="1330909"/>
            </a:xfrm>
            <a:prstGeom prst="rightArrow">
              <a:avLst/>
            </a:prstGeom>
            <a:solidFill>
              <a:schemeClr val="accent1">
                <a:alpha val="3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dirty="0"/>
                <a:t>b</a:t>
              </a:r>
              <a:r>
                <a:rPr lang="en-NL" sz="2800" dirty="0"/>
                <a:t>etter codes</a:t>
              </a:r>
            </a:p>
          </p:txBody>
        </p:sp>
        <p:sp>
          <p:nvSpPr>
            <p:cNvPr id="6" name="TextBox 5">
              <a:extLst>
                <a:ext uri="{FF2B5EF4-FFF2-40B4-BE49-F238E27FC236}">
                  <a16:creationId xmlns:a16="http://schemas.microsoft.com/office/drawing/2014/main" id="{5ED6B79D-3379-603C-34CF-E0CD80B4CD47}"/>
                </a:ext>
              </a:extLst>
            </p:cNvPr>
            <p:cNvSpPr txBox="1"/>
            <p:nvPr/>
          </p:nvSpPr>
          <p:spPr>
            <a:xfrm rot="16200000">
              <a:off x="6945835" y="4189280"/>
              <a:ext cx="658642" cy="369332"/>
            </a:xfrm>
            <a:prstGeom prst="rect">
              <a:avLst/>
            </a:prstGeom>
            <a:noFill/>
          </p:spPr>
          <p:txBody>
            <a:bodyPr wrap="none" rtlCol="0">
              <a:spAutoFit/>
            </a:bodyPr>
            <a:lstStyle/>
            <a:p>
              <a:r>
                <a:rPr lang="en-NL" dirty="0"/>
                <a:t>error</a:t>
              </a:r>
            </a:p>
          </p:txBody>
        </p:sp>
      </p:grpSp>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733DE16D-DEBC-995E-1C7A-AAB403ED772D}"/>
                  </a:ext>
                </a:extLst>
              </p:cNvPr>
              <p:cNvSpPr txBox="1"/>
              <p:nvPr/>
            </p:nvSpPr>
            <p:spPr>
              <a:xfrm>
                <a:off x="1483694" y="6078533"/>
                <a:ext cx="5412621" cy="461665"/>
              </a:xfrm>
              <a:prstGeom prst="rect">
                <a:avLst/>
              </a:prstGeom>
              <a:noFill/>
            </p:spPr>
            <p:txBody>
              <a:bodyPr wrap="square" rtlCol="0">
                <a:spAutoFit/>
              </a:bodyPr>
              <a:lstStyle/>
              <a:p>
                <a:r>
                  <a:rPr lang="nl-NL" sz="2400" b="1" dirty="0"/>
                  <a:t>BSC(0.1) </a:t>
                </a:r>
                <a:r>
                  <a:rPr lang="nl-NL" sz="2400" b="1" dirty="0" err="1"/>
                  <a:t>channel</a:t>
                </a:r>
                <a:r>
                  <a:rPr lang="nl-NL" sz="2400" b="1" dirty="0"/>
                  <a:t>: </a:t>
                </a:r>
                <a14:m>
                  <m:oMath xmlns:m="http://schemas.openxmlformats.org/officeDocument/2006/math">
                    <m:r>
                      <a:rPr lang="nl-NL" sz="2400" b="0" i="1" smtClean="0">
                        <a:latin typeface="Cambria Math" panose="02040503050406030204" pitchFamily="18" charset="0"/>
                      </a:rPr>
                      <m:t>𝐶</m:t>
                    </m:r>
                    <m:r>
                      <a:rPr lang="nl-NL" sz="2400" b="0" i="1" smtClean="0">
                        <a:latin typeface="Cambria Math" panose="02040503050406030204" pitchFamily="18" charset="0"/>
                      </a:rPr>
                      <m:t>=1−</m:t>
                    </m:r>
                    <m:r>
                      <a:rPr lang="nl-NL" sz="2400" b="0" i="1" smtClean="0">
                        <a:latin typeface="Cambria Math" panose="02040503050406030204" pitchFamily="18" charset="0"/>
                      </a:rPr>
                      <m:t>h</m:t>
                    </m:r>
                    <m:d>
                      <m:dPr>
                        <m:ctrlPr>
                          <a:rPr lang="nl-NL" sz="2400" b="0" i="1" smtClean="0">
                            <a:latin typeface="Cambria Math" panose="02040503050406030204" pitchFamily="18" charset="0"/>
                          </a:rPr>
                        </m:ctrlPr>
                      </m:dPr>
                      <m:e>
                        <m:r>
                          <a:rPr lang="nl-NL" sz="2400" b="0" i="1" smtClean="0">
                            <a:latin typeface="Cambria Math" panose="02040503050406030204" pitchFamily="18" charset="0"/>
                          </a:rPr>
                          <m:t>0.1</m:t>
                        </m:r>
                      </m:e>
                    </m:d>
                    <m:r>
                      <a:rPr lang="nl-NL" sz="2400" b="0" i="1" smtClean="0">
                        <a:latin typeface="Cambria Math" panose="02040503050406030204" pitchFamily="18" charset="0"/>
                      </a:rPr>
                      <m:t>=0.53</m:t>
                    </m:r>
                  </m:oMath>
                </a14:m>
                <a:endParaRPr lang="en-US" sz="2400" i="1" dirty="0"/>
              </a:p>
            </p:txBody>
          </p:sp>
        </mc:Choice>
        <mc:Fallback>
          <p:sp>
            <p:nvSpPr>
              <p:cNvPr id="8" name="TextBox 7">
                <a:extLst>
                  <a:ext uri="{FF2B5EF4-FFF2-40B4-BE49-F238E27FC236}">
                    <a16:creationId xmlns:a16="http://schemas.microsoft.com/office/drawing/2014/main" id="{733DE16D-DEBC-995E-1C7A-AAB403ED772D}"/>
                  </a:ext>
                </a:extLst>
              </p:cNvPr>
              <p:cNvSpPr txBox="1">
                <a:spLocks noRot="1" noChangeAspect="1" noMove="1" noResize="1" noEditPoints="1" noAdjustHandles="1" noChangeArrowheads="1" noChangeShapeType="1" noTextEdit="1"/>
              </p:cNvSpPr>
              <p:nvPr/>
            </p:nvSpPr>
            <p:spPr>
              <a:xfrm>
                <a:off x="1483694" y="6078533"/>
                <a:ext cx="5412621" cy="461665"/>
              </a:xfrm>
              <a:prstGeom prst="rect">
                <a:avLst/>
              </a:prstGeom>
              <a:blipFill>
                <a:blip r:embed="rId3"/>
                <a:stretch>
                  <a:fillRect l="-1639" t="-7895" b="-28947"/>
                </a:stretch>
              </a:blipFill>
            </p:spPr>
            <p:txBody>
              <a:bodyPr/>
              <a:lstStyle/>
              <a:p>
                <a:r>
                  <a:rPr lang="en-NL">
                    <a:noFill/>
                  </a:rPr>
                  <a:t> </a:t>
                </a:r>
              </a:p>
            </p:txBody>
          </p:sp>
        </mc:Fallback>
      </mc:AlternateContent>
      <p:sp>
        <p:nvSpPr>
          <p:cNvPr id="33" name="Freeform 32">
            <a:extLst>
              <a:ext uri="{FF2B5EF4-FFF2-40B4-BE49-F238E27FC236}">
                <a16:creationId xmlns:a16="http://schemas.microsoft.com/office/drawing/2014/main" id="{C295AA52-0656-FE46-BD13-C33CDE70AC54}"/>
              </a:ext>
            </a:extLst>
          </p:cNvPr>
          <p:cNvSpPr/>
          <p:nvPr/>
        </p:nvSpPr>
        <p:spPr>
          <a:xfrm>
            <a:off x="9275736" y="3006671"/>
            <a:ext cx="1495586" cy="3215898"/>
          </a:xfrm>
          <a:custGeom>
            <a:avLst/>
            <a:gdLst>
              <a:gd name="connsiteX0" fmla="*/ 1495586 w 1495586"/>
              <a:gd name="connsiteY0" fmla="*/ 0 h 3215898"/>
              <a:gd name="connsiteX1" fmla="*/ 0 w 1495586"/>
              <a:gd name="connsiteY1" fmla="*/ 3215898 h 3215898"/>
              <a:gd name="connsiteX0" fmla="*/ 1495586 w 1495586"/>
              <a:gd name="connsiteY0" fmla="*/ 0 h 3215898"/>
              <a:gd name="connsiteX1" fmla="*/ 0 w 1495586"/>
              <a:gd name="connsiteY1" fmla="*/ 3215898 h 3215898"/>
              <a:gd name="connsiteX0" fmla="*/ 1495586 w 1495586"/>
              <a:gd name="connsiteY0" fmla="*/ 0 h 3215898"/>
              <a:gd name="connsiteX1" fmla="*/ 0 w 1495586"/>
              <a:gd name="connsiteY1" fmla="*/ 3215898 h 3215898"/>
              <a:gd name="connsiteX0" fmla="*/ 1495586 w 1495586"/>
              <a:gd name="connsiteY0" fmla="*/ 0 h 3215898"/>
              <a:gd name="connsiteX1" fmla="*/ 0 w 1495586"/>
              <a:gd name="connsiteY1" fmla="*/ 3215898 h 3215898"/>
              <a:gd name="connsiteX0" fmla="*/ 1495586 w 1495586"/>
              <a:gd name="connsiteY0" fmla="*/ 0 h 3215898"/>
              <a:gd name="connsiteX1" fmla="*/ 0 w 1495586"/>
              <a:gd name="connsiteY1" fmla="*/ 3215898 h 3215898"/>
            </a:gdLst>
            <a:ahLst/>
            <a:cxnLst>
              <a:cxn ang="0">
                <a:pos x="connsiteX0" y="connsiteY0"/>
              </a:cxn>
              <a:cxn ang="0">
                <a:pos x="connsiteX1" y="connsiteY1"/>
              </a:cxn>
            </a:cxnLst>
            <a:rect l="l" t="t" r="r" b="b"/>
            <a:pathLst>
              <a:path w="1495586" h="3215898">
                <a:moveTo>
                  <a:pt x="1495586" y="0"/>
                </a:moveTo>
                <a:cubicBezTo>
                  <a:pt x="787829" y="1126210"/>
                  <a:pt x="459782" y="2097437"/>
                  <a:pt x="0" y="3215898"/>
                </a:cubicBezTo>
              </a:path>
            </a:pathLst>
          </a:custGeom>
          <a:ln w="76200">
            <a:solidFill>
              <a:schemeClr val="accent4">
                <a:alpha val="61653"/>
              </a:schemeClr>
            </a:solidFill>
          </a:ln>
        </p:spPr>
        <p:style>
          <a:lnRef idx="3">
            <a:schemeClr val="accent4"/>
          </a:lnRef>
          <a:fillRef idx="0">
            <a:schemeClr val="accent4"/>
          </a:fillRef>
          <a:effectRef idx="2">
            <a:schemeClr val="accent4"/>
          </a:effectRef>
          <a:fontRef idx="minor">
            <a:schemeClr val="tx1"/>
          </a:fontRef>
        </p:style>
        <p:txBody>
          <a:bodyPr rtlCol="0" anchor="ctr"/>
          <a:lstStyle/>
          <a:p>
            <a:pPr algn="ctr"/>
            <a:endParaRPr lang="en-NL"/>
          </a:p>
        </p:txBody>
      </p:sp>
    </p:spTree>
    <p:extLst>
      <p:ext uri="{BB962C8B-B14F-4D97-AF65-F5344CB8AC3E}">
        <p14:creationId xmlns:p14="http://schemas.microsoft.com/office/powerpoint/2010/main" val="53377038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 grpId="0"/>
      <p:bldP spid="33"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descr="This session's header image">
            <a:extLst>
              <a:ext uri="{FF2B5EF4-FFF2-40B4-BE49-F238E27FC236}">
                <a16:creationId xmlns:a16="http://schemas.microsoft.com/office/drawing/2014/main" id="{C62041A0-D126-337C-3090-70C386E3A58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369" t="26715" r="4736" b="-2510"/>
          <a:stretch/>
        </p:blipFill>
        <p:spPr bwMode="auto">
          <a:xfrm>
            <a:off x="6949340" y="2711563"/>
            <a:ext cx="3372469" cy="2224503"/>
          </a:xfrm>
          <a:prstGeom prst="rect">
            <a:avLst/>
          </a:prstGeom>
          <a:noFill/>
          <a:extLst>
            <a:ext uri="{909E8E84-426E-40DD-AFC4-6F175D3DCCD1}">
              <a14:hiddenFill xmlns:a14="http://schemas.microsoft.com/office/drawing/2010/main">
                <a:solidFill>
                  <a:srgbClr val="FFFFFF"/>
                </a:solidFill>
              </a14:hiddenFill>
            </a:ext>
          </a:extLst>
        </p:spPr>
      </p:pic>
      <p:sp>
        <p:nvSpPr>
          <p:cNvPr id="12" name="Title 11">
            <a:extLst>
              <a:ext uri="{FF2B5EF4-FFF2-40B4-BE49-F238E27FC236}">
                <a16:creationId xmlns:a16="http://schemas.microsoft.com/office/drawing/2014/main" id="{72FAEFCF-6AB3-F7B5-D55F-4ED5D1BDFDE3}"/>
              </a:ext>
            </a:extLst>
          </p:cNvPr>
          <p:cNvSpPr>
            <a:spLocks noGrp="1"/>
          </p:cNvSpPr>
          <p:nvPr>
            <p:ph type="title"/>
          </p:nvPr>
        </p:nvSpPr>
        <p:spPr>
          <a:xfrm>
            <a:off x="567869" y="89763"/>
            <a:ext cx="10515600" cy="1325563"/>
          </a:xfrm>
        </p:spPr>
        <p:txBody>
          <a:bodyPr/>
          <a:lstStyle/>
          <a:p>
            <a:r>
              <a:rPr lang="en-NL" dirty="0"/>
              <a:t>Surviving Noisy Channels</a:t>
            </a:r>
          </a:p>
        </p:txBody>
      </p:sp>
      <p:sp>
        <p:nvSpPr>
          <p:cNvPr id="2" name="Rounded Rectangle 1">
            <a:extLst>
              <a:ext uri="{FF2B5EF4-FFF2-40B4-BE49-F238E27FC236}">
                <a16:creationId xmlns:a16="http://schemas.microsoft.com/office/drawing/2014/main" id="{AFA3AC51-EDA4-7EA7-D623-317F12F73C6F}"/>
              </a:ext>
            </a:extLst>
          </p:cNvPr>
          <p:cNvSpPr/>
          <p:nvPr/>
        </p:nvSpPr>
        <p:spPr>
          <a:xfrm>
            <a:off x="1239776" y="2988426"/>
            <a:ext cx="4800719" cy="2905637"/>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r>
              <a:rPr lang="en-NL" sz="3200" b="1" dirty="0">
                <a:solidFill>
                  <a:schemeClr val="tx1"/>
                </a:solidFill>
              </a:rPr>
              <a:t>Every channel has a capacity C. There exist error-correcting codes to cope with the noisy channel at any rate R&lt;C. </a:t>
            </a:r>
          </a:p>
        </p:txBody>
      </p:sp>
      <p:sp>
        <p:nvSpPr>
          <p:cNvPr id="13" name="Rounded Rectangle 12">
            <a:extLst>
              <a:ext uri="{FF2B5EF4-FFF2-40B4-BE49-F238E27FC236}">
                <a16:creationId xmlns:a16="http://schemas.microsoft.com/office/drawing/2014/main" id="{51F977FD-23F0-BCA0-807E-1CE681E6B467}"/>
              </a:ext>
            </a:extLst>
          </p:cNvPr>
          <p:cNvSpPr/>
          <p:nvPr/>
        </p:nvSpPr>
        <p:spPr>
          <a:xfrm>
            <a:off x="8366472" y="1245451"/>
            <a:ext cx="1817370" cy="1327672"/>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NL" sz="2400" dirty="0"/>
              <a:t>decoder</a:t>
            </a:r>
          </a:p>
        </p:txBody>
      </p:sp>
      <p:sp>
        <p:nvSpPr>
          <p:cNvPr id="14" name="Rounded Rectangle 13">
            <a:extLst>
              <a:ext uri="{FF2B5EF4-FFF2-40B4-BE49-F238E27FC236}">
                <a16:creationId xmlns:a16="http://schemas.microsoft.com/office/drawing/2014/main" id="{FC9A7167-00CF-694D-E6FC-831378655C28}"/>
              </a:ext>
            </a:extLst>
          </p:cNvPr>
          <p:cNvSpPr/>
          <p:nvPr/>
        </p:nvSpPr>
        <p:spPr>
          <a:xfrm>
            <a:off x="1875634" y="1277747"/>
            <a:ext cx="1817370" cy="124911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NL" sz="2400" dirty="0"/>
              <a:t>encoder</a:t>
            </a:r>
          </a:p>
        </p:txBody>
      </p:sp>
      <p:sp>
        <p:nvSpPr>
          <p:cNvPr id="15" name="Rounded Rectangle 14">
            <a:extLst>
              <a:ext uri="{FF2B5EF4-FFF2-40B4-BE49-F238E27FC236}">
                <a16:creationId xmlns:a16="http://schemas.microsoft.com/office/drawing/2014/main" id="{3129B7B6-0F93-F690-3090-352BF2450103}"/>
              </a:ext>
            </a:extLst>
          </p:cNvPr>
          <p:cNvSpPr/>
          <p:nvPr/>
        </p:nvSpPr>
        <p:spPr>
          <a:xfrm>
            <a:off x="5131970" y="1245451"/>
            <a:ext cx="1817370" cy="132767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NL" sz="2400" dirty="0"/>
          </a:p>
        </p:txBody>
      </p:sp>
      <p:sp>
        <p:nvSpPr>
          <p:cNvPr id="16" name="Right Arrow 15">
            <a:extLst>
              <a:ext uri="{FF2B5EF4-FFF2-40B4-BE49-F238E27FC236}">
                <a16:creationId xmlns:a16="http://schemas.microsoft.com/office/drawing/2014/main" id="{DF627BDD-EF1F-5343-A8FB-5FBEEBE8FB99}"/>
              </a:ext>
            </a:extLst>
          </p:cNvPr>
          <p:cNvSpPr/>
          <p:nvPr/>
        </p:nvSpPr>
        <p:spPr>
          <a:xfrm>
            <a:off x="7075979" y="1518587"/>
            <a:ext cx="1206443" cy="984974"/>
          </a:xfrm>
          <a:custGeom>
            <a:avLst/>
            <a:gdLst>
              <a:gd name="connsiteX0" fmla="*/ 0 w 1206443"/>
              <a:gd name="connsiteY0" fmla="*/ 246244 h 984974"/>
              <a:gd name="connsiteX1" fmla="*/ 371257 w 1206443"/>
              <a:gd name="connsiteY1" fmla="*/ 246244 h 984974"/>
              <a:gd name="connsiteX2" fmla="*/ 713956 w 1206443"/>
              <a:gd name="connsiteY2" fmla="*/ 246244 h 984974"/>
              <a:gd name="connsiteX3" fmla="*/ 713956 w 1206443"/>
              <a:gd name="connsiteY3" fmla="*/ 0 h 984974"/>
              <a:gd name="connsiteX4" fmla="*/ 945425 w 1206443"/>
              <a:gd name="connsiteY4" fmla="*/ 231469 h 984974"/>
              <a:gd name="connsiteX5" fmla="*/ 1206443 w 1206443"/>
              <a:gd name="connsiteY5" fmla="*/ 492487 h 984974"/>
              <a:gd name="connsiteX6" fmla="*/ 965124 w 1206443"/>
              <a:gd name="connsiteY6" fmla="*/ 733806 h 984974"/>
              <a:gd name="connsiteX7" fmla="*/ 713956 w 1206443"/>
              <a:gd name="connsiteY7" fmla="*/ 984974 h 984974"/>
              <a:gd name="connsiteX8" fmla="*/ 713956 w 1206443"/>
              <a:gd name="connsiteY8" fmla="*/ 738731 h 984974"/>
              <a:gd name="connsiteX9" fmla="*/ 378397 w 1206443"/>
              <a:gd name="connsiteY9" fmla="*/ 738731 h 984974"/>
              <a:gd name="connsiteX10" fmla="*/ 0 w 1206443"/>
              <a:gd name="connsiteY10" fmla="*/ 738731 h 984974"/>
              <a:gd name="connsiteX11" fmla="*/ 0 w 1206443"/>
              <a:gd name="connsiteY11" fmla="*/ 246244 h 984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06443" h="984974" fill="none" extrusionOk="0">
                <a:moveTo>
                  <a:pt x="0" y="246244"/>
                </a:moveTo>
                <a:cubicBezTo>
                  <a:pt x="177589" y="208066"/>
                  <a:pt x="273199" y="260970"/>
                  <a:pt x="371257" y="246244"/>
                </a:cubicBezTo>
                <a:cubicBezTo>
                  <a:pt x="469315" y="231518"/>
                  <a:pt x="614040" y="268687"/>
                  <a:pt x="713956" y="246244"/>
                </a:cubicBezTo>
                <a:cubicBezTo>
                  <a:pt x="699544" y="174556"/>
                  <a:pt x="731376" y="52007"/>
                  <a:pt x="713956" y="0"/>
                </a:cubicBezTo>
                <a:cubicBezTo>
                  <a:pt x="808055" y="90557"/>
                  <a:pt x="857979" y="161061"/>
                  <a:pt x="945425" y="231469"/>
                </a:cubicBezTo>
                <a:cubicBezTo>
                  <a:pt x="1032871" y="301877"/>
                  <a:pt x="1077100" y="379935"/>
                  <a:pt x="1206443" y="492487"/>
                </a:cubicBezTo>
                <a:cubicBezTo>
                  <a:pt x="1104124" y="629940"/>
                  <a:pt x="1059953" y="623420"/>
                  <a:pt x="965124" y="733806"/>
                </a:cubicBezTo>
                <a:cubicBezTo>
                  <a:pt x="870295" y="844192"/>
                  <a:pt x="756851" y="920391"/>
                  <a:pt x="713956" y="984974"/>
                </a:cubicBezTo>
                <a:cubicBezTo>
                  <a:pt x="711503" y="924336"/>
                  <a:pt x="727038" y="819690"/>
                  <a:pt x="713956" y="738731"/>
                </a:cubicBezTo>
                <a:cubicBezTo>
                  <a:pt x="598675" y="753513"/>
                  <a:pt x="535370" y="708738"/>
                  <a:pt x="378397" y="738731"/>
                </a:cubicBezTo>
                <a:cubicBezTo>
                  <a:pt x="221424" y="768724"/>
                  <a:pt x="161079" y="702877"/>
                  <a:pt x="0" y="738731"/>
                </a:cubicBezTo>
                <a:cubicBezTo>
                  <a:pt x="-29817" y="549415"/>
                  <a:pt x="32840" y="476501"/>
                  <a:pt x="0" y="246244"/>
                </a:cubicBezTo>
                <a:close/>
              </a:path>
              <a:path w="1206443" h="984974" stroke="0" extrusionOk="0">
                <a:moveTo>
                  <a:pt x="0" y="246244"/>
                </a:moveTo>
                <a:cubicBezTo>
                  <a:pt x="144481" y="224263"/>
                  <a:pt x="259875" y="262696"/>
                  <a:pt x="349838" y="246244"/>
                </a:cubicBezTo>
                <a:cubicBezTo>
                  <a:pt x="439801" y="229792"/>
                  <a:pt x="550447" y="256406"/>
                  <a:pt x="713956" y="246244"/>
                </a:cubicBezTo>
                <a:cubicBezTo>
                  <a:pt x="698499" y="155019"/>
                  <a:pt x="715639" y="58319"/>
                  <a:pt x="713956" y="0"/>
                </a:cubicBezTo>
                <a:cubicBezTo>
                  <a:pt x="824424" y="69405"/>
                  <a:pt x="838972" y="175240"/>
                  <a:pt x="960200" y="246244"/>
                </a:cubicBezTo>
                <a:cubicBezTo>
                  <a:pt x="1081428" y="317248"/>
                  <a:pt x="1067933" y="400573"/>
                  <a:pt x="1206443" y="492487"/>
                </a:cubicBezTo>
                <a:cubicBezTo>
                  <a:pt x="1161131" y="549746"/>
                  <a:pt x="1000170" y="652588"/>
                  <a:pt x="950350" y="748580"/>
                </a:cubicBezTo>
                <a:cubicBezTo>
                  <a:pt x="900530" y="844572"/>
                  <a:pt x="752791" y="904996"/>
                  <a:pt x="713956" y="984974"/>
                </a:cubicBezTo>
                <a:cubicBezTo>
                  <a:pt x="708281" y="882726"/>
                  <a:pt x="727870" y="806403"/>
                  <a:pt x="713956" y="738731"/>
                </a:cubicBezTo>
                <a:cubicBezTo>
                  <a:pt x="542994" y="768384"/>
                  <a:pt x="492340" y="734973"/>
                  <a:pt x="356978" y="738731"/>
                </a:cubicBezTo>
                <a:cubicBezTo>
                  <a:pt x="221616" y="742489"/>
                  <a:pt x="127308" y="707400"/>
                  <a:pt x="0" y="738731"/>
                </a:cubicBezTo>
                <a:cubicBezTo>
                  <a:pt x="-43872" y="630528"/>
                  <a:pt x="23369" y="426570"/>
                  <a:pt x="0" y="246244"/>
                </a:cubicBezTo>
                <a:close/>
              </a:path>
            </a:pathLst>
          </a:custGeom>
          <a:gradFill>
            <a:gsLst>
              <a:gs pos="0">
                <a:srgbClr val="7030A0"/>
              </a:gs>
              <a:gs pos="50000">
                <a:schemeClr val="accent5">
                  <a:satMod val="110000"/>
                  <a:lumMod val="100000"/>
                  <a:shade val="100000"/>
                </a:schemeClr>
              </a:gs>
              <a:gs pos="100000">
                <a:schemeClr val="accent2"/>
              </a:gs>
            </a:gsLst>
          </a:gradFill>
          <a:ln w="44450">
            <a:solidFill>
              <a:srgbClr val="7030A0"/>
            </a:solidFill>
            <a:extLst>
              <a:ext uri="{C807C97D-BFC1-408E-A445-0C87EB9F89A2}">
                <ask:lineSketchStyleProps xmlns:ask="http://schemas.microsoft.com/office/drawing/2018/sketchyshapes" sd="1219033472">
                  <a:prstGeom prst="rightArrow">
                    <a:avLst/>
                  </a:prstGeom>
                  <ask:type>
                    <ask:lineSketchScribble/>
                  </ask:type>
                </ask:lineSketchStyleProps>
              </a:ext>
            </a:extLst>
          </a:ln>
        </p:spPr>
        <p:style>
          <a:lnRef idx="1">
            <a:schemeClr val="accent5"/>
          </a:lnRef>
          <a:fillRef idx="3">
            <a:schemeClr val="accent5"/>
          </a:fillRef>
          <a:effectRef idx="2">
            <a:schemeClr val="accent5"/>
          </a:effectRef>
          <a:fontRef idx="minor">
            <a:schemeClr val="lt1"/>
          </a:fontRef>
        </p:style>
        <p:txBody>
          <a:bodyPr rtlCol="0" anchor="ctr"/>
          <a:lstStyle/>
          <a:p>
            <a:pPr algn="ctr"/>
            <a:r>
              <a:rPr lang="en-NL" sz="2800" dirty="0"/>
              <a:t>Y</a:t>
            </a:r>
          </a:p>
        </p:txBody>
      </p:sp>
      <p:sp>
        <p:nvSpPr>
          <p:cNvPr id="17" name="Right Arrow 16">
            <a:extLst>
              <a:ext uri="{FF2B5EF4-FFF2-40B4-BE49-F238E27FC236}">
                <a16:creationId xmlns:a16="http://schemas.microsoft.com/office/drawing/2014/main" id="{4CC17196-2BA0-3017-9F48-BBD6B2AD5E77}"/>
              </a:ext>
            </a:extLst>
          </p:cNvPr>
          <p:cNvSpPr/>
          <p:nvPr/>
        </p:nvSpPr>
        <p:spPr>
          <a:xfrm>
            <a:off x="10325652" y="1591289"/>
            <a:ext cx="1646874" cy="6391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L" sz="2800" dirty="0"/>
              <a:t>message</a:t>
            </a:r>
          </a:p>
        </p:txBody>
      </p:sp>
      <p:sp>
        <p:nvSpPr>
          <p:cNvPr id="18" name="Right Arrow 17">
            <a:extLst>
              <a:ext uri="{FF2B5EF4-FFF2-40B4-BE49-F238E27FC236}">
                <a16:creationId xmlns:a16="http://schemas.microsoft.com/office/drawing/2014/main" id="{6CD13335-D40C-916D-D2E9-573749ED5C2F}"/>
              </a:ext>
            </a:extLst>
          </p:cNvPr>
          <p:cNvSpPr/>
          <p:nvPr/>
        </p:nvSpPr>
        <p:spPr>
          <a:xfrm>
            <a:off x="141522" y="1591289"/>
            <a:ext cx="1646874" cy="6391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L" sz="2800" dirty="0"/>
              <a:t>message</a:t>
            </a:r>
          </a:p>
        </p:txBody>
      </p:sp>
      <p:sp>
        <p:nvSpPr>
          <p:cNvPr id="19" name="Right Arrow 18">
            <a:extLst>
              <a:ext uri="{FF2B5EF4-FFF2-40B4-BE49-F238E27FC236}">
                <a16:creationId xmlns:a16="http://schemas.microsoft.com/office/drawing/2014/main" id="{8407E7D8-8DB5-9BB4-7487-1832F63A3921}"/>
              </a:ext>
            </a:extLst>
          </p:cNvPr>
          <p:cNvSpPr/>
          <p:nvPr/>
        </p:nvSpPr>
        <p:spPr>
          <a:xfrm>
            <a:off x="3852119" y="1441755"/>
            <a:ext cx="1223612" cy="9994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L" sz="2800" dirty="0"/>
              <a:t>X</a:t>
            </a:r>
          </a:p>
        </p:txBody>
      </p:sp>
      <p:sp>
        <p:nvSpPr>
          <p:cNvPr id="20" name="TextBox 19">
            <a:extLst>
              <a:ext uri="{FF2B5EF4-FFF2-40B4-BE49-F238E27FC236}">
                <a16:creationId xmlns:a16="http://schemas.microsoft.com/office/drawing/2014/main" id="{503AEF71-20FE-16E0-CD1C-7DDEE0B48103}"/>
              </a:ext>
            </a:extLst>
          </p:cNvPr>
          <p:cNvSpPr txBox="1"/>
          <p:nvPr/>
        </p:nvSpPr>
        <p:spPr>
          <a:xfrm>
            <a:off x="5291085" y="1277747"/>
            <a:ext cx="1499140" cy="461665"/>
          </a:xfrm>
          <a:prstGeom prst="rect">
            <a:avLst/>
          </a:prstGeom>
          <a:noFill/>
        </p:spPr>
        <p:txBody>
          <a:bodyPr wrap="square" rtlCol="0">
            <a:spAutoFit/>
          </a:bodyPr>
          <a:lstStyle/>
          <a:p>
            <a:pPr algn="ctr"/>
            <a:r>
              <a:rPr lang="en-NL" sz="2400" dirty="0">
                <a:solidFill>
                  <a:schemeClr val="tx1"/>
                </a:solidFill>
              </a:rPr>
              <a:t>BSC(0.1)</a:t>
            </a:r>
          </a:p>
        </p:txBody>
      </p:sp>
      <p:grpSp>
        <p:nvGrpSpPr>
          <p:cNvPr id="21" name="Group 20">
            <a:extLst>
              <a:ext uri="{FF2B5EF4-FFF2-40B4-BE49-F238E27FC236}">
                <a16:creationId xmlns:a16="http://schemas.microsoft.com/office/drawing/2014/main" id="{3066A10D-11DA-A2D0-BE29-3FD990F76557}"/>
              </a:ext>
            </a:extLst>
          </p:cNvPr>
          <p:cNvGrpSpPr/>
          <p:nvPr/>
        </p:nvGrpSpPr>
        <p:grpSpPr>
          <a:xfrm>
            <a:off x="5512670" y="1902302"/>
            <a:ext cx="1055970" cy="410078"/>
            <a:chOff x="4506630" y="4382769"/>
            <a:chExt cx="1589370" cy="617220"/>
          </a:xfrm>
        </p:grpSpPr>
        <p:cxnSp>
          <p:nvCxnSpPr>
            <p:cNvPr id="22" name="Straight Connector 21">
              <a:extLst>
                <a:ext uri="{FF2B5EF4-FFF2-40B4-BE49-F238E27FC236}">
                  <a16:creationId xmlns:a16="http://schemas.microsoft.com/office/drawing/2014/main" id="{64874354-74F9-811F-0298-B5032375ACF9}"/>
                </a:ext>
              </a:extLst>
            </p:cNvPr>
            <p:cNvCxnSpPr>
              <a:cxnSpLocks/>
            </p:cNvCxnSpPr>
            <p:nvPr/>
          </p:nvCxnSpPr>
          <p:spPr>
            <a:xfrm>
              <a:off x="4506630" y="4382769"/>
              <a:ext cx="1589370" cy="0"/>
            </a:xfrm>
            <a:prstGeom prst="line">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280D7B75-90FB-AC2C-3EFA-C991B625957D}"/>
                </a:ext>
              </a:extLst>
            </p:cNvPr>
            <p:cNvCxnSpPr>
              <a:cxnSpLocks/>
            </p:cNvCxnSpPr>
            <p:nvPr/>
          </p:nvCxnSpPr>
          <p:spPr>
            <a:xfrm>
              <a:off x="4506630" y="4999989"/>
              <a:ext cx="1589370" cy="0"/>
            </a:xfrm>
            <a:prstGeom prst="line">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6C4FBCAE-5262-3B3F-CA17-30C93EE07177}"/>
                </a:ext>
              </a:extLst>
            </p:cNvPr>
            <p:cNvCxnSpPr>
              <a:cxnSpLocks/>
            </p:cNvCxnSpPr>
            <p:nvPr/>
          </p:nvCxnSpPr>
          <p:spPr>
            <a:xfrm flipV="1">
              <a:off x="4506630" y="4382769"/>
              <a:ext cx="1589370" cy="617220"/>
            </a:xfrm>
            <a:prstGeom prst="line">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6F256E6D-F44A-1027-E294-F35C86CB7431}"/>
                </a:ext>
              </a:extLst>
            </p:cNvPr>
            <p:cNvCxnSpPr>
              <a:cxnSpLocks/>
            </p:cNvCxnSpPr>
            <p:nvPr/>
          </p:nvCxnSpPr>
          <p:spPr>
            <a:xfrm>
              <a:off x="4506630" y="4382769"/>
              <a:ext cx="1589370" cy="617220"/>
            </a:xfrm>
            <a:prstGeom prst="line">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6" name="TextBox 25">
            <a:extLst>
              <a:ext uri="{FF2B5EF4-FFF2-40B4-BE49-F238E27FC236}">
                <a16:creationId xmlns:a16="http://schemas.microsoft.com/office/drawing/2014/main" id="{089CD553-8FBF-852C-1D38-D70DCB4FFBD9}"/>
              </a:ext>
            </a:extLst>
          </p:cNvPr>
          <p:cNvSpPr txBox="1"/>
          <p:nvPr/>
        </p:nvSpPr>
        <p:spPr>
          <a:xfrm>
            <a:off x="415120" y="2210416"/>
            <a:ext cx="1037463" cy="461665"/>
          </a:xfrm>
          <a:prstGeom prst="rect">
            <a:avLst/>
          </a:prstGeom>
          <a:noFill/>
        </p:spPr>
        <p:txBody>
          <a:bodyPr wrap="none" rtlCol="0">
            <a:spAutoFit/>
          </a:bodyPr>
          <a:lstStyle/>
          <a:p>
            <a:r>
              <a:rPr lang="nl-NL" sz="2400" dirty="0"/>
              <a:t>0110…</a:t>
            </a:r>
            <a:endParaRPr lang="en-NL" sz="2400" dirty="0"/>
          </a:p>
        </p:txBody>
      </p:sp>
      <p:sp>
        <p:nvSpPr>
          <p:cNvPr id="3" name="TextBox 2">
            <a:extLst>
              <a:ext uri="{FF2B5EF4-FFF2-40B4-BE49-F238E27FC236}">
                <a16:creationId xmlns:a16="http://schemas.microsoft.com/office/drawing/2014/main" id="{304408A5-5BFB-4521-81DD-8F71230402C1}"/>
              </a:ext>
            </a:extLst>
          </p:cNvPr>
          <p:cNvSpPr txBox="1"/>
          <p:nvPr/>
        </p:nvSpPr>
        <p:spPr>
          <a:xfrm>
            <a:off x="6343788" y="4829245"/>
            <a:ext cx="5408501" cy="1938992"/>
          </a:xfrm>
          <a:prstGeom prst="rect">
            <a:avLst/>
          </a:prstGeom>
          <a:noFill/>
        </p:spPr>
        <p:txBody>
          <a:bodyPr wrap="square" rtlCol="0">
            <a:spAutoFit/>
          </a:bodyPr>
          <a:lstStyle/>
          <a:p>
            <a:r>
              <a:rPr lang="nl-NL" sz="2400" dirty="0"/>
              <a:t>Shannon </a:t>
            </a:r>
            <a:r>
              <a:rPr lang="nl-NL" sz="2400" dirty="0" err="1"/>
              <a:t>argues</a:t>
            </a:r>
            <a:r>
              <a:rPr lang="nl-NL" sz="2400" dirty="0"/>
              <a:t> </a:t>
            </a:r>
            <a:r>
              <a:rPr lang="nl-NL" sz="2400" dirty="0" err="1"/>
              <a:t>that</a:t>
            </a:r>
            <a:r>
              <a:rPr lang="nl-NL" sz="2400" dirty="0"/>
              <a:t> </a:t>
            </a:r>
            <a:r>
              <a:rPr lang="nl-NL" sz="2400" b="1" dirty="0" err="1"/>
              <a:t>randomly</a:t>
            </a:r>
            <a:r>
              <a:rPr lang="nl-NL" sz="2400" b="1" dirty="0"/>
              <a:t> </a:t>
            </a:r>
            <a:r>
              <a:rPr lang="nl-NL" sz="2400" b="1" dirty="0" err="1"/>
              <a:t>chosen</a:t>
            </a:r>
            <a:r>
              <a:rPr lang="nl-NL" sz="2400" b="1" dirty="0"/>
              <a:t> codes</a:t>
            </a:r>
            <a:r>
              <a:rPr lang="nl-NL" sz="2400" dirty="0"/>
              <a:t> do </a:t>
            </a:r>
            <a:r>
              <a:rPr lang="nl-NL" sz="2400" dirty="0" err="1"/>
              <a:t>the</a:t>
            </a:r>
            <a:r>
              <a:rPr lang="nl-NL" sz="2400" dirty="0"/>
              <a:t> job! </a:t>
            </a:r>
            <a:br>
              <a:rPr lang="nl-NL" sz="2400" dirty="0"/>
            </a:br>
            <a:br>
              <a:rPr lang="nl-NL" sz="2400" dirty="0"/>
            </a:br>
            <a:r>
              <a:rPr lang="nl-NL" sz="2400" dirty="0" err="1"/>
              <a:t>Unfortunately</a:t>
            </a:r>
            <a:r>
              <a:rPr lang="nl-NL" sz="2400" dirty="0"/>
              <a:t>, </a:t>
            </a:r>
            <a:r>
              <a:rPr lang="nl-NL" sz="2400" dirty="0" err="1"/>
              <a:t>decoding</a:t>
            </a:r>
            <a:r>
              <a:rPr lang="nl-NL" sz="2400" dirty="0"/>
              <a:t> random codes is </a:t>
            </a:r>
            <a:r>
              <a:rPr lang="nl-NL" sz="2400" dirty="0" err="1"/>
              <a:t>inefficient</a:t>
            </a:r>
            <a:r>
              <a:rPr lang="nl-NL" sz="2400" dirty="0"/>
              <a:t>…</a:t>
            </a:r>
            <a:endParaRPr lang="en-NL" sz="2400" dirty="0"/>
          </a:p>
        </p:txBody>
      </p:sp>
    </p:spTree>
    <p:extLst>
      <p:ext uri="{BB962C8B-B14F-4D97-AF65-F5344CB8AC3E}">
        <p14:creationId xmlns:p14="http://schemas.microsoft.com/office/powerpoint/2010/main" val="201109334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5C523A-2CBE-43FA-9E72-8470DA093175}"/>
              </a:ext>
            </a:extLst>
          </p:cNvPr>
          <p:cNvSpPr>
            <a:spLocks noGrp="1"/>
          </p:cNvSpPr>
          <p:nvPr>
            <p:ph type="title"/>
          </p:nvPr>
        </p:nvSpPr>
        <p:spPr>
          <a:xfrm>
            <a:off x="838200" y="181768"/>
            <a:ext cx="10515600" cy="1325563"/>
          </a:xfrm>
        </p:spPr>
        <p:txBody>
          <a:bodyPr/>
          <a:lstStyle/>
          <a:p>
            <a:r>
              <a:rPr lang="en-NL" dirty="0"/>
              <a:t>History of (wireless) communication</a:t>
            </a:r>
          </a:p>
        </p:txBody>
      </p:sp>
      <p:sp>
        <p:nvSpPr>
          <p:cNvPr id="3" name="Content Placeholder 2">
            <a:extLst>
              <a:ext uri="{FF2B5EF4-FFF2-40B4-BE49-F238E27FC236}">
                <a16:creationId xmlns:a16="http://schemas.microsoft.com/office/drawing/2014/main" id="{681761E4-2016-30E9-6DD1-06A7D3756823}"/>
              </a:ext>
            </a:extLst>
          </p:cNvPr>
          <p:cNvSpPr>
            <a:spLocks noGrp="1"/>
          </p:cNvSpPr>
          <p:nvPr>
            <p:ph idx="1"/>
          </p:nvPr>
        </p:nvSpPr>
        <p:spPr>
          <a:xfrm>
            <a:off x="838200" y="1233674"/>
            <a:ext cx="5993130" cy="4030504"/>
          </a:xfrm>
        </p:spPr>
        <p:txBody>
          <a:bodyPr>
            <a:normAutofit/>
          </a:bodyPr>
          <a:lstStyle/>
          <a:p>
            <a:r>
              <a:rPr lang="en-GB" dirty="0"/>
              <a:t>Smoke signals</a:t>
            </a:r>
          </a:p>
          <a:p>
            <a:r>
              <a:rPr lang="en-GB" dirty="0"/>
              <a:t>1861: </a:t>
            </a:r>
            <a:r>
              <a:rPr lang="en-GB" u="sng" dirty="0">
                <a:hlinkClick r:id="rId2"/>
              </a:rPr>
              <a:t>Maxwell’s equations</a:t>
            </a:r>
            <a:endParaRPr lang="en-GB" dirty="0"/>
          </a:p>
          <a:p>
            <a:r>
              <a:rPr lang="en-GB" dirty="0"/>
              <a:t>1900: </a:t>
            </a:r>
            <a:r>
              <a:rPr lang="en-GB" u="sng" dirty="0">
                <a:hlinkClick r:id="rId3"/>
              </a:rPr>
              <a:t>Guglielmo Marconi</a:t>
            </a:r>
            <a:r>
              <a:rPr lang="en-GB" dirty="0"/>
              <a:t> demonstrates wireless telegraph</a:t>
            </a:r>
          </a:p>
          <a:p>
            <a:r>
              <a:rPr lang="en-GB" dirty="0"/>
              <a:t>1920s: </a:t>
            </a:r>
            <a:r>
              <a:rPr lang="en-GB" u="sng" dirty="0">
                <a:hlinkClick r:id="rId4"/>
              </a:rPr>
              <a:t>Edwin Howard Armstrong</a:t>
            </a:r>
            <a:r>
              <a:rPr lang="en-GB" dirty="0"/>
              <a:t> demonstrates FM radio</a:t>
            </a:r>
          </a:p>
          <a:p>
            <a:endParaRPr lang="en-NL" dirty="0"/>
          </a:p>
        </p:txBody>
      </p:sp>
      <p:pic>
        <p:nvPicPr>
          <p:cNvPr id="4" name="Picture 3">
            <a:extLst>
              <a:ext uri="{FF2B5EF4-FFF2-40B4-BE49-F238E27FC236}">
                <a16:creationId xmlns:a16="http://schemas.microsoft.com/office/drawing/2014/main" id="{6A100711-DC65-A8E5-E3A8-1F65C48181A4}"/>
              </a:ext>
            </a:extLst>
          </p:cNvPr>
          <p:cNvPicPr>
            <a:picLocks noChangeAspect="1"/>
          </p:cNvPicPr>
          <p:nvPr/>
        </p:nvPicPr>
        <p:blipFill>
          <a:blip r:embed="rId5"/>
          <a:stretch>
            <a:fillRect/>
          </a:stretch>
        </p:blipFill>
        <p:spPr>
          <a:xfrm>
            <a:off x="9446191" y="181768"/>
            <a:ext cx="2292419" cy="2103813"/>
          </a:xfrm>
          <a:prstGeom prst="rect">
            <a:avLst/>
          </a:prstGeom>
        </p:spPr>
      </p:pic>
      <p:pic>
        <p:nvPicPr>
          <p:cNvPr id="6" name="Picture 5">
            <a:extLst>
              <a:ext uri="{FF2B5EF4-FFF2-40B4-BE49-F238E27FC236}">
                <a16:creationId xmlns:a16="http://schemas.microsoft.com/office/drawing/2014/main" id="{25BED5B6-E49F-5779-349D-B0A0AF536CCF}"/>
              </a:ext>
            </a:extLst>
          </p:cNvPr>
          <p:cNvPicPr>
            <a:picLocks noChangeAspect="1"/>
          </p:cNvPicPr>
          <p:nvPr/>
        </p:nvPicPr>
        <p:blipFill>
          <a:blip r:embed="rId6"/>
          <a:stretch>
            <a:fillRect/>
          </a:stretch>
        </p:blipFill>
        <p:spPr>
          <a:xfrm>
            <a:off x="6651024" y="1424521"/>
            <a:ext cx="2555103" cy="1722120"/>
          </a:xfrm>
          <a:prstGeom prst="rect">
            <a:avLst/>
          </a:prstGeom>
        </p:spPr>
      </p:pic>
      <p:pic>
        <p:nvPicPr>
          <p:cNvPr id="9" name="Picture 8">
            <a:extLst>
              <a:ext uri="{FF2B5EF4-FFF2-40B4-BE49-F238E27FC236}">
                <a16:creationId xmlns:a16="http://schemas.microsoft.com/office/drawing/2014/main" id="{CC9273EF-C051-28E9-E10C-387CC3C2A7A4}"/>
              </a:ext>
            </a:extLst>
          </p:cNvPr>
          <p:cNvPicPr>
            <a:picLocks noChangeAspect="1"/>
          </p:cNvPicPr>
          <p:nvPr/>
        </p:nvPicPr>
        <p:blipFill>
          <a:blip r:embed="rId7"/>
          <a:stretch>
            <a:fillRect/>
          </a:stretch>
        </p:blipFill>
        <p:spPr>
          <a:xfrm>
            <a:off x="9481751" y="2285581"/>
            <a:ext cx="2726690" cy="1722120"/>
          </a:xfrm>
          <a:prstGeom prst="rect">
            <a:avLst/>
          </a:prstGeom>
        </p:spPr>
      </p:pic>
      <p:pic>
        <p:nvPicPr>
          <p:cNvPr id="5" name="Picture 4">
            <a:extLst>
              <a:ext uri="{FF2B5EF4-FFF2-40B4-BE49-F238E27FC236}">
                <a16:creationId xmlns:a16="http://schemas.microsoft.com/office/drawing/2014/main" id="{D70D31F6-5BDF-F63D-84EC-FA683B89E435}"/>
              </a:ext>
            </a:extLst>
          </p:cNvPr>
          <p:cNvPicPr>
            <a:picLocks noChangeAspect="1"/>
          </p:cNvPicPr>
          <p:nvPr/>
        </p:nvPicPr>
        <p:blipFill rotWithShape="1">
          <a:blip r:embed="rId8"/>
          <a:srcRect t="3689"/>
          <a:stretch/>
        </p:blipFill>
        <p:spPr>
          <a:xfrm>
            <a:off x="4569846" y="3711360"/>
            <a:ext cx="5074215" cy="3932080"/>
          </a:xfrm>
          <a:prstGeom prst="rect">
            <a:avLst/>
          </a:prstGeom>
        </p:spPr>
      </p:pic>
    </p:spTree>
    <p:extLst>
      <p:ext uri="{BB962C8B-B14F-4D97-AF65-F5344CB8AC3E}">
        <p14:creationId xmlns:p14="http://schemas.microsoft.com/office/powerpoint/2010/main" val="17514266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55009" y="419546"/>
            <a:ext cx="12192000" cy="928694"/>
          </a:xfrm>
        </p:spPr>
        <p:txBody>
          <a:bodyPr/>
          <a:lstStyle/>
          <a:p>
            <a:r>
              <a:rPr lang="en-US" sz="4000" dirty="0"/>
              <a:t>What have you learned from this talk?</a:t>
            </a:r>
            <a:endParaRPr lang="de-DE" sz="4000" dirty="0"/>
          </a:p>
        </p:txBody>
      </p:sp>
      <p:sp>
        <p:nvSpPr>
          <p:cNvPr id="4" name="Rectangle 3"/>
          <p:cNvSpPr txBox="1">
            <a:spLocks noChangeArrowheads="1"/>
          </p:cNvSpPr>
          <p:nvPr/>
        </p:nvSpPr>
        <p:spPr>
          <a:xfrm>
            <a:off x="555009" y="1754506"/>
            <a:ext cx="7625531" cy="4608537"/>
          </a:xfrm>
          <a:prstGeom prst="rect">
            <a:avLst/>
          </a:prstGeom>
        </p:spPr>
        <p:txBody>
          <a:bodyPr>
            <a:normAutofit/>
          </a:bodyPr>
          <a:lstStyle/>
          <a:p>
            <a:pPr marL="342900" indent="-342900">
              <a:lnSpc>
                <a:spcPct val="130000"/>
              </a:lnSpc>
              <a:spcBef>
                <a:spcPct val="50000"/>
              </a:spcBef>
              <a:buClr>
                <a:srgbClr val="FF0000"/>
              </a:buClr>
              <a:buSzPct val="150000"/>
              <a:buFont typeface="Wingdings" pitchFamily="2" charset="2"/>
              <a:buChar char=""/>
              <a:defRPr/>
            </a:pPr>
            <a:r>
              <a:rPr lang="en-US" sz="3300" dirty="0">
                <a:cs typeface="Arial" charset="0"/>
              </a:rPr>
              <a:t>Overview</a:t>
            </a:r>
          </a:p>
          <a:p>
            <a:pPr marL="342900" indent="-342900">
              <a:lnSpc>
                <a:spcPct val="130000"/>
              </a:lnSpc>
              <a:spcBef>
                <a:spcPct val="50000"/>
              </a:spcBef>
              <a:buClr>
                <a:srgbClr val="FF0000"/>
              </a:buClr>
              <a:buSzPct val="150000"/>
              <a:buFont typeface="Wingdings" pitchFamily="2" charset="2"/>
              <a:buChar char=""/>
              <a:defRPr/>
            </a:pPr>
            <a:r>
              <a:rPr lang="en-US" sz="3300" dirty="0">
                <a:cs typeface="Arial" charset="0"/>
              </a:rPr>
              <a:t> </a:t>
            </a:r>
          </a:p>
          <a:p>
            <a:pPr marL="342900" indent="-342900">
              <a:lnSpc>
                <a:spcPct val="130000"/>
              </a:lnSpc>
              <a:spcBef>
                <a:spcPct val="50000"/>
              </a:spcBef>
              <a:buClr>
                <a:srgbClr val="FF0000"/>
              </a:buClr>
              <a:buSzPct val="150000"/>
              <a:buFont typeface="Wingdings" pitchFamily="2" charset="2"/>
              <a:buChar char=""/>
              <a:defRPr/>
            </a:pPr>
            <a:r>
              <a:rPr lang="en-US" sz="3300" dirty="0">
                <a:cs typeface="Arial" charset="0"/>
              </a:rPr>
              <a:t>Shannon Entropy</a:t>
            </a:r>
          </a:p>
          <a:p>
            <a:pPr marL="342900" indent="-342900">
              <a:lnSpc>
                <a:spcPct val="130000"/>
              </a:lnSpc>
              <a:spcBef>
                <a:spcPct val="50000"/>
              </a:spcBef>
              <a:buClr>
                <a:srgbClr val="FF0000"/>
              </a:buClr>
              <a:buSzPct val="150000"/>
              <a:buFont typeface="Wingdings" pitchFamily="2" charset="2"/>
              <a:buChar char=""/>
              <a:defRPr/>
            </a:pPr>
            <a:r>
              <a:rPr lang="en-US" sz="3300" dirty="0">
                <a:cs typeface="Arial" charset="0"/>
              </a:rPr>
              <a:t>Data Compression</a:t>
            </a:r>
          </a:p>
          <a:p>
            <a:pPr marL="342900" indent="-342900">
              <a:lnSpc>
                <a:spcPct val="130000"/>
              </a:lnSpc>
              <a:spcBef>
                <a:spcPct val="50000"/>
              </a:spcBef>
              <a:buClr>
                <a:srgbClr val="FF0000"/>
              </a:buClr>
              <a:buSzPct val="150000"/>
              <a:buFont typeface="Wingdings" pitchFamily="2" charset="2"/>
              <a:buChar char=""/>
              <a:defRPr/>
            </a:pPr>
            <a:r>
              <a:rPr lang="en-US" sz="3300" dirty="0">
                <a:cs typeface="Arial" charset="0"/>
              </a:rPr>
              <a:t>Error Correction</a:t>
            </a:r>
          </a:p>
        </p:txBody>
      </p:sp>
      <p:pic>
        <p:nvPicPr>
          <p:cNvPr id="20" name="Picture 19">
            <a:extLst>
              <a:ext uri="{FF2B5EF4-FFF2-40B4-BE49-F238E27FC236}">
                <a16:creationId xmlns:a16="http://schemas.microsoft.com/office/drawing/2014/main" id="{74F3A5E7-0A5F-586C-4AFF-8E6965454E60}"/>
              </a:ext>
            </a:extLst>
          </p:cNvPr>
          <p:cNvPicPr>
            <a:picLocks noChangeAspect="1"/>
          </p:cNvPicPr>
          <p:nvPr/>
        </p:nvPicPr>
        <p:blipFill>
          <a:blip r:embed="rId2"/>
          <a:stretch>
            <a:fillRect/>
          </a:stretch>
        </p:blipFill>
        <p:spPr>
          <a:xfrm>
            <a:off x="969122" y="2497993"/>
            <a:ext cx="4823502" cy="931007"/>
          </a:xfrm>
          <a:prstGeom prst="rect">
            <a:avLst/>
          </a:prstGeom>
        </p:spPr>
      </p:pic>
      <p:pic>
        <p:nvPicPr>
          <p:cNvPr id="21" name="Picture 2" descr="This session's header image">
            <a:extLst>
              <a:ext uri="{FF2B5EF4-FFF2-40B4-BE49-F238E27FC236}">
                <a16:creationId xmlns:a16="http://schemas.microsoft.com/office/drawing/2014/main" id="{6448E76E-D56A-6D78-72EB-499E3CA3525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369" t="6888" r="4736" b="3558"/>
          <a:stretch/>
        </p:blipFill>
        <p:spPr bwMode="auto">
          <a:xfrm>
            <a:off x="6317065" y="1609606"/>
            <a:ext cx="5270337" cy="4107437"/>
          </a:xfrm>
          <a:prstGeom prst="rect">
            <a:avLst/>
          </a:prstGeom>
          <a:noFill/>
          <a:extLst>
            <a:ext uri="{909E8E84-426E-40DD-AFC4-6F175D3DCCD1}">
              <a14:hiddenFill xmlns:a14="http://schemas.microsoft.com/office/drawing/2010/main">
                <a:solidFill>
                  <a:srgbClr val="FFFFFF"/>
                </a:solidFill>
              </a14:hiddenFill>
            </a:ext>
          </a:extLst>
        </p:spPr>
      </p:pic>
      <p:grpSp>
        <p:nvGrpSpPr>
          <p:cNvPr id="47" name="Group 46">
            <a:extLst>
              <a:ext uri="{FF2B5EF4-FFF2-40B4-BE49-F238E27FC236}">
                <a16:creationId xmlns:a16="http://schemas.microsoft.com/office/drawing/2014/main" id="{953FA15E-48F0-F990-46D9-DE65E5EB17EC}"/>
              </a:ext>
            </a:extLst>
          </p:cNvPr>
          <p:cNvGrpSpPr/>
          <p:nvPr/>
        </p:nvGrpSpPr>
        <p:grpSpPr>
          <a:xfrm>
            <a:off x="4254111" y="5233905"/>
            <a:ext cx="1295825" cy="1204549"/>
            <a:chOff x="5200301" y="2937960"/>
            <a:chExt cx="1963922" cy="1963922"/>
          </a:xfrm>
        </p:grpSpPr>
        <p:pic>
          <p:nvPicPr>
            <p:cNvPr id="48" name="Graphic 47" descr="Magnifying glass with solid fill">
              <a:extLst>
                <a:ext uri="{FF2B5EF4-FFF2-40B4-BE49-F238E27FC236}">
                  <a16:creationId xmlns:a16="http://schemas.microsoft.com/office/drawing/2014/main" id="{20755B5F-B8C8-E89B-7A35-7E776CF7B36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200301" y="2937960"/>
              <a:ext cx="1963922" cy="1963922"/>
            </a:xfrm>
            <a:prstGeom prst="rect">
              <a:avLst/>
            </a:prstGeom>
          </p:spPr>
        </p:pic>
        <p:pic>
          <p:nvPicPr>
            <p:cNvPr id="49" name="Graphic 48" descr="Checkbox Ticked with solid fill">
              <a:extLst>
                <a:ext uri="{FF2B5EF4-FFF2-40B4-BE49-F238E27FC236}">
                  <a16:creationId xmlns:a16="http://schemas.microsoft.com/office/drawing/2014/main" id="{DBBFC41B-17E8-8488-D43B-BF10C651F0B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851892" y="3395307"/>
              <a:ext cx="660742" cy="660742"/>
            </a:xfrm>
            <a:prstGeom prst="rect">
              <a:avLst/>
            </a:prstGeom>
          </p:spPr>
        </p:pic>
        <p:pic>
          <p:nvPicPr>
            <p:cNvPr id="50" name="Graphic 49" descr="Checkbox Crossed with solid fill">
              <a:extLst>
                <a:ext uri="{FF2B5EF4-FFF2-40B4-BE49-F238E27FC236}">
                  <a16:creationId xmlns:a16="http://schemas.microsoft.com/office/drawing/2014/main" id="{2FF33414-ACA2-B4DD-EF33-D3CDE79A2AA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435599" y="3395307"/>
              <a:ext cx="660742" cy="660742"/>
            </a:xfrm>
            <a:prstGeom prst="rect">
              <a:avLst/>
            </a:prstGeom>
          </p:spPr>
        </p:pic>
      </p:grpSp>
      <p:pic>
        <p:nvPicPr>
          <p:cNvPr id="51" name="Picture 50">
            <a:extLst>
              <a:ext uri="{FF2B5EF4-FFF2-40B4-BE49-F238E27FC236}">
                <a16:creationId xmlns:a16="http://schemas.microsoft.com/office/drawing/2014/main" id="{91EC04FD-EDDD-E594-1940-1BC1F39D05C0}"/>
              </a:ext>
            </a:extLst>
          </p:cNvPr>
          <p:cNvPicPr>
            <a:picLocks noChangeAspect="1"/>
          </p:cNvPicPr>
          <p:nvPr/>
        </p:nvPicPr>
        <p:blipFill>
          <a:blip r:embed="rId10"/>
          <a:stretch>
            <a:fillRect/>
          </a:stretch>
        </p:blipFill>
        <p:spPr>
          <a:xfrm>
            <a:off x="4595232" y="4283435"/>
            <a:ext cx="954704" cy="878020"/>
          </a:xfrm>
          <a:prstGeom prst="rect">
            <a:avLst/>
          </a:prstGeom>
        </p:spPr>
      </p:pic>
    </p:spTree>
    <p:extLst>
      <p:ext uri="{BB962C8B-B14F-4D97-AF65-F5344CB8AC3E}">
        <p14:creationId xmlns:p14="http://schemas.microsoft.com/office/powerpoint/2010/main" val="1474834441"/>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7BA8E64C-1CCC-BCD6-7F37-AF9F3DCCD317}"/>
              </a:ext>
            </a:extLst>
          </p:cNvPr>
          <p:cNvSpPr/>
          <p:nvPr/>
        </p:nvSpPr>
        <p:spPr>
          <a:xfrm>
            <a:off x="6299202" y="1340643"/>
            <a:ext cx="4912260" cy="3624262"/>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GB" sz="2800" b="1" dirty="0"/>
              <a:t>Error Correction</a:t>
            </a:r>
          </a:p>
          <a:p>
            <a:pPr algn="ctr"/>
            <a:endParaRPr lang="en-GB" sz="2800" b="1" dirty="0"/>
          </a:p>
          <a:p>
            <a:pPr marL="457200" indent="-457200">
              <a:buFont typeface="Arial" panose="020B0604020202020204" pitchFamily="34" charset="0"/>
              <a:buChar char="•"/>
            </a:pPr>
            <a:r>
              <a:rPr lang="en-GB" sz="2800" dirty="0"/>
              <a:t>Channel = conditional probability distribution</a:t>
            </a:r>
          </a:p>
          <a:p>
            <a:pPr marL="457200" indent="-457200">
              <a:buFont typeface="Arial" panose="020B0604020202020204" pitchFamily="34" charset="0"/>
              <a:buChar char="•"/>
            </a:pPr>
            <a:r>
              <a:rPr lang="en-GB" sz="2800" dirty="0"/>
              <a:t>Ultimate transmission rate is the </a:t>
            </a:r>
            <a:r>
              <a:rPr lang="en-GB" sz="2800" b="1" dirty="0"/>
              <a:t>channel capacity C</a:t>
            </a:r>
          </a:p>
          <a:p>
            <a:endParaRPr lang="en-NL" sz="2800" b="1" dirty="0"/>
          </a:p>
        </p:txBody>
      </p:sp>
      <p:sp>
        <p:nvSpPr>
          <p:cNvPr id="5" name="Rounded Rectangle 4">
            <a:extLst>
              <a:ext uri="{FF2B5EF4-FFF2-40B4-BE49-F238E27FC236}">
                <a16:creationId xmlns:a16="http://schemas.microsoft.com/office/drawing/2014/main" id="{79A883B0-FA9D-DD75-D417-B5836CCEA103}"/>
              </a:ext>
            </a:extLst>
          </p:cNvPr>
          <p:cNvSpPr/>
          <p:nvPr/>
        </p:nvSpPr>
        <p:spPr>
          <a:xfrm>
            <a:off x="675304" y="1340643"/>
            <a:ext cx="5217496" cy="3586957"/>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GB" sz="2800" b="1" dirty="0"/>
              <a:t>Data Compression</a:t>
            </a:r>
          </a:p>
          <a:p>
            <a:pPr marL="457200" indent="-457200">
              <a:buFont typeface="Arial" panose="020B0604020202020204" pitchFamily="34" charset="0"/>
              <a:buChar char="•"/>
            </a:pPr>
            <a:endParaRPr lang="en-GB" sz="2800" dirty="0"/>
          </a:p>
          <a:p>
            <a:pPr marL="457200" indent="-457200">
              <a:buFont typeface="Arial" panose="020B0604020202020204" pitchFamily="34" charset="0"/>
              <a:buChar char="•"/>
            </a:pPr>
            <a:r>
              <a:rPr lang="en-GB" sz="2800" dirty="0"/>
              <a:t>Data sampled according to a probability distribution</a:t>
            </a:r>
          </a:p>
          <a:p>
            <a:pPr marL="457200" indent="-457200">
              <a:buFont typeface="Arial" panose="020B0604020202020204" pitchFamily="34" charset="0"/>
              <a:buChar char="•"/>
            </a:pPr>
            <a:r>
              <a:rPr lang="en-GB" sz="2800" dirty="0"/>
              <a:t>Ultimate data compression limit is the distribution’s </a:t>
            </a:r>
            <a:r>
              <a:rPr lang="en-GB" sz="2800" b="1" dirty="0"/>
              <a:t>entropy H</a:t>
            </a:r>
          </a:p>
        </p:txBody>
      </p:sp>
      <p:sp>
        <p:nvSpPr>
          <p:cNvPr id="2" name="Title 1">
            <a:extLst>
              <a:ext uri="{FF2B5EF4-FFF2-40B4-BE49-F238E27FC236}">
                <a16:creationId xmlns:a16="http://schemas.microsoft.com/office/drawing/2014/main" id="{7F129AD1-ABFB-8E69-7B06-13370B7D9531}"/>
              </a:ext>
            </a:extLst>
          </p:cNvPr>
          <p:cNvSpPr>
            <a:spLocks noGrp="1"/>
          </p:cNvSpPr>
          <p:nvPr>
            <p:ph type="title"/>
          </p:nvPr>
        </p:nvSpPr>
        <p:spPr>
          <a:xfrm>
            <a:off x="838200" y="181768"/>
            <a:ext cx="10515600" cy="1325563"/>
          </a:xfrm>
        </p:spPr>
        <p:txBody>
          <a:bodyPr/>
          <a:lstStyle/>
          <a:p>
            <a:r>
              <a:rPr lang="en-NL" dirty="0"/>
              <a:t>Main Contributions of Information Theory</a:t>
            </a:r>
          </a:p>
        </p:txBody>
      </p:sp>
      <p:pic>
        <p:nvPicPr>
          <p:cNvPr id="10" name="Picture 9">
            <a:extLst>
              <a:ext uri="{FF2B5EF4-FFF2-40B4-BE49-F238E27FC236}">
                <a16:creationId xmlns:a16="http://schemas.microsoft.com/office/drawing/2014/main" id="{2F09A2C4-FB8B-A125-C3C4-F2C9BF24DC6E}"/>
              </a:ext>
            </a:extLst>
          </p:cNvPr>
          <p:cNvPicPr>
            <a:picLocks noChangeAspect="1"/>
          </p:cNvPicPr>
          <p:nvPr/>
        </p:nvPicPr>
        <p:blipFill>
          <a:blip r:embed="rId3"/>
          <a:stretch>
            <a:fillRect/>
          </a:stretch>
        </p:blipFill>
        <p:spPr>
          <a:xfrm>
            <a:off x="4785698" y="1513351"/>
            <a:ext cx="954704" cy="878020"/>
          </a:xfrm>
          <a:prstGeom prst="rect">
            <a:avLst/>
          </a:prstGeom>
        </p:spPr>
      </p:pic>
      <p:sp>
        <p:nvSpPr>
          <p:cNvPr id="11" name="Rounded Rectangle 10">
            <a:extLst>
              <a:ext uri="{FF2B5EF4-FFF2-40B4-BE49-F238E27FC236}">
                <a16:creationId xmlns:a16="http://schemas.microsoft.com/office/drawing/2014/main" id="{0F297F87-94D4-4E71-10C2-A0FB2929B340}"/>
              </a:ext>
            </a:extLst>
          </p:cNvPr>
          <p:cNvSpPr/>
          <p:nvPr/>
        </p:nvSpPr>
        <p:spPr>
          <a:xfrm>
            <a:off x="1474866" y="5486678"/>
            <a:ext cx="10515600" cy="825500"/>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r"/>
            <a:r>
              <a:rPr lang="en-GB" sz="3200" dirty="0">
                <a:solidFill>
                  <a:schemeClr val="tx1"/>
                </a:solidFill>
              </a:rPr>
              <a:t>Reliable communication is possible   if and only if   </a:t>
            </a:r>
            <a:r>
              <a:rPr lang="en-GB" sz="3200" b="1" dirty="0">
                <a:solidFill>
                  <a:schemeClr val="tx1"/>
                </a:solidFill>
              </a:rPr>
              <a:t>H &lt; C</a:t>
            </a:r>
          </a:p>
        </p:txBody>
      </p:sp>
      <p:pic>
        <p:nvPicPr>
          <p:cNvPr id="3" name="Picture 2">
            <a:extLst>
              <a:ext uri="{FF2B5EF4-FFF2-40B4-BE49-F238E27FC236}">
                <a16:creationId xmlns:a16="http://schemas.microsoft.com/office/drawing/2014/main" id="{5B975C51-B6BD-B310-1F2A-38BE90E091B8}"/>
              </a:ext>
            </a:extLst>
          </p:cNvPr>
          <p:cNvPicPr>
            <a:picLocks noChangeAspect="1"/>
          </p:cNvPicPr>
          <p:nvPr/>
        </p:nvPicPr>
        <p:blipFill>
          <a:blip r:embed="rId4"/>
          <a:stretch>
            <a:fillRect/>
          </a:stretch>
        </p:blipFill>
        <p:spPr>
          <a:xfrm>
            <a:off x="180976" y="5154262"/>
            <a:ext cx="1114424" cy="1572736"/>
          </a:xfrm>
          <a:prstGeom prst="rect">
            <a:avLst/>
          </a:prstGeom>
        </p:spPr>
      </p:pic>
      <p:grpSp>
        <p:nvGrpSpPr>
          <p:cNvPr id="18" name="Group 17">
            <a:extLst>
              <a:ext uri="{FF2B5EF4-FFF2-40B4-BE49-F238E27FC236}">
                <a16:creationId xmlns:a16="http://schemas.microsoft.com/office/drawing/2014/main" id="{CACFD54A-A814-4C17-FD9F-F7F1D4F6FD51}"/>
              </a:ext>
            </a:extLst>
          </p:cNvPr>
          <p:cNvGrpSpPr/>
          <p:nvPr/>
        </p:nvGrpSpPr>
        <p:grpSpPr>
          <a:xfrm>
            <a:off x="9905403" y="1507331"/>
            <a:ext cx="1295825" cy="1204549"/>
            <a:chOff x="5200301" y="2937960"/>
            <a:chExt cx="1963922" cy="1963922"/>
          </a:xfrm>
        </p:grpSpPr>
        <p:pic>
          <p:nvPicPr>
            <p:cNvPr id="13" name="Graphic 12" descr="Magnifying glass with solid fill">
              <a:extLst>
                <a:ext uri="{FF2B5EF4-FFF2-40B4-BE49-F238E27FC236}">
                  <a16:creationId xmlns:a16="http://schemas.microsoft.com/office/drawing/2014/main" id="{39CCE012-04CF-A492-8B92-79239E294CE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200301" y="2937960"/>
              <a:ext cx="1963922" cy="1963922"/>
            </a:xfrm>
            <a:prstGeom prst="rect">
              <a:avLst/>
            </a:prstGeom>
          </p:spPr>
        </p:pic>
        <p:pic>
          <p:nvPicPr>
            <p:cNvPr id="15" name="Graphic 14" descr="Checkbox Ticked with solid fill">
              <a:extLst>
                <a:ext uri="{FF2B5EF4-FFF2-40B4-BE49-F238E27FC236}">
                  <a16:creationId xmlns:a16="http://schemas.microsoft.com/office/drawing/2014/main" id="{F6745F98-92A7-C89F-37B4-AB971B65560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851892" y="3395307"/>
              <a:ext cx="660742" cy="660742"/>
            </a:xfrm>
            <a:prstGeom prst="rect">
              <a:avLst/>
            </a:prstGeom>
          </p:spPr>
        </p:pic>
        <p:pic>
          <p:nvPicPr>
            <p:cNvPr id="17" name="Graphic 16" descr="Checkbox Crossed with solid fill">
              <a:extLst>
                <a:ext uri="{FF2B5EF4-FFF2-40B4-BE49-F238E27FC236}">
                  <a16:creationId xmlns:a16="http://schemas.microsoft.com/office/drawing/2014/main" id="{DA83543E-33C7-A2B6-A2BA-041EFE346FC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435599" y="3395307"/>
              <a:ext cx="660742" cy="660742"/>
            </a:xfrm>
            <a:prstGeom prst="rect">
              <a:avLst/>
            </a:prstGeom>
          </p:spPr>
        </p:pic>
      </p:grpSp>
      <p:pic>
        <p:nvPicPr>
          <p:cNvPr id="29" name="Picture 28">
            <a:extLst>
              <a:ext uri="{FF2B5EF4-FFF2-40B4-BE49-F238E27FC236}">
                <a16:creationId xmlns:a16="http://schemas.microsoft.com/office/drawing/2014/main" id="{3F8F0FD3-9E24-1128-87FA-7AE0B7D9286E}"/>
              </a:ext>
            </a:extLst>
          </p:cNvPr>
          <p:cNvPicPr>
            <a:picLocks noChangeAspect="1"/>
          </p:cNvPicPr>
          <p:nvPr/>
        </p:nvPicPr>
        <p:blipFill>
          <a:blip r:embed="rId11"/>
          <a:stretch>
            <a:fillRect/>
          </a:stretch>
        </p:blipFill>
        <p:spPr>
          <a:xfrm>
            <a:off x="1607523" y="5606590"/>
            <a:ext cx="950728" cy="668080"/>
          </a:xfrm>
          <a:prstGeom prst="rect">
            <a:avLst/>
          </a:prstGeom>
        </p:spPr>
      </p:pic>
    </p:spTree>
    <p:extLst>
      <p:ext uri="{BB962C8B-B14F-4D97-AF65-F5344CB8AC3E}">
        <p14:creationId xmlns:p14="http://schemas.microsoft.com/office/powerpoint/2010/main" val="38318987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0DE6A193-4755-479A-BC6F-A7EBCA73BE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Shape 27">
            <a:extLst>
              <a:ext uri="{FF2B5EF4-FFF2-40B4-BE49-F238E27FC236}">
                <a16:creationId xmlns:a16="http://schemas.microsoft.com/office/drawing/2014/main" id="{5A55B759-31A7-423C-9BC2-A8BC09FE98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3166" y="-478"/>
            <a:ext cx="6754318" cy="6858478"/>
          </a:xfrm>
          <a:custGeom>
            <a:avLst/>
            <a:gdLst>
              <a:gd name="connsiteX0" fmla="*/ 0 w 6754318"/>
              <a:gd name="connsiteY0" fmla="*/ 6858478 h 6858478"/>
              <a:gd name="connsiteX1" fmla="*/ 6754318 w 6754318"/>
              <a:gd name="connsiteY1" fmla="*/ 6858478 h 6858478"/>
              <a:gd name="connsiteX2" fmla="*/ 3577943 w 6754318"/>
              <a:gd name="connsiteY2" fmla="*/ 0 h 6858478"/>
              <a:gd name="connsiteX3" fmla="*/ 3572366 w 6754318"/>
              <a:gd name="connsiteY3" fmla="*/ 0 h 6858478"/>
              <a:gd name="connsiteX4" fmla="*/ 2506138 w 6754318"/>
              <a:gd name="connsiteY4" fmla="*/ 0 h 6858478"/>
              <a:gd name="connsiteX5" fmla="*/ 0 w 6754318"/>
              <a:gd name="connsiteY5"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54318" h="6858478">
                <a:moveTo>
                  <a:pt x="0" y="6858478"/>
                </a:moveTo>
                <a:lnTo>
                  <a:pt x="6754318" y="6858478"/>
                </a:lnTo>
                <a:lnTo>
                  <a:pt x="3577943" y="0"/>
                </a:lnTo>
                <a:lnTo>
                  <a:pt x="3572366" y="0"/>
                </a:lnTo>
                <a:lnTo>
                  <a:pt x="2506138" y="0"/>
                </a:lnTo>
                <a:lnTo>
                  <a:pt x="0" y="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 name="Freeform: Shape 29">
            <a:extLst>
              <a:ext uri="{FF2B5EF4-FFF2-40B4-BE49-F238E27FC236}">
                <a16:creationId xmlns:a16="http://schemas.microsoft.com/office/drawing/2014/main" id="{617D17FB-975C-487E-8519-38E547609E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78"/>
            <a:ext cx="6386947" cy="6858478"/>
          </a:xfrm>
          <a:custGeom>
            <a:avLst/>
            <a:gdLst>
              <a:gd name="connsiteX0" fmla="*/ 433167 w 6386947"/>
              <a:gd name="connsiteY0" fmla="*/ 0 h 6858478"/>
              <a:gd name="connsiteX1" fmla="*/ 2138767 w 6386947"/>
              <a:gd name="connsiteY1" fmla="*/ 0 h 6858478"/>
              <a:gd name="connsiteX2" fmla="*/ 3204995 w 6386947"/>
              <a:gd name="connsiteY2" fmla="*/ 0 h 6858478"/>
              <a:gd name="connsiteX3" fmla="*/ 3210572 w 6386947"/>
              <a:gd name="connsiteY3" fmla="*/ 0 h 6858478"/>
              <a:gd name="connsiteX4" fmla="*/ 6386947 w 6386947"/>
              <a:gd name="connsiteY4" fmla="*/ 6858478 h 6858478"/>
              <a:gd name="connsiteX5" fmla="*/ 1832610 w 6386947"/>
              <a:gd name="connsiteY5" fmla="*/ 6858478 h 6858478"/>
              <a:gd name="connsiteX6" fmla="*/ 433167 w 6386947"/>
              <a:gd name="connsiteY6" fmla="*/ 6858478 h 6858478"/>
              <a:gd name="connsiteX7" fmla="*/ 0 w 6386947"/>
              <a:gd name="connsiteY7" fmla="*/ 6858478 h 6858478"/>
              <a:gd name="connsiteX8" fmla="*/ 0 w 6386947"/>
              <a:gd name="connsiteY8" fmla="*/ 478 h 6858478"/>
              <a:gd name="connsiteX9" fmla="*/ 433167 w 6386947"/>
              <a:gd name="connsiteY9" fmla="*/ 478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386947" h="6858478">
                <a:moveTo>
                  <a:pt x="433167" y="0"/>
                </a:moveTo>
                <a:lnTo>
                  <a:pt x="2138767" y="0"/>
                </a:lnTo>
                <a:lnTo>
                  <a:pt x="3204995" y="0"/>
                </a:lnTo>
                <a:lnTo>
                  <a:pt x="3210572" y="0"/>
                </a:lnTo>
                <a:lnTo>
                  <a:pt x="6386947" y="6858478"/>
                </a:lnTo>
                <a:lnTo>
                  <a:pt x="1832610" y="6858478"/>
                </a:lnTo>
                <a:lnTo>
                  <a:pt x="433167" y="6858478"/>
                </a:lnTo>
                <a:lnTo>
                  <a:pt x="0" y="6858478"/>
                </a:lnTo>
                <a:lnTo>
                  <a:pt x="0" y="478"/>
                </a:lnTo>
                <a:lnTo>
                  <a:pt x="433167" y="478"/>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Title 1"/>
          <p:cNvSpPr>
            <a:spLocks noGrp="1"/>
          </p:cNvSpPr>
          <p:nvPr>
            <p:ph type="ctrTitle"/>
          </p:nvPr>
        </p:nvSpPr>
        <p:spPr>
          <a:xfrm>
            <a:off x="804672" y="3993681"/>
            <a:ext cx="4057840" cy="2249424"/>
          </a:xfrm>
        </p:spPr>
        <p:txBody>
          <a:bodyPr vert="horz" lIns="91440" tIns="45720" rIns="91440" bIns="45720" rtlCol="0" anchor="t">
            <a:normAutofit/>
          </a:bodyPr>
          <a:lstStyle/>
          <a:p>
            <a:pPr algn="l"/>
            <a:r>
              <a:rPr lang="en-US" sz="5000" dirty="0"/>
              <a:t>Thank you for your attention!</a:t>
            </a:r>
          </a:p>
        </p:txBody>
      </p:sp>
      <p:pic>
        <p:nvPicPr>
          <p:cNvPr id="4" name="Picture 2" descr="This session's header image">
            <a:extLst>
              <a:ext uri="{FF2B5EF4-FFF2-40B4-BE49-F238E27FC236}">
                <a16:creationId xmlns:a16="http://schemas.microsoft.com/office/drawing/2014/main" id="{39B1C112-1B5C-251E-8856-6E601AAC41B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369" r="4736" b="-1198"/>
          <a:stretch/>
        </p:blipFill>
        <p:spPr bwMode="auto">
          <a:xfrm>
            <a:off x="7749915" y="97881"/>
            <a:ext cx="4261853" cy="375329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p:cNvPicPr>
            <a:picLocks noChangeAspect="1"/>
          </p:cNvPicPr>
          <p:nvPr/>
        </p:nvPicPr>
        <p:blipFill>
          <a:blip r:embed="rId4"/>
          <a:stretch>
            <a:fillRect/>
          </a:stretch>
        </p:blipFill>
        <p:spPr>
          <a:xfrm>
            <a:off x="9252818" y="3709930"/>
            <a:ext cx="2241505" cy="2611316"/>
          </a:xfrm>
          <a:prstGeom prst="rect">
            <a:avLst/>
          </a:prstGeom>
        </p:spPr>
      </p:pic>
      <p:sp>
        <p:nvSpPr>
          <p:cNvPr id="3" name="TextBox 2">
            <a:extLst>
              <a:ext uri="{FF2B5EF4-FFF2-40B4-BE49-F238E27FC236}">
                <a16:creationId xmlns:a16="http://schemas.microsoft.com/office/drawing/2014/main" id="{748F9ED3-FF25-3580-C474-C1830B092633}"/>
              </a:ext>
            </a:extLst>
          </p:cNvPr>
          <p:cNvSpPr txBox="1"/>
          <p:nvPr/>
        </p:nvSpPr>
        <p:spPr>
          <a:xfrm>
            <a:off x="10022701" y="6350646"/>
            <a:ext cx="2056397" cy="369332"/>
          </a:xfrm>
          <a:prstGeom prst="rect">
            <a:avLst/>
          </a:prstGeom>
          <a:noFill/>
        </p:spPr>
        <p:txBody>
          <a:bodyPr wrap="none" rtlCol="0">
            <a:spAutoFit/>
          </a:bodyPr>
          <a:lstStyle/>
          <a:p>
            <a:pPr>
              <a:spcAft>
                <a:spcPts val="600"/>
              </a:spcAft>
            </a:pPr>
            <a:r>
              <a:rPr lang="en-US" dirty="0">
                <a:hlinkClick r:id="rId5"/>
              </a:rPr>
              <a:t>c.schaffner@uva.nl</a:t>
            </a:r>
            <a:r>
              <a:rPr lang="en-US" dirty="0"/>
              <a:t> </a:t>
            </a:r>
          </a:p>
        </p:txBody>
      </p:sp>
      <p:sp>
        <p:nvSpPr>
          <p:cNvPr id="11" name="TextBox 10">
            <a:extLst>
              <a:ext uri="{FF2B5EF4-FFF2-40B4-BE49-F238E27FC236}">
                <a16:creationId xmlns:a16="http://schemas.microsoft.com/office/drawing/2014/main" id="{A4710A32-773F-56C9-0F16-BD93B88396CF}"/>
              </a:ext>
            </a:extLst>
          </p:cNvPr>
          <p:cNvSpPr txBox="1"/>
          <p:nvPr/>
        </p:nvSpPr>
        <p:spPr>
          <a:xfrm>
            <a:off x="320263" y="5877567"/>
            <a:ext cx="4311698" cy="646331"/>
          </a:xfrm>
          <a:prstGeom prst="rect">
            <a:avLst/>
          </a:prstGeom>
          <a:noFill/>
        </p:spPr>
        <p:txBody>
          <a:bodyPr wrap="square">
            <a:spAutoFit/>
          </a:bodyPr>
          <a:lstStyle/>
          <a:p>
            <a:r>
              <a:rPr lang="en-US" dirty="0" err="1"/>
              <a:t>Jupyter</a:t>
            </a:r>
            <a:r>
              <a:rPr lang="en-US" dirty="0"/>
              <a:t> notebook, references etc. all on </a:t>
            </a:r>
            <a:r>
              <a:rPr lang="en-US" dirty="0">
                <a:hlinkClick r:id="rId6">
                  <a:extLst>
                    <a:ext uri="{A12FA001-AC4F-418D-AE19-62706E023703}">
                      <ahyp:hlinkClr xmlns:ahyp="http://schemas.microsoft.com/office/drawing/2018/hyperlinkcolor" val="tx"/>
                    </a:ext>
                  </a:extLst>
                </a:hlinkClick>
              </a:rPr>
              <a:t>https://github.com/cschaffner/ITNuggets</a:t>
            </a:r>
            <a:r>
              <a:rPr lang="en-US" dirty="0"/>
              <a:t> </a:t>
            </a:r>
          </a:p>
        </p:txBody>
      </p:sp>
      <p:pic>
        <p:nvPicPr>
          <p:cNvPr id="15" name="Picture 4" descr="Alaska Giant Gold Nugget in the Shape of Australia! 38.39ozs 109060">
            <a:extLst>
              <a:ext uri="{FF2B5EF4-FFF2-40B4-BE49-F238E27FC236}">
                <a16:creationId xmlns:a16="http://schemas.microsoft.com/office/drawing/2014/main" id="{4B11EABA-989B-495C-7625-65626E2EE36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04672" y="2756492"/>
            <a:ext cx="1114623" cy="77651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6" descr="8.68 GRAMS Large Australian Gold Nugget LGN 1570">
            <a:extLst>
              <a:ext uri="{FF2B5EF4-FFF2-40B4-BE49-F238E27FC236}">
                <a16:creationId xmlns:a16="http://schemas.microsoft.com/office/drawing/2014/main" id="{836DEE6B-CAF1-6F56-BC52-361A266D1E9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90801" y="2878588"/>
            <a:ext cx="915924" cy="9159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3386031"/>
      </p:ext>
    </p:extLst>
  </p:cSld>
  <p:clrMapOvr>
    <a:overrideClrMapping bg1="dk1" tx1="lt1" bg2="dk2" tx2="lt2" accent1="accent1" accent2="accent2" accent3="accent3" accent4="accent4" accent5="accent5" accent6="accent6" hlink="hlink" folHlink="folHlink"/>
  </p:clrMapOvr>
  <p:transition spd="slow">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1+#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769B0B-4456-BBB1-BD25-F3D8BA94E2AE}"/>
              </a:ext>
            </a:extLst>
          </p:cNvPr>
          <p:cNvSpPr>
            <a:spLocks noGrp="1"/>
          </p:cNvSpPr>
          <p:nvPr>
            <p:ph type="title"/>
          </p:nvPr>
        </p:nvSpPr>
        <p:spPr>
          <a:xfrm>
            <a:off x="838200" y="2913453"/>
            <a:ext cx="10515600" cy="1325563"/>
          </a:xfrm>
        </p:spPr>
        <p:txBody>
          <a:bodyPr/>
          <a:lstStyle/>
          <a:p>
            <a:pPr algn="ctr"/>
            <a:r>
              <a:rPr lang="en-NL" dirty="0"/>
              <a:t>Bonus slides</a:t>
            </a:r>
          </a:p>
        </p:txBody>
      </p:sp>
    </p:spTree>
    <p:extLst>
      <p:ext uri="{BB962C8B-B14F-4D97-AF65-F5344CB8AC3E}">
        <p14:creationId xmlns:p14="http://schemas.microsoft.com/office/powerpoint/2010/main" val="2081918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72FAEFCF-6AB3-F7B5-D55F-4ED5D1BDFDE3}"/>
              </a:ext>
            </a:extLst>
          </p:cNvPr>
          <p:cNvSpPr>
            <a:spLocks noGrp="1"/>
          </p:cNvSpPr>
          <p:nvPr>
            <p:ph type="title"/>
          </p:nvPr>
        </p:nvSpPr>
        <p:spPr>
          <a:xfrm>
            <a:off x="430709" y="158894"/>
            <a:ext cx="10515600" cy="1325563"/>
          </a:xfrm>
        </p:spPr>
        <p:txBody>
          <a:bodyPr/>
          <a:lstStyle/>
          <a:p>
            <a:r>
              <a:rPr lang="en-NL" dirty="0"/>
              <a:t>Joint Probability Distributions</a:t>
            </a:r>
          </a:p>
        </p:txBody>
      </p:sp>
      <p:sp>
        <p:nvSpPr>
          <p:cNvPr id="13" name="TextBox 12">
            <a:extLst>
              <a:ext uri="{FF2B5EF4-FFF2-40B4-BE49-F238E27FC236}">
                <a16:creationId xmlns:a16="http://schemas.microsoft.com/office/drawing/2014/main" id="{962C7153-C07C-F29A-6369-1061AD4EC360}"/>
              </a:ext>
            </a:extLst>
          </p:cNvPr>
          <p:cNvSpPr txBox="1"/>
          <p:nvPr/>
        </p:nvSpPr>
        <p:spPr>
          <a:xfrm>
            <a:off x="430708" y="1227996"/>
            <a:ext cx="8679001" cy="830997"/>
          </a:xfrm>
          <a:prstGeom prst="rect">
            <a:avLst/>
          </a:prstGeom>
          <a:noFill/>
        </p:spPr>
        <p:txBody>
          <a:bodyPr wrap="square" rtlCol="0">
            <a:spAutoFit/>
          </a:bodyPr>
          <a:lstStyle/>
          <a:p>
            <a:r>
              <a:rPr lang="en-NL" sz="2400" b="1" dirty="0"/>
              <a:t>Distribution: </a:t>
            </a:r>
            <a:r>
              <a:rPr lang="en-NL" sz="2400" dirty="0"/>
              <a:t>A list of non-negative numbers that sum to 1.</a:t>
            </a:r>
            <a:br>
              <a:rPr lang="en-NL" sz="2400" dirty="0"/>
            </a:br>
            <a:r>
              <a:rPr lang="en-NL" sz="2400" b="1" dirty="0"/>
              <a:t>Joint distribution</a:t>
            </a:r>
            <a:r>
              <a:rPr lang="en-NL" sz="2400" dirty="0"/>
              <a:t>: arranged along two dimensions</a:t>
            </a:r>
          </a:p>
        </p:txBody>
      </p:sp>
      <p:graphicFrame>
        <p:nvGraphicFramePr>
          <p:cNvPr id="5" name="Table 4">
            <a:extLst>
              <a:ext uri="{FF2B5EF4-FFF2-40B4-BE49-F238E27FC236}">
                <a16:creationId xmlns:a16="http://schemas.microsoft.com/office/drawing/2014/main" id="{582728D3-B8E9-FAED-67C8-EA27CF9F5AA7}"/>
              </a:ext>
            </a:extLst>
          </p:cNvPr>
          <p:cNvGraphicFramePr>
            <a:graphicFrameLocks noGrp="1"/>
          </p:cNvGraphicFramePr>
          <p:nvPr>
            <p:extLst>
              <p:ext uri="{D42A27DB-BD31-4B8C-83A1-F6EECF244321}">
                <p14:modId xmlns:p14="http://schemas.microsoft.com/office/powerpoint/2010/main" val="1820825721"/>
              </p:ext>
            </p:extLst>
          </p:nvPr>
        </p:nvGraphicFramePr>
        <p:xfrm>
          <a:off x="381001" y="3453830"/>
          <a:ext cx="3594099" cy="2967036"/>
        </p:xfrm>
        <a:graphic>
          <a:graphicData uri="http://schemas.openxmlformats.org/drawingml/2006/table">
            <a:tbl>
              <a:tblPr firstRow="1" firstCol="1" lastRow="1" lastCol="1">
                <a:tableStyleId>{5C22544A-7EE6-4342-B048-85BDC9FD1C3A}</a:tableStyleId>
              </a:tblPr>
              <a:tblGrid>
                <a:gridCol w="923596">
                  <a:extLst>
                    <a:ext uri="{9D8B030D-6E8A-4147-A177-3AD203B41FA5}">
                      <a16:colId xmlns:a16="http://schemas.microsoft.com/office/drawing/2014/main" val="4244350920"/>
                    </a:ext>
                  </a:extLst>
                </a:gridCol>
                <a:gridCol w="956004">
                  <a:extLst>
                    <a:ext uri="{9D8B030D-6E8A-4147-A177-3AD203B41FA5}">
                      <a16:colId xmlns:a16="http://schemas.microsoft.com/office/drawing/2014/main" val="3190273840"/>
                    </a:ext>
                  </a:extLst>
                </a:gridCol>
                <a:gridCol w="939800">
                  <a:extLst>
                    <a:ext uri="{9D8B030D-6E8A-4147-A177-3AD203B41FA5}">
                      <a16:colId xmlns:a16="http://schemas.microsoft.com/office/drawing/2014/main" val="3570937174"/>
                    </a:ext>
                  </a:extLst>
                </a:gridCol>
                <a:gridCol w="774699">
                  <a:extLst>
                    <a:ext uri="{9D8B030D-6E8A-4147-A177-3AD203B41FA5}">
                      <a16:colId xmlns:a16="http://schemas.microsoft.com/office/drawing/2014/main" val="2199343033"/>
                    </a:ext>
                  </a:extLst>
                </a:gridCol>
              </a:tblGrid>
              <a:tr h="477309">
                <a:tc>
                  <a:txBody>
                    <a:bodyPr/>
                    <a:lstStyle/>
                    <a:p>
                      <a:endParaRPr lang="en-NL" sz="2800" dirty="0"/>
                    </a:p>
                  </a:txBody>
                  <a:tcPr anchor="ctr" anchorCtr="1"/>
                </a:tc>
                <a:tc>
                  <a:txBody>
                    <a:bodyPr/>
                    <a:lstStyle/>
                    <a:p>
                      <a:r>
                        <a:rPr lang="en-NL" sz="2800" dirty="0"/>
                        <a:t>X=0</a:t>
                      </a:r>
                    </a:p>
                  </a:txBody>
                  <a:tcPr anchor="ctr" anchorCtr="1"/>
                </a:tc>
                <a:tc>
                  <a:txBody>
                    <a:bodyPr/>
                    <a:lstStyle/>
                    <a:p>
                      <a:r>
                        <a:rPr lang="en-GB" sz="2800" dirty="0"/>
                        <a:t>X</a:t>
                      </a:r>
                      <a:r>
                        <a:rPr lang="en-NL" sz="2800" dirty="0"/>
                        <a:t>=1</a:t>
                      </a:r>
                    </a:p>
                  </a:txBody>
                  <a:tcPr anchor="ctr" anchorCtr="1"/>
                </a:tc>
                <a:tc>
                  <a:txBody>
                    <a:bodyPr/>
                    <a:lstStyle/>
                    <a:p>
                      <a:endParaRPr lang="en-NL" sz="2800" dirty="0"/>
                    </a:p>
                  </a:txBody>
                  <a:tcPr anchor="ctr" anchorCtr="1"/>
                </a:tc>
                <a:extLst>
                  <a:ext uri="{0D108BD9-81ED-4DB2-BD59-A6C34878D82A}">
                    <a16:rowId xmlns:a16="http://schemas.microsoft.com/office/drawing/2014/main" val="3763348714"/>
                  </a:ext>
                </a:extLst>
              </a:tr>
              <a:tr h="884942">
                <a:tc>
                  <a:txBody>
                    <a:bodyPr/>
                    <a:lstStyle/>
                    <a:p>
                      <a:r>
                        <a:rPr lang="en-NL" sz="2800" dirty="0"/>
                        <a:t>Y=0</a:t>
                      </a:r>
                    </a:p>
                  </a:txBody>
                  <a:tcPr anchor="ctr" anchorCtr="1"/>
                </a:tc>
                <a:tc>
                  <a:txBody>
                    <a:bodyPr/>
                    <a:lstStyle/>
                    <a:p>
                      <a:r>
                        <a:rPr lang="en-NL" sz="2800" dirty="0"/>
                        <a:t>0.5</a:t>
                      </a:r>
                    </a:p>
                  </a:txBody>
                  <a:tcPr anchor="ctr" anchorCtr="1"/>
                </a:tc>
                <a:tc>
                  <a:txBody>
                    <a:bodyPr/>
                    <a:lstStyle/>
                    <a:p>
                      <a:r>
                        <a:rPr lang="en-NL" sz="2800" dirty="0"/>
                        <a:t>0.0</a:t>
                      </a:r>
                    </a:p>
                  </a:txBody>
                  <a:tcPr anchor="ctr" anchorCtr="1"/>
                </a:tc>
                <a:tc>
                  <a:txBody>
                    <a:bodyPr/>
                    <a:lstStyle/>
                    <a:p>
                      <a:r>
                        <a:rPr lang="en-NL" sz="2800" dirty="0"/>
                        <a:t>0.5</a:t>
                      </a:r>
                    </a:p>
                  </a:txBody>
                  <a:tcPr anchor="ctr" anchorCtr="1"/>
                </a:tc>
                <a:extLst>
                  <a:ext uri="{0D108BD9-81ED-4DB2-BD59-A6C34878D82A}">
                    <a16:rowId xmlns:a16="http://schemas.microsoft.com/office/drawing/2014/main" val="3258770476"/>
                  </a:ext>
                </a:extLst>
              </a:tr>
              <a:tr h="884942">
                <a:tc>
                  <a:txBody>
                    <a:bodyPr/>
                    <a:lstStyle/>
                    <a:p>
                      <a:r>
                        <a:rPr lang="en-NL" sz="2800" dirty="0"/>
                        <a:t>Y=1</a:t>
                      </a:r>
                    </a:p>
                  </a:txBody>
                  <a:tcPr anchor="ctr" anchorCtr="1"/>
                </a:tc>
                <a:tc>
                  <a:txBody>
                    <a:bodyPr/>
                    <a:lstStyle/>
                    <a:p>
                      <a:r>
                        <a:rPr lang="en-NL" sz="2800" dirty="0"/>
                        <a:t>0.0</a:t>
                      </a:r>
                    </a:p>
                  </a:txBody>
                  <a:tcPr anchor="ctr" anchorCtr="1"/>
                </a:tc>
                <a:tc>
                  <a:txBody>
                    <a:bodyPr/>
                    <a:lstStyle/>
                    <a:p>
                      <a:r>
                        <a:rPr lang="en-NL" sz="2800" dirty="0"/>
                        <a:t>0.5</a:t>
                      </a:r>
                    </a:p>
                  </a:txBody>
                  <a:tcPr anchor="ctr" anchorCtr="1"/>
                </a:tc>
                <a:tc>
                  <a:txBody>
                    <a:bodyPr/>
                    <a:lstStyle/>
                    <a:p>
                      <a:r>
                        <a:rPr lang="en-NL" sz="2800" dirty="0"/>
                        <a:t>0.5</a:t>
                      </a:r>
                    </a:p>
                  </a:txBody>
                  <a:tcPr anchor="ctr" anchorCtr="1"/>
                </a:tc>
                <a:extLst>
                  <a:ext uri="{0D108BD9-81ED-4DB2-BD59-A6C34878D82A}">
                    <a16:rowId xmlns:a16="http://schemas.microsoft.com/office/drawing/2014/main" val="1666442459"/>
                  </a:ext>
                </a:extLst>
              </a:tr>
              <a:tr h="678992">
                <a:tc>
                  <a:txBody>
                    <a:bodyPr/>
                    <a:lstStyle/>
                    <a:p>
                      <a:endParaRPr lang="en-NL" sz="2800" dirty="0"/>
                    </a:p>
                  </a:txBody>
                  <a:tcPr anchor="ctr" anchorCtr="1"/>
                </a:tc>
                <a:tc>
                  <a:txBody>
                    <a:bodyPr/>
                    <a:lstStyle/>
                    <a:p>
                      <a:r>
                        <a:rPr lang="en-NL" sz="2800" dirty="0"/>
                        <a:t>0.5</a:t>
                      </a:r>
                    </a:p>
                  </a:txBody>
                  <a:tcPr anchor="ctr" anchorCtr="1"/>
                </a:tc>
                <a:tc>
                  <a:txBody>
                    <a:bodyPr/>
                    <a:lstStyle/>
                    <a:p>
                      <a:r>
                        <a:rPr lang="en-NL" sz="2800" dirty="0"/>
                        <a:t>0.5</a:t>
                      </a:r>
                    </a:p>
                  </a:txBody>
                  <a:tcPr anchor="ctr" anchorCtr="1"/>
                </a:tc>
                <a:tc>
                  <a:txBody>
                    <a:bodyPr/>
                    <a:lstStyle/>
                    <a:p>
                      <a:endParaRPr lang="en-NL" sz="2800" dirty="0"/>
                    </a:p>
                  </a:txBody>
                  <a:tcPr anchor="ctr" anchorCtr="1"/>
                </a:tc>
                <a:extLst>
                  <a:ext uri="{0D108BD9-81ED-4DB2-BD59-A6C34878D82A}">
                    <a16:rowId xmlns:a16="http://schemas.microsoft.com/office/drawing/2014/main" val="2204511284"/>
                  </a:ext>
                </a:extLst>
              </a:tr>
            </a:tbl>
          </a:graphicData>
        </a:graphic>
      </p:graphicFrame>
      <p:sp>
        <p:nvSpPr>
          <p:cNvPr id="7" name="TextBox 6">
            <a:extLst>
              <a:ext uri="{FF2B5EF4-FFF2-40B4-BE49-F238E27FC236}">
                <a16:creationId xmlns:a16="http://schemas.microsoft.com/office/drawing/2014/main" id="{07A208F1-807C-AE39-EAF3-84E8DA0D670A}"/>
              </a:ext>
            </a:extLst>
          </p:cNvPr>
          <p:cNvSpPr txBox="1"/>
          <p:nvPr/>
        </p:nvSpPr>
        <p:spPr>
          <a:xfrm>
            <a:off x="299262" y="2417629"/>
            <a:ext cx="1664792" cy="461665"/>
          </a:xfrm>
          <a:prstGeom prst="rect">
            <a:avLst/>
          </a:prstGeom>
          <a:noFill/>
        </p:spPr>
        <p:txBody>
          <a:bodyPr wrap="square" rtlCol="0">
            <a:spAutoFit/>
          </a:bodyPr>
          <a:lstStyle/>
          <a:p>
            <a:r>
              <a:rPr lang="en-NL" sz="2400" b="1" dirty="0"/>
              <a:t>Examples:</a:t>
            </a:r>
          </a:p>
        </p:txBody>
      </p:sp>
      <p:sp>
        <p:nvSpPr>
          <p:cNvPr id="8" name="TextBox 7">
            <a:extLst>
              <a:ext uri="{FF2B5EF4-FFF2-40B4-BE49-F238E27FC236}">
                <a16:creationId xmlns:a16="http://schemas.microsoft.com/office/drawing/2014/main" id="{4CACD9C1-E7C5-E04E-6C0C-FE2D1508B130}"/>
              </a:ext>
            </a:extLst>
          </p:cNvPr>
          <p:cNvSpPr txBox="1"/>
          <p:nvPr/>
        </p:nvSpPr>
        <p:spPr>
          <a:xfrm>
            <a:off x="299262" y="2992165"/>
            <a:ext cx="3675838" cy="461665"/>
          </a:xfrm>
          <a:prstGeom prst="rect">
            <a:avLst/>
          </a:prstGeom>
          <a:noFill/>
        </p:spPr>
        <p:txBody>
          <a:bodyPr wrap="square" rtlCol="0">
            <a:spAutoFit/>
          </a:bodyPr>
          <a:lstStyle/>
          <a:p>
            <a:r>
              <a:rPr lang="en-GB" sz="2400" dirty="0"/>
              <a:t>F</a:t>
            </a:r>
            <a:r>
              <a:rPr lang="en-NL" sz="2400" dirty="0"/>
              <a:t>ully correlated</a:t>
            </a:r>
          </a:p>
        </p:txBody>
      </p:sp>
      <p:graphicFrame>
        <p:nvGraphicFramePr>
          <p:cNvPr id="9" name="Table 8">
            <a:extLst>
              <a:ext uri="{FF2B5EF4-FFF2-40B4-BE49-F238E27FC236}">
                <a16:creationId xmlns:a16="http://schemas.microsoft.com/office/drawing/2014/main" id="{3A0D21D1-3C9D-F548-4406-5586FAEFC0E7}"/>
              </a:ext>
            </a:extLst>
          </p:cNvPr>
          <p:cNvGraphicFramePr>
            <a:graphicFrameLocks noGrp="1"/>
          </p:cNvGraphicFramePr>
          <p:nvPr>
            <p:extLst>
              <p:ext uri="{D42A27DB-BD31-4B8C-83A1-F6EECF244321}">
                <p14:modId xmlns:p14="http://schemas.microsoft.com/office/powerpoint/2010/main" val="4060097173"/>
              </p:ext>
            </p:extLst>
          </p:nvPr>
        </p:nvGraphicFramePr>
        <p:xfrm>
          <a:off x="4422097" y="3453830"/>
          <a:ext cx="3594099" cy="2967036"/>
        </p:xfrm>
        <a:graphic>
          <a:graphicData uri="http://schemas.openxmlformats.org/drawingml/2006/table">
            <a:tbl>
              <a:tblPr firstRow="1" firstCol="1" lastRow="1" lastCol="1">
                <a:tableStyleId>{5C22544A-7EE6-4342-B048-85BDC9FD1C3A}</a:tableStyleId>
              </a:tblPr>
              <a:tblGrid>
                <a:gridCol w="923596">
                  <a:extLst>
                    <a:ext uri="{9D8B030D-6E8A-4147-A177-3AD203B41FA5}">
                      <a16:colId xmlns:a16="http://schemas.microsoft.com/office/drawing/2014/main" val="4244350920"/>
                    </a:ext>
                  </a:extLst>
                </a:gridCol>
                <a:gridCol w="956004">
                  <a:extLst>
                    <a:ext uri="{9D8B030D-6E8A-4147-A177-3AD203B41FA5}">
                      <a16:colId xmlns:a16="http://schemas.microsoft.com/office/drawing/2014/main" val="3190273840"/>
                    </a:ext>
                  </a:extLst>
                </a:gridCol>
                <a:gridCol w="939800">
                  <a:extLst>
                    <a:ext uri="{9D8B030D-6E8A-4147-A177-3AD203B41FA5}">
                      <a16:colId xmlns:a16="http://schemas.microsoft.com/office/drawing/2014/main" val="3570937174"/>
                    </a:ext>
                  </a:extLst>
                </a:gridCol>
                <a:gridCol w="774699">
                  <a:extLst>
                    <a:ext uri="{9D8B030D-6E8A-4147-A177-3AD203B41FA5}">
                      <a16:colId xmlns:a16="http://schemas.microsoft.com/office/drawing/2014/main" val="2199343033"/>
                    </a:ext>
                  </a:extLst>
                </a:gridCol>
              </a:tblGrid>
              <a:tr h="477309">
                <a:tc>
                  <a:txBody>
                    <a:bodyPr/>
                    <a:lstStyle/>
                    <a:p>
                      <a:endParaRPr lang="en-NL" sz="2800" dirty="0"/>
                    </a:p>
                  </a:txBody>
                  <a:tcPr anchor="ctr" anchorCtr="1"/>
                </a:tc>
                <a:tc>
                  <a:txBody>
                    <a:bodyPr/>
                    <a:lstStyle/>
                    <a:p>
                      <a:r>
                        <a:rPr lang="en-NL" sz="2800" dirty="0"/>
                        <a:t>X=0</a:t>
                      </a:r>
                    </a:p>
                  </a:txBody>
                  <a:tcPr anchor="ctr" anchorCtr="1"/>
                </a:tc>
                <a:tc>
                  <a:txBody>
                    <a:bodyPr/>
                    <a:lstStyle/>
                    <a:p>
                      <a:r>
                        <a:rPr lang="en-GB" sz="2800" dirty="0"/>
                        <a:t>X</a:t>
                      </a:r>
                      <a:r>
                        <a:rPr lang="en-NL" sz="2800" dirty="0"/>
                        <a:t>=1</a:t>
                      </a:r>
                    </a:p>
                  </a:txBody>
                  <a:tcPr anchor="ctr" anchorCtr="1"/>
                </a:tc>
                <a:tc>
                  <a:txBody>
                    <a:bodyPr/>
                    <a:lstStyle/>
                    <a:p>
                      <a:endParaRPr lang="en-NL" sz="2800" dirty="0"/>
                    </a:p>
                  </a:txBody>
                  <a:tcPr anchor="ctr" anchorCtr="1"/>
                </a:tc>
                <a:extLst>
                  <a:ext uri="{0D108BD9-81ED-4DB2-BD59-A6C34878D82A}">
                    <a16:rowId xmlns:a16="http://schemas.microsoft.com/office/drawing/2014/main" val="3763348714"/>
                  </a:ext>
                </a:extLst>
              </a:tr>
              <a:tr h="884942">
                <a:tc>
                  <a:txBody>
                    <a:bodyPr/>
                    <a:lstStyle/>
                    <a:p>
                      <a:r>
                        <a:rPr lang="en-NL" sz="2800" dirty="0"/>
                        <a:t>Y=0</a:t>
                      </a:r>
                    </a:p>
                  </a:txBody>
                  <a:tcPr anchor="ctr" anchorCtr="1"/>
                </a:tc>
                <a:tc>
                  <a:txBody>
                    <a:bodyPr/>
                    <a:lstStyle/>
                    <a:p>
                      <a:r>
                        <a:rPr lang="en-NL" sz="2800" dirty="0"/>
                        <a:t>0.0</a:t>
                      </a:r>
                    </a:p>
                  </a:txBody>
                  <a:tcPr anchor="ctr" anchorCtr="1"/>
                </a:tc>
                <a:tc>
                  <a:txBody>
                    <a:bodyPr/>
                    <a:lstStyle/>
                    <a:p>
                      <a:r>
                        <a:rPr lang="en-NL" sz="2800" dirty="0"/>
                        <a:t>0.5</a:t>
                      </a:r>
                    </a:p>
                  </a:txBody>
                  <a:tcPr anchor="ctr" anchorCtr="1"/>
                </a:tc>
                <a:tc>
                  <a:txBody>
                    <a:bodyPr/>
                    <a:lstStyle/>
                    <a:p>
                      <a:r>
                        <a:rPr lang="en-NL" sz="2800" dirty="0"/>
                        <a:t>0.5</a:t>
                      </a:r>
                    </a:p>
                  </a:txBody>
                  <a:tcPr anchor="ctr" anchorCtr="1"/>
                </a:tc>
                <a:extLst>
                  <a:ext uri="{0D108BD9-81ED-4DB2-BD59-A6C34878D82A}">
                    <a16:rowId xmlns:a16="http://schemas.microsoft.com/office/drawing/2014/main" val="3258770476"/>
                  </a:ext>
                </a:extLst>
              </a:tr>
              <a:tr h="884942">
                <a:tc>
                  <a:txBody>
                    <a:bodyPr/>
                    <a:lstStyle/>
                    <a:p>
                      <a:r>
                        <a:rPr lang="en-NL" sz="2800" dirty="0"/>
                        <a:t>Y=1</a:t>
                      </a:r>
                    </a:p>
                  </a:txBody>
                  <a:tcPr anchor="ctr" anchorCtr="1"/>
                </a:tc>
                <a:tc>
                  <a:txBody>
                    <a:bodyPr/>
                    <a:lstStyle/>
                    <a:p>
                      <a:r>
                        <a:rPr lang="en-NL" sz="2800" dirty="0"/>
                        <a:t>0.5</a:t>
                      </a:r>
                    </a:p>
                  </a:txBody>
                  <a:tcPr anchor="ctr" anchorCtr="1"/>
                </a:tc>
                <a:tc>
                  <a:txBody>
                    <a:bodyPr/>
                    <a:lstStyle/>
                    <a:p>
                      <a:r>
                        <a:rPr lang="en-NL" sz="2800" dirty="0"/>
                        <a:t>0.0</a:t>
                      </a:r>
                    </a:p>
                  </a:txBody>
                  <a:tcPr anchor="ctr" anchorCtr="1"/>
                </a:tc>
                <a:tc>
                  <a:txBody>
                    <a:bodyPr/>
                    <a:lstStyle/>
                    <a:p>
                      <a:r>
                        <a:rPr lang="en-NL" sz="2800" dirty="0"/>
                        <a:t>0.5</a:t>
                      </a:r>
                    </a:p>
                  </a:txBody>
                  <a:tcPr anchor="ctr" anchorCtr="1"/>
                </a:tc>
                <a:extLst>
                  <a:ext uri="{0D108BD9-81ED-4DB2-BD59-A6C34878D82A}">
                    <a16:rowId xmlns:a16="http://schemas.microsoft.com/office/drawing/2014/main" val="1666442459"/>
                  </a:ext>
                </a:extLst>
              </a:tr>
              <a:tr h="678992">
                <a:tc>
                  <a:txBody>
                    <a:bodyPr/>
                    <a:lstStyle/>
                    <a:p>
                      <a:endParaRPr lang="en-NL" sz="2800" dirty="0"/>
                    </a:p>
                  </a:txBody>
                  <a:tcPr anchor="ctr" anchorCtr="1"/>
                </a:tc>
                <a:tc>
                  <a:txBody>
                    <a:bodyPr/>
                    <a:lstStyle/>
                    <a:p>
                      <a:r>
                        <a:rPr lang="en-NL" sz="2800" dirty="0"/>
                        <a:t>0.5</a:t>
                      </a:r>
                    </a:p>
                  </a:txBody>
                  <a:tcPr anchor="ctr" anchorCtr="1"/>
                </a:tc>
                <a:tc>
                  <a:txBody>
                    <a:bodyPr/>
                    <a:lstStyle/>
                    <a:p>
                      <a:r>
                        <a:rPr lang="en-NL" sz="2800" dirty="0"/>
                        <a:t>0.5</a:t>
                      </a:r>
                    </a:p>
                  </a:txBody>
                  <a:tcPr anchor="ctr" anchorCtr="1"/>
                </a:tc>
                <a:tc>
                  <a:txBody>
                    <a:bodyPr/>
                    <a:lstStyle/>
                    <a:p>
                      <a:endParaRPr lang="en-NL" sz="2800" dirty="0"/>
                    </a:p>
                  </a:txBody>
                  <a:tcPr anchor="ctr" anchorCtr="1"/>
                </a:tc>
                <a:extLst>
                  <a:ext uri="{0D108BD9-81ED-4DB2-BD59-A6C34878D82A}">
                    <a16:rowId xmlns:a16="http://schemas.microsoft.com/office/drawing/2014/main" val="2204511284"/>
                  </a:ext>
                </a:extLst>
              </a:tr>
            </a:tbl>
          </a:graphicData>
        </a:graphic>
      </p:graphicFrame>
      <p:sp>
        <p:nvSpPr>
          <p:cNvPr id="10" name="TextBox 9">
            <a:extLst>
              <a:ext uri="{FF2B5EF4-FFF2-40B4-BE49-F238E27FC236}">
                <a16:creationId xmlns:a16="http://schemas.microsoft.com/office/drawing/2014/main" id="{E5EA0D10-4A2D-0193-60EF-F1C68EE37FA2}"/>
              </a:ext>
            </a:extLst>
          </p:cNvPr>
          <p:cNvSpPr txBox="1"/>
          <p:nvPr/>
        </p:nvSpPr>
        <p:spPr>
          <a:xfrm>
            <a:off x="4340358" y="2992165"/>
            <a:ext cx="3330442" cy="461665"/>
          </a:xfrm>
          <a:prstGeom prst="rect">
            <a:avLst/>
          </a:prstGeom>
          <a:noFill/>
        </p:spPr>
        <p:txBody>
          <a:bodyPr wrap="square" rtlCol="0">
            <a:spAutoFit/>
          </a:bodyPr>
          <a:lstStyle/>
          <a:p>
            <a:r>
              <a:rPr lang="en-GB" sz="2400" dirty="0"/>
              <a:t>F</a:t>
            </a:r>
            <a:r>
              <a:rPr lang="en-NL" sz="2400" dirty="0"/>
              <a:t>ully anti-correlated</a:t>
            </a:r>
          </a:p>
        </p:txBody>
      </p:sp>
      <p:graphicFrame>
        <p:nvGraphicFramePr>
          <p:cNvPr id="11" name="Table 10">
            <a:extLst>
              <a:ext uri="{FF2B5EF4-FFF2-40B4-BE49-F238E27FC236}">
                <a16:creationId xmlns:a16="http://schemas.microsoft.com/office/drawing/2014/main" id="{07E42A53-93CA-C238-6280-DFB7FD0053F2}"/>
              </a:ext>
            </a:extLst>
          </p:cNvPr>
          <p:cNvGraphicFramePr>
            <a:graphicFrameLocks noGrp="1"/>
          </p:cNvGraphicFramePr>
          <p:nvPr>
            <p:extLst>
              <p:ext uri="{D42A27DB-BD31-4B8C-83A1-F6EECF244321}">
                <p14:modId xmlns:p14="http://schemas.microsoft.com/office/powerpoint/2010/main" val="1161301053"/>
              </p:ext>
            </p:extLst>
          </p:nvPr>
        </p:nvGraphicFramePr>
        <p:xfrm>
          <a:off x="8488592" y="3453830"/>
          <a:ext cx="3594099" cy="2967036"/>
        </p:xfrm>
        <a:graphic>
          <a:graphicData uri="http://schemas.openxmlformats.org/drawingml/2006/table">
            <a:tbl>
              <a:tblPr firstRow="1" firstCol="1" lastRow="1" lastCol="1">
                <a:tableStyleId>{5C22544A-7EE6-4342-B048-85BDC9FD1C3A}</a:tableStyleId>
              </a:tblPr>
              <a:tblGrid>
                <a:gridCol w="923596">
                  <a:extLst>
                    <a:ext uri="{9D8B030D-6E8A-4147-A177-3AD203B41FA5}">
                      <a16:colId xmlns:a16="http://schemas.microsoft.com/office/drawing/2014/main" val="4244350920"/>
                    </a:ext>
                  </a:extLst>
                </a:gridCol>
                <a:gridCol w="956004">
                  <a:extLst>
                    <a:ext uri="{9D8B030D-6E8A-4147-A177-3AD203B41FA5}">
                      <a16:colId xmlns:a16="http://schemas.microsoft.com/office/drawing/2014/main" val="3190273840"/>
                    </a:ext>
                  </a:extLst>
                </a:gridCol>
                <a:gridCol w="939800">
                  <a:extLst>
                    <a:ext uri="{9D8B030D-6E8A-4147-A177-3AD203B41FA5}">
                      <a16:colId xmlns:a16="http://schemas.microsoft.com/office/drawing/2014/main" val="3570937174"/>
                    </a:ext>
                  </a:extLst>
                </a:gridCol>
                <a:gridCol w="774699">
                  <a:extLst>
                    <a:ext uri="{9D8B030D-6E8A-4147-A177-3AD203B41FA5}">
                      <a16:colId xmlns:a16="http://schemas.microsoft.com/office/drawing/2014/main" val="2199343033"/>
                    </a:ext>
                  </a:extLst>
                </a:gridCol>
              </a:tblGrid>
              <a:tr h="477309">
                <a:tc>
                  <a:txBody>
                    <a:bodyPr/>
                    <a:lstStyle/>
                    <a:p>
                      <a:endParaRPr lang="en-NL" sz="2800" dirty="0"/>
                    </a:p>
                  </a:txBody>
                  <a:tcPr anchor="ctr" anchorCtr="1"/>
                </a:tc>
                <a:tc>
                  <a:txBody>
                    <a:bodyPr/>
                    <a:lstStyle/>
                    <a:p>
                      <a:r>
                        <a:rPr lang="en-NL" sz="2800" dirty="0"/>
                        <a:t>X=0</a:t>
                      </a:r>
                    </a:p>
                  </a:txBody>
                  <a:tcPr anchor="ctr" anchorCtr="1"/>
                </a:tc>
                <a:tc>
                  <a:txBody>
                    <a:bodyPr/>
                    <a:lstStyle/>
                    <a:p>
                      <a:r>
                        <a:rPr lang="en-GB" sz="2800" dirty="0"/>
                        <a:t>X</a:t>
                      </a:r>
                      <a:r>
                        <a:rPr lang="en-NL" sz="2800" dirty="0"/>
                        <a:t>=1</a:t>
                      </a:r>
                    </a:p>
                  </a:txBody>
                  <a:tcPr anchor="ctr" anchorCtr="1"/>
                </a:tc>
                <a:tc>
                  <a:txBody>
                    <a:bodyPr/>
                    <a:lstStyle/>
                    <a:p>
                      <a:endParaRPr lang="en-NL" sz="2800" dirty="0"/>
                    </a:p>
                  </a:txBody>
                  <a:tcPr anchor="ctr" anchorCtr="1"/>
                </a:tc>
                <a:extLst>
                  <a:ext uri="{0D108BD9-81ED-4DB2-BD59-A6C34878D82A}">
                    <a16:rowId xmlns:a16="http://schemas.microsoft.com/office/drawing/2014/main" val="3763348714"/>
                  </a:ext>
                </a:extLst>
              </a:tr>
              <a:tr h="884942">
                <a:tc>
                  <a:txBody>
                    <a:bodyPr/>
                    <a:lstStyle/>
                    <a:p>
                      <a:r>
                        <a:rPr lang="en-NL" sz="2800" dirty="0"/>
                        <a:t>Y=0</a:t>
                      </a:r>
                    </a:p>
                  </a:txBody>
                  <a:tcPr anchor="ctr" anchorCtr="1"/>
                </a:tc>
                <a:tc>
                  <a:txBody>
                    <a:bodyPr/>
                    <a:lstStyle/>
                    <a:p>
                      <a:r>
                        <a:rPr lang="en-NL" sz="2800" dirty="0"/>
                        <a:t>0.25</a:t>
                      </a:r>
                    </a:p>
                  </a:txBody>
                  <a:tcPr anchor="ctr" anchorCtr="1"/>
                </a:tc>
                <a:tc>
                  <a:txBody>
                    <a:bodyPr/>
                    <a:lstStyle/>
                    <a:p>
                      <a:r>
                        <a:rPr lang="en-NL" sz="2800" dirty="0"/>
                        <a:t>0.25</a:t>
                      </a:r>
                    </a:p>
                  </a:txBody>
                  <a:tcPr anchor="ctr" anchorCtr="1"/>
                </a:tc>
                <a:tc>
                  <a:txBody>
                    <a:bodyPr/>
                    <a:lstStyle/>
                    <a:p>
                      <a:r>
                        <a:rPr lang="en-NL" sz="2800" dirty="0"/>
                        <a:t>0.5</a:t>
                      </a:r>
                    </a:p>
                  </a:txBody>
                  <a:tcPr anchor="ctr" anchorCtr="1"/>
                </a:tc>
                <a:extLst>
                  <a:ext uri="{0D108BD9-81ED-4DB2-BD59-A6C34878D82A}">
                    <a16:rowId xmlns:a16="http://schemas.microsoft.com/office/drawing/2014/main" val="3258770476"/>
                  </a:ext>
                </a:extLst>
              </a:tr>
              <a:tr h="884942">
                <a:tc>
                  <a:txBody>
                    <a:bodyPr/>
                    <a:lstStyle/>
                    <a:p>
                      <a:r>
                        <a:rPr lang="en-NL" sz="2800" dirty="0"/>
                        <a:t>Y=1</a:t>
                      </a:r>
                    </a:p>
                  </a:txBody>
                  <a:tcPr anchor="ctr" anchorCtr="1"/>
                </a:tc>
                <a:tc>
                  <a:txBody>
                    <a:bodyPr/>
                    <a:lstStyle/>
                    <a:p>
                      <a:r>
                        <a:rPr lang="en-NL" sz="2800" dirty="0"/>
                        <a:t>0.25</a:t>
                      </a:r>
                    </a:p>
                  </a:txBody>
                  <a:tcPr anchor="ctr" anchorCtr="1"/>
                </a:tc>
                <a:tc>
                  <a:txBody>
                    <a:bodyPr/>
                    <a:lstStyle/>
                    <a:p>
                      <a:r>
                        <a:rPr lang="en-NL" sz="2800" dirty="0"/>
                        <a:t>0.25</a:t>
                      </a:r>
                    </a:p>
                  </a:txBody>
                  <a:tcPr anchor="ctr" anchorCtr="1"/>
                </a:tc>
                <a:tc>
                  <a:txBody>
                    <a:bodyPr/>
                    <a:lstStyle/>
                    <a:p>
                      <a:r>
                        <a:rPr lang="en-NL" sz="2800" dirty="0"/>
                        <a:t>0.5</a:t>
                      </a:r>
                    </a:p>
                  </a:txBody>
                  <a:tcPr anchor="ctr" anchorCtr="1"/>
                </a:tc>
                <a:extLst>
                  <a:ext uri="{0D108BD9-81ED-4DB2-BD59-A6C34878D82A}">
                    <a16:rowId xmlns:a16="http://schemas.microsoft.com/office/drawing/2014/main" val="1666442459"/>
                  </a:ext>
                </a:extLst>
              </a:tr>
              <a:tr h="678992">
                <a:tc>
                  <a:txBody>
                    <a:bodyPr/>
                    <a:lstStyle/>
                    <a:p>
                      <a:endParaRPr lang="en-NL" sz="2800" dirty="0"/>
                    </a:p>
                  </a:txBody>
                  <a:tcPr anchor="ctr" anchorCtr="1"/>
                </a:tc>
                <a:tc>
                  <a:txBody>
                    <a:bodyPr/>
                    <a:lstStyle/>
                    <a:p>
                      <a:r>
                        <a:rPr lang="en-NL" sz="2800" dirty="0"/>
                        <a:t>0.5</a:t>
                      </a:r>
                    </a:p>
                  </a:txBody>
                  <a:tcPr anchor="ctr" anchorCtr="1"/>
                </a:tc>
                <a:tc>
                  <a:txBody>
                    <a:bodyPr/>
                    <a:lstStyle/>
                    <a:p>
                      <a:r>
                        <a:rPr lang="en-NL" sz="2800" dirty="0"/>
                        <a:t>0.5</a:t>
                      </a:r>
                    </a:p>
                  </a:txBody>
                  <a:tcPr anchor="ctr" anchorCtr="1"/>
                </a:tc>
                <a:tc>
                  <a:txBody>
                    <a:bodyPr/>
                    <a:lstStyle/>
                    <a:p>
                      <a:endParaRPr lang="en-NL" sz="2800" dirty="0"/>
                    </a:p>
                  </a:txBody>
                  <a:tcPr anchor="ctr" anchorCtr="1"/>
                </a:tc>
                <a:extLst>
                  <a:ext uri="{0D108BD9-81ED-4DB2-BD59-A6C34878D82A}">
                    <a16:rowId xmlns:a16="http://schemas.microsoft.com/office/drawing/2014/main" val="2204511284"/>
                  </a:ext>
                </a:extLst>
              </a:tr>
            </a:tbl>
          </a:graphicData>
        </a:graphic>
      </p:graphicFrame>
      <p:sp>
        <p:nvSpPr>
          <p:cNvPr id="14" name="TextBox 13">
            <a:extLst>
              <a:ext uri="{FF2B5EF4-FFF2-40B4-BE49-F238E27FC236}">
                <a16:creationId xmlns:a16="http://schemas.microsoft.com/office/drawing/2014/main" id="{5476117A-ED56-1DFC-802D-3B621B9CCB4D}"/>
              </a:ext>
            </a:extLst>
          </p:cNvPr>
          <p:cNvSpPr txBox="1"/>
          <p:nvPr/>
        </p:nvSpPr>
        <p:spPr>
          <a:xfrm>
            <a:off x="8463193" y="2942505"/>
            <a:ext cx="3924846" cy="461665"/>
          </a:xfrm>
          <a:prstGeom prst="rect">
            <a:avLst/>
          </a:prstGeom>
          <a:noFill/>
        </p:spPr>
        <p:txBody>
          <a:bodyPr wrap="square" rtlCol="0">
            <a:spAutoFit/>
          </a:bodyPr>
          <a:lstStyle/>
          <a:p>
            <a:r>
              <a:rPr lang="nl-NL" sz="2400" dirty="0" err="1"/>
              <a:t>Uniformly</a:t>
            </a:r>
            <a:r>
              <a:rPr lang="nl-NL" sz="2400" dirty="0"/>
              <a:t> random</a:t>
            </a:r>
            <a:endParaRPr lang="en-NL" sz="2400" dirty="0"/>
          </a:p>
        </p:txBody>
      </p:sp>
    </p:spTree>
    <p:extLst>
      <p:ext uri="{BB962C8B-B14F-4D97-AF65-F5344CB8AC3E}">
        <p14:creationId xmlns:p14="http://schemas.microsoft.com/office/powerpoint/2010/main" val="9757724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72FAEFCF-6AB3-F7B5-D55F-4ED5D1BDFDE3}"/>
              </a:ext>
            </a:extLst>
          </p:cNvPr>
          <p:cNvSpPr>
            <a:spLocks noGrp="1"/>
          </p:cNvSpPr>
          <p:nvPr>
            <p:ph type="title"/>
          </p:nvPr>
        </p:nvSpPr>
        <p:spPr>
          <a:xfrm>
            <a:off x="430709" y="158894"/>
            <a:ext cx="10515600" cy="1325563"/>
          </a:xfrm>
        </p:spPr>
        <p:txBody>
          <a:bodyPr/>
          <a:lstStyle/>
          <a:p>
            <a:r>
              <a:rPr lang="en-NL" dirty="0"/>
              <a:t>Joint Probability Distributions</a:t>
            </a:r>
          </a:p>
        </p:txBody>
      </p:sp>
      <p:sp>
        <p:nvSpPr>
          <p:cNvPr id="13" name="TextBox 12">
            <a:extLst>
              <a:ext uri="{FF2B5EF4-FFF2-40B4-BE49-F238E27FC236}">
                <a16:creationId xmlns:a16="http://schemas.microsoft.com/office/drawing/2014/main" id="{962C7153-C07C-F29A-6369-1061AD4EC360}"/>
              </a:ext>
            </a:extLst>
          </p:cNvPr>
          <p:cNvSpPr txBox="1"/>
          <p:nvPr/>
        </p:nvSpPr>
        <p:spPr>
          <a:xfrm>
            <a:off x="430708" y="1227996"/>
            <a:ext cx="8679001" cy="830997"/>
          </a:xfrm>
          <a:prstGeom prst="rect">
            <a:avLst/>
          </a:prstGeom>
          <a:noFill/>
        </p:spPr>
        <p:txBody>
          <a:bodyPr wrap="square" rtlCol="0">
            <a:spAutoFit/>
          </a:bodyPr>
          <a:lstStyle/>
          <a:p>
            <a:r>
              <a:rPr lang="en-NL" sz="2400" b="1" dirty="0"/>
              <a:t>Distribution: </a:t>
            </a:r>
            <a:r>
              <a:rPr lang="en-NL" sz="2400" dirty="0"/>
              <a:t>A list of non-negative numbers that sum to 1.</a:t>
            </a:r>
            <a:br>
              <a:rPr lang="en-NL" sz="2400" dirty="0"/>
            </a:br>
            <a:r>
              <a:rPr lang="en-NL" sz="2400" b="1" dirty="0"/>
              <a:t>Joint distribution</a:t>
            </a:r>
            <a:r>
              <a:rPr lang="en-NL" sz="2400" dirty="0"/>
              <a:t>: arranged along two dimensions</a:t>
            </a:r>
          </a:p>
        </p:txBody>
      </p:sp>
      <p:pic>
        <p:nvPicPr>
          <p:cNvPr id="8194" name="Picture 2">
            <a:extLst>
              <a:ext uri="{FF2B5EF4-FFF2-40B4-BE49-F238E27FC236}">
                <a16:creationId xmlns:a16="http://schemas.microsoft.com/office/drawing/2014/main" id="{A0393AD4-57B6-1D05-F48D-76717E3A2F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412" y="3603711"/>
            <a:ext cx="4999577" cy="374968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2E24A3EC-4373-4D81-C51A-DE599293188C}"/>
              </a:ext>
            </a:extLst>
          </p:cNvPr>
          <p:cNvPicPr>
            <a:picLocks noChangeAspect="1"/>
          </p:cNvPicPr>
          <p:nvPr/>
        </p:nvPicPr>
        <p:blipFill>
          <a:blip r:embed="rId3"/>
          <a:stretch>
            <a:fillRect/>
          </a:stretch>
        </p:blipFill>
        <p:spPr>
          <a:xfrm>
            <a:off x="7192422" y="1689660"/>
            <a:ext cx="4999577" cy="5168339"/>
          </a:xfrm>
          <a:prstGeom prst="rect">
            <a:avLst/>
          </a:prstGeom>
        </p:spPr>
      </p:pic>
      <p:pic>
        <p:nvPicPr>
          <p:cNvPr id="4" name="Picture 3">
            <a:extLst>
              <a:ext uri="{FF2B5EF4-FFF2-40B4-BE49-F238E27FC236}">
                <a16:creationId xmlns:a16="http://schemas.microsoft.com/office/drawing/2014/main" id="{39AA3D23-6F1C-9C10-F351-E3F109C89590}"/>
              </a:ext>
            </a:extLst>
          </p:cNvPr>
          <p:cNvPicPr>
            <a:picLocks noChangeAspect="1"/>
          </p:cNvPicPr>
          <p:nvPr/>
        </p:nvPicPr>
        <p:blipFill>
          <a:blip r:embed="rId4"/>
          <a:stretch>
            <a:fillRect/>
          </a:stretch>
        </p:blipFill>
        <p:spPr>
          <a:xfrm>
            <a:off x="3113629" y="4683854"/>
            <a:ext cx="3771900" cy="1892300"/>
          </a:xfrm>
          <a:prstGeom prst="rect">
            <a:avLst/>
          </a:prstGeom>
        </p:spPr>
      </p:pic>
      <p:sp>
        <p:nvSpPr>
          <p:cNvPr id="6" name="TextBox 5">
            <a:extLst>
              <a:ext uri="{FF2B5EF4-FFF2-40B4-BE49-F238E27FC236}">
                <a16:creationId xmlns:a16="http://schemas.microsoft.com/office/drawing/2014/main" id="{C8200FB6-9566-8B7D-D6D7-E77170484797}"/>
              </a:ext>
            </a:extLst>
          </p:cNvPr>
          <p:cNvSpPr txBox="1"/>
          <p:nvPr/>
        </p:nvSpPr>
        <p:spPr>
          <a:xfrm>
            <a:off x="430708" y="2752187"/>
            <a:ext cx="4183838" cy="461665"/>
          </a:xfrm>
          <a:prstGeom prst="rect">
            <a:avLst/>
          </a:prstGeom>
          <a:noFill/>
        </p:spPr>
        <p:txBody>
          <a:bodyPr wrap="square" rtlCol="0">
            <a:spAutoFit/>
          </a:bodyPr>
          <a:lstStyle/>
          <a:p>
            <a:r>
              <a:rPr lang="en-NL" sz="2400" b="1" dirty="0"/>
              <a:t>Bigger Example</a:t>
            </a:r>
          </a:p>
        </p:txBody>
      </p:sp>
    </p:spTree>
    <p:extLst>
      <p:ext uri="{BB962C8B-B14F-4D97-AF65-F5344CB8AC3E}">
        <p14:creationId xmlns:p14="http://schemas.microsoft.com/office/powerpoint/2010/main" val="370737364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72FAEFCF-6AB3-F7B5-D55F-4ED5D1BDFDE3}"/>
              </a:ext>
            </a:extLst>
          </p:cNvPr>
          <p:cNvSpPr>
            <a:spLocks noGrp="1"/>
          </p:cNvSpPr>
          <p:nvPr>
            <p:ph type="title"/>
          </p:nvPr>
        </p:nvSpPr>
        <p:spPr>
          <a:xfrm>
            <a:off x="430709" y="158894"/>
            <a:ext cx="10515600" cy="1325563"/>
          </a:xfrm>
        </p:spPr>
        <p:txBody>
          <a:bodyPr/>
          <a:lstStyle/>
          <a:p>
            <a:r>
              <a:rPr lang="en-NL" dirty="0"/>
              <a:t>Joint Entropy and Mutual Information</a:t>
            </a:r>
          </a:p>
        </p:txBody>
      </p:sp>
      <p:sp>
        <p:nvSpPr>
          <p:cNvPr id="2" name="Oval 1">
            <a:extLst>
              <a:ext uri="{FF2B5EF4-FFF2-40B4-BE49-F238E27FC236}">
                <a16:creationId xmlns:a16="http://schemas.microsoft.com/office/drawing/2014/main" id="{5C4CDC91-7383-6811-6C46-6EF3E8E9C5B2}"/>
              </a:ext>
            </a:extLst>
          </p:cNvPr>
          <p:cNvSpPr/>
          <p:nvPr/>
        </p:nvSpPr>
        <p:spPr>
          <a:xfrm>
            <a:off x="659309" y="1930400"/>
            <a:ext cx="2933700" cy="2933700"/>
          </a:xfrm>
          <a:prstGeom prst="ellipse">
            <a:avLst/>
          </a:prstGeom>
          <a:noFill/>
          <a:ln w="53975"/>
        </p:spPr>
        <p:style>
          <a:lnRef idx="2">
            <a:schemeClr val="accent1"/>
          </a:lnRef>
          <a:fillRef idx="1">
            <a:schemeClr val="lt1"/>
          </a:fillRef>
          <a:effectRef idx="0">
            <a:schemeClr val="accent1"/>
          </a:effectRef>
          <a:fontRef idx="minor">
            <a:schemeClr val="dk1"/>
          </a:fontRef>
        </p:style>
        <p:txBody>
          <a:bodyPr rtlCol="0" anchor="ctr"/>
          <a:lstStyle/>
          <a:p>
            <a:pPr algn="ctr"/>
            <a:endParaRPr lang="en-NL"/>
          </a:p>
        </p:txBody>
      </p:sp>
      <p:sp>
        <p:nvSpPr>
          <p:cNvPr id="3" name="Oval 2">
            <a:extLst>
              <a:ext uri="{FF2B5EF4-FFF2-40B4-BE49-F238E27FC236}">
                <a16:creationId xmlns:a16="http://schemas.microsoft.com/office/drawing/2014/main" id="{9EA3B953-D918-2DB4-4026-A33330FE600C}"/>
              </a:ext>
            </a:extLst>
          </p:cNvPr>
          <p:cNvSpPr/>
          <p:nvPr/>
        </p:nvSpPr>
        <p:spPr>
          <a:xfrm>
            <a:off x="2234109" y="1930400"/>
            <a:ext cx="2933700" cy="2933700"/>
          </a:xfrm>
          <a:prstGeom prst="ellipse">
            <a:avLst/>
          </a:prstGeom>
          <a:noFill/>
          <a:ln w="53975"/>
        </p:spPr>
        <p:style>
          <a:lnRef idx="2">
            <a:schemeClr val="accent1"/>
          </a:lnRef>
          <a:fillRef idx="1">
            <a:schemeClr val="lt1"/>
          </a:fillRef>
          <a:effectRef idx="0">
            <a:schemeClr val="accent1"/>
          </a:effectRef>
          <a:fontRef idx="minor">
            <a:schemeClr val="dk1"/>
          </a:fontRef>
        </p:style>
        <p:txBody>
          <a:bodyPr rtlCol="0" anchor="ctr"/>
          <a:lstStyle/>
          <a:p>
            <a:pPr algn="ctr"/>
            <a:endParaRPr lang="en-NL"/>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D794CCF5-4651-FAE7-A24E-B2067A3F8295}"/>
                  </a:ext>
                </a:extLst>
              </p:cNvPr>
              <p:cNvSpPr txBox="1"/>
              <p:nvPr/>
            </p:nvSpPr>
            <p:spPr>
              <a:xfrm>
                <a:off x="430709" y="1668790"/>
                <a:ext cx="1076000"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NL" sz="2800" i="1" dirty="0" smtClean="0">
                          <a:latin typeface="Cambria Math" panose="02040503050406030204" pitchFamily="18" charset="0"/>
                        </a:rPr>
                        <m:t>𝐻</m:t>
                      </m:r>
                      <m:r>
                        <a:rPr lang="en-NL" sz="2800" i="1" dirty="0" smtClean="0">
                          <a:latin typeface="Cambria Math" panose="02040503050406030204" pitchFamily="18" charset="0"/>
                        </a:rPr>
                        <m:t>(</m:t>
                      </m:r>
                      <m:r>
                        <a:rPr lang="en-NL" sz="2800" i="1" dirty="0" smtClean="0">
                          <a:latin typeface="Cambria Math" panose="02040503050406030204" pitchFamily="18" charset="0"/>
                        </a:rPr>
                        <m:t>𝑋</m:t>
                      </m:r>
                      <m:r>
                        <a:rPr lang="en-NL" sz="2800" i="1" dirty="0" smtClean="0">
                          <a:latin typeface="Cambria Math" panose="02040503050406030204" pitchFamily="18" charset="0"/>
                        </a:rPr>
                        <m:t>)</m:t>
                      </m:r>
                    </m:oMath>
                  </m:oMathPara>
                </a14:m>
                <a:endParaRPr lang="en-NL" sz="2800" dirty="0"/>
              </a:p>
            </p:txBody>
          </p:sp>
        </mc:Choice>
        <mc:Fallback xmlns="">
          <p:sp>
            <p:nvSpPr>
              <p:cNvPr id="4" name="TextBox 3">
                <a:extLst>
                  <a:ext uri="{FF2B5EF4-FFF2-40B4-BE49-F238E27FC236}">
                    <a16:creationId xmlns:a16="http://schemas.microsoft.com/office/drawing/2014/main" id="{D794CCF5-4651-FAE7-A24E-B2067A3F8295}"/>
                  </a:ext>
                </a:extLst>
              </p:cNvPr>
              <p:cNvSpPr txBox="1">
                <a:spLocks noRot="1" noChangeAspect="1" noMove="1" noResize="1" noEditPoints="1" noAdjustHandles="1" noChangeArrowheads="1" noChangeShapeType="1" noTextEdit="1"/>
              </p:cNvSpPr>
              <p:nvPr/>
            </p:nvSpPr>
            <p:spPr>
              <a:xfrm>
                <a:off x="430709" y="1668790"/>
                <a:ext cx="1076000" cy="523220"/>
              </a:xfrm>
              <a:prstGeom prst="rect">
                <a:avLst/>
              </a:prstGeom>
              <a:blipFill>
                <a:blip r:embed="rId2"/>
                <a:stretch>
                  <a:fillRect r="-2353" b="-19048"/>
                </a:stretch>
              </a:blipFill>
            </p:spPr>
            <p:txBody>
              <a:bodyPr/>
              <a:lstStyle/>
              <a:p>
                <a:r>
                  <a:rPr lang="en-NL">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6CC35DE-70B7-A6B6-E5B8-A8C4DD2BB53E}"/>
                  </a:ext>
                </a:extLst>
              </p:cNvPr>
              <p:cNvSpPr txBox="1"/>
              <p:nvPr/>
            </p:nvSpPr>
            <p:spPr>
              <a:xfrm>
                <a:off x="4507409" y="1668790"/>
                <a:ext cx="1061573"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NL" sz="2800" i="1" dirty="0" smtClean="0">
                          <a:latin typeface="Cambria Math" panose="02040503050406030204" pitchFamily="18" charset="0"/>
                        </a:rPr>
                        <m:t>𝐻</m:t>
                      </m:r>
                      <m:r>
                        <a:rPr lang="en-NL" sz="2800" i="1" dirty="0" smtClean="0">
                          <a:latin typeface="Cambria Math" panose="02040503050406030204" pitchFamily="18" charset="0"/>
                        </a:rPr>
                        <m:t>(</m:t>
                      </m:r>
                      <m:r>
                        <a:rPr lang="en-NL" sz="2800" i="1" dirty="0" smtClean="0">
                          <a:latin typeface="Cambria Math" panose="02040503050406030204" pitchFamily="18" charset="0"/>
                        </a:rPr>
                        <m:t>𝑌</m:t>
                      </m:r>
                      <m:r>
                        <a:rPr lang="en-NL" sz="2800" i="1" dirty="0" smtClean="0">
                          <a:latin typeface="Cambria Math" panose="02040503050406030204" pitchFamily="18" charset="0"/>
                        </a:rPr>
                        <m:t>)</m:t>
                      </m:r>
                    </m:oMath>
                  </m:oMathPara>
                </a14:m>
                <a:endParaRPr lang="en-NL" sz="2800" dirty="0"/>
              </a:p>
            </p:txBody>
          </p:sp>
        </mc:Choice>
        <mc:Fallback xmlns="">
          <p:sp>
            <p:nvSpPr>
              <p:cNvPr id="6" name="TextBox 5">
                <a:extLst>
                  <a:ext uri="{FF2B5EF4-FFF2-40B4-BE49-F238E27FC236}">
                    <a16:creationId xmlns:a16="http://schemas.microsoft.com/office/drawing/2014/main" id="{56CC35DE-70B7-A6B6-E5B8-A8C4DD2BB53E}"/>
                  </a:ext>
                </a:extLst>
              </p:cNvPr>
              <p:cNvSpPr txBox="1">
                <a:spLocks noRot="1" noChangeAspect="1" noMove="1" noResize="1" noEditPoints="1" noAdjustHandles="1" noChangeArrowheads="1" noChangeShapeType="1" noTextEdit="1"/>
              </p:cNvSpPr>
              <p:nvPr/>
            </p:nvSpPr>
            <p:spPr>
              <a:xfrm>
                <a:off x="4507409" y="1668790"/>
                <a:ext cx="1061573" cy="523220"/>
              </a:xfrm>
              <a:prstGeom prst="rect">
                <a:avLst/>
              </a:prstGeom>
              <a:blipFill>
                <a:blip r:embed="rId3"/>
                <a:stretch>
                  <a:fillRect r="-3529" b="-19048"/>
                </a:stretch>
              </a:blipFill>
            </p:spPr>
            <p:txBody>
              <a:bodyPr/>
              <a:lstStyle/>
              <a:p>
                <a:r>
                  <a:rPr lang="en-NL">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B9D712E7-EBC4-B290-7127-8D9619AE9A7B}"/>
                  </a:ext>
                </a:extLst>
              </p:cNvPr>
              <p:cNvSpPr txBox="1"/>
              <p:nvPr/>
            </p:nvSpPr>
            <p:spPr>
              <a:xfrm>
                <a:off x="2261554" y="3014990"/>
                <a:ext cx="1331455"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NL" sz="2800" i="1" dirty="0" smtClean="0">
                          <a:latin typeface="Cambria Math" panose="02040503050406030204" pitchFamily="18" charset="0"/>
                        </a:rPr>
                        <m:t>𝐼</m:t>
                      </m:r>
                      <m:r>
                        <a:rPr lang="en-NL" sz="2800" i="1" dirty="0" smtClean="0">
                          <a:latin typeface="Cambria Math" panose="02040503050406030204" pitchFamily="18" charset="0"/>
                        </a:rPr>
                        <m:t>(</m:t>
                      </m:r>
                      <m:r>
                        <a:rPr lang="en-NL" sz="2800" i="1" dirty="0" smtClean="0">
                          <a:latin typeface="Cambria Math" panose="02040503050406030204" pitchFamily="18" charset="0"/>
                        </a:rPr>
                        <m:t>𝑋</m:t>
                      </m:r>
                      <m:r>
                        <a:rPr lang="en-NL" sz="2800" i="1" dirty="0" smtClean="0">
                          <a:latin typeface="Cambria Math" panose="02040503050406030204" pitchFamily="18" charset="0"/>
                        </a:rPr>
                        <m:t>:</m:t>
                      </m:r>
                      <m:r>
                        <a:rPr lang="en-NL" sz="2800" i="1" dirty="0" smtClean="0">
                          <a:latin typeface="Cambria Math" panose="02040503050406030204" pitchFamily="18" charset="0"/>
                        </a:rPr>
                        <m:t>𝑌</m:t>
                      </m:r>
                      <m:r>
                        <a:rPr lang="en-NL" sz="2800" i="1" dirty="0" smtClean="0">
                          <a:latin typeface="Cambria Math" panose="02040503050406030204" pitchFamily="18" charset="0"/>
                        </a:rPr>
                        <m:t>)</m:t>
                      </m:r>
                    </m:oMath>
                  </m:oMathPara>
                </a14:m>
                <a:endParaRPr lang="en-NL" sz="2800" dirty="0"/>
              </a:p>
            </p:txBody>
          </p:sp>
        </mc:Choice>
        <mc:Fallback xmlns="">
          <p:sp>
            <p:nvSpPr>
              <p:cNvPr id="15" name="TextBox 14">
                <a:extLst>
                  <a:ext uri="{FF2B5EF4-FFF2-40B4-BE49-F238E27FC236}">
                    <a16:creationId xmlns:a16="http://schemas.microsoft.com/office/drawing/2014/main" id="{B9D712E7-EBC4-B290-7127-8D9619AE9A7B}"/>
                  </a:ext>
                </a:extLst>
              </p:cNvPr>
              <p:cNvSpPr txBox="1">
                <a:spLocks noRot="1" noChangeAspect="1" noMove="1" noResize="1" noEditPoints="1" noAdjustHandles="1" noChangeArrowheads="1" noChangeShapeType="1" noTextEdit="1"/>
              </p:cNvSpPr>
              <p:nvPr/>
            </p:nvSpPr>
            <p:spPr>
              <a:xfrm>
                <a:off x="2261554" y="3014990"/>
                <a:ext cx="1331455" cy="523220"/>
              </a:xfrm>
              <a:prstGeom prst="rect">
                <a:avLst/>
              </a:prstGeom>
              <a:blipFill>
                <a:blip r:embed="rId4"/>
                <a:stretch>
                  <a:fillRect r="-2857" b="-19048"/>
                </a:stretch>
              </a:blipFill>
            </p:spPr>
            <p:txBody>
              <a:bodyPr/>
              <a:lstStyle/>
              <a:p>
                <a:r>
                  <a:rPr lang="en-NL">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ED70903D-05A9-9B7F-BCF7-274885C55BD8}"/>
                  </a:ext>
                </a:extLst>
              </p:cNvPr>
              <p:cNvSpPr txBox="1"/>
              <p:nvPr/>
            </p:nvSpPr>
            <p:spPr>
              <a:xfrm>
                <a:off x="5568982" y="2192010"/>
                <a:ext cx="6582251" cy="1384995"/>
              </a:xfrm>
              <a:prstGeom prst="rect">
                <a:avLst/>
              </a:prstGeom>
              <a:noFill/>
            </p:spPr>
            <p:txBody>
              <a:bodyPr wrap="none" rtlCol="0">
                <a:spAutoFit/>
              </a:bodyPr>
              <a:lstStyle/>
              <a:p>
                <a:r>
                  <a:rPr lang="nl-NL" sz="2800" dirty="0"/>
                  <a:t>The </a:t>
                </a:r>
                <a:r>
                  <a:rPr lang="nl-NL" sz="2800" b="1" dirty="0" err="1"/>
                  <a:t>mutual</a:t>
                </a:r>
                <a:r>
                  <a:rPr lang="nl-NL" sz="2800" b="1" dirty="0"/>
                  <a:t> information </a:t>
                </a:r>
                <a:endParaRPr lang="nl-NL" sz="2800" b="1"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NL" sz="2800" i="1" dirty="0" smtClean="0">
                          <a:latin typeface="Cambria Math" panose="02040503050406030204" pitchFamily="18" charset="0"/>
                        </a:rPr>
                        <m:t>𝐼</m:t>
                      </m:r>
                      <m:d>
                        <m:dPr>
                          <m:ctrlPr>
                            <a:rPr lang="en-NL" sz="2800" i="1" dirty="0" smtClean="0">
                              <a:latin typeface="Cambria Math" panose="02040503050406030204" pitchFamily="18" charset="0"/>
                            </a:rPr>
                          </m:ctrlPr>
                        </m:dPr>
                        <m:e>
                          <m:r>
                            <a:rPr lang="en-NL" sz="2800" i="1" dirty="0" smtClean="0">
                              <a:latin typeface="Cambria Math" panose="02040503050406030204" pitchFamily="18" charset="0"/>
                            </a:rPr>
                            <m:t>𝑋</m:t>
                          </m:r>
                          <m:r>
                            <a:rPr lang="en-NL" sz="2800" i="1" dirty="0" smtClean="0">
                              <a:latin typeface="Cambria Math" panose="02040503050406030204" pitchFamily="18" charset="0"/>
                            </a:rPr>
                            <m:t>:</m:t>
                          </m:r>
                          <m:r>
                            <a:rPr lang="en-NL" sz="2800" i="1" dirty="0" smtClean="0">
                              <a:latin typeface="Cambria Math" panose="02040503050406030204" pitchFamily="18" charset="0"/>
                            </a:rPr>
                            <m:t>𝑌</m:t>
                          </m:r>
                        </m:e>
                      </m:d>
                      <m:r>
                        <a:rPr lang="en-NL" sz="2800" i="1" dirty="0" smtClean="0">
                          <a:latin typeface="Cambria Math" panose="02040503050406030204" pitchFamily="18" charset="0"/>
                        </a:rPr>
                        <m:t>≝ </m:t>
                      </m:r>
                      <m:r>
                        <a:rPr lang="en-NL" sz="2800" i="1" dirty="0" smtClean="0">
                          <a:latin typeface="Cambria Math" panose="02040503050406030204" pitchFamily="18" charset="0"/>
                        </a:rPr>
                        <m:t>𝐻</m:t>
                      </m:r>
                      <m:d>
                        <m:dPr>
                          <m:ctrlPr>
                            <a:rPr lang="en-NL" sz="2800" i="1" dirty="0" smtClean="0">
                              <a:latin typeface="Cambria Math" panose="02040503050406030204" pitchFamily="18" charset="0"/>
                            </a:rPr>
                          </m:ctrlPr>
                        </m:dPr>
                        <m:e>
                          <m:r>
                            <a:rPr lang="en-NL" sz="2800" i="1" dirty="0" smtClean="0">
                              <a:latin typeface="Cambria Math" panose="02040503050406030204" pitchFamily="18" charset="0"/>
                            </a:rPr>
                            <m:t>𝑋𝑌</m:t>
                          </m:r>
                        </m:e>
                      </m:d>
                      <m:r>
                        <a:rPr lang="en-NL" sz="2800" i="1" dirty="0" smtClean="0">
                          <a:latin typeface="Cambria Math" panose="02040503050406030204" pitchFamily="18" charset="0"/>
                        </a:rPr>
                        <m:t>−</m:t>
                      </m:r>
                      <m:r>
                        <a:rPr lang="en-NL" sz="2800" i="1" dirty="0" smtClean="0">
                          <a:latin typeface="Cambria Math" panose="02040503050406030204" pitchFamily="18" charset="0"/>
                        </a:rPr>
                        <m:t>𝐻</m:t>
                      </m:r>
                      <m:d>
                        <m:dPr>
                          <m:ctrlPr>
                            <a:rPr lang="en-NL" sz="2800" i="1" dirty="0" smtClean="0">
                              <a:latin typeface="Cambria Math" panose="02040503050406030204" pitchFamily="18" charset="0"/>
                            </a:rPr>
                          </m:ctrlPr>
                        </m:dPr>
                        <m:e>
                          <m:r>
                            <a:rPr lang="en-NL" sz="2800" i="1" dirty="0" smtClean="0">
                              <a:latin typeface="Cambria Math" panose="02040503050406030204" pitchFamily="18" charset="0"/>
                            </a:rPr>
                            <m:t>𝑋</m:t>
                          </m:r>
                        </m:e>
                      </m:d>
                      <m:r>
                        <a:rPr lang="en-NL" sz="2800" i="1" dirty="0" smtClean="0">
                          <a:latin typeface="Cambria Math" panose="02040503050406030204" pitchFamily="18" charset="0"/>
                        </a:rPr>
                        <m:t>−</m:t>
                      </m:r>
                      <m:r>
                        <a:rPr lang="en-NL" sz="2800" i="1" dirty="0" smtClean="0">
                          <a:latin typeface="Cambria Math" panose="02040503050406030204" pitchFamily="18" charset="0"/>
                        </a:rPr>
                        <m:t>𝐻</m:t>
                      </m:r>
                      <m:d>
                        <m:dPr>
                          <m:ctrlPr>
                            <a:rPr lang="en-NL" sz="2800" i="1" dirty="0" smtClean="0">
                              <a:latin typeface="Cambria Math" panose="02040503050406030204" pitchFamily="18" charset="0"/>
                            </a:rPr>
                          </m:ctrlPr>
                        </m:dPr>
                        <m:e>
                          <m:r>
                            <a:rPr lang="en-NL" sz="2800" i="1" dirty="0" smtClean="0">
                              <a:latin typeface="Cambria Math" panose="02040503050406030204" pitchFamily="18" charset="0"/>
                            </a:rPr>
                            <m:t>𝑌</m:t>
                          </m:r>
                        </m:e>
                      </m:d>
                    </m:oMath>
                  </m:oMathPara>
                </a14:m>
                <a:endParaRPr lang="nl-NL" sz="2800" dirty="0"/>
              </a:p>
              <a:p>
                <a:r>
                  <a:rPr lang="nl-NL" sz="2800" dirty="0"/>
                  <a:t>is a </a:t>
                </a:r>
                <a:r>
                  <a:rPr lang="nl-NL" sz="2800" dirty="0" err="1"/>
                  <a:t>measure</a:t>
                </a:r>
                <a:r>
                  <a:rPr lang="nl-NL" sz="2800" dirty="0"/>
                  <a:t> of </a:t>
                </a:r>
                <a:r>
                  <a:rPr lang="nl-NL" sz="2800" dirty="0" err="1"/>
                  <a:t>correlation</a:t>
                </a:r>
                <a:r>
                  <a:rPr lang="nl-NL" sz="2800" dirty="0"/>
                  <a:t> </a:t>
                </a:r>
                <a:r>
                  <a:rPr lang="nl-NL" sz="2800" dirty="0" err="1"/>
                  <a:t>between</a:t>
                </a:r>
                <a:r>
                  <a:rPr lang="nl-NL" sz="2800" dirty="0"/>
                  <a:t> X </a:t>
                </a:r>
                <a:r>
                  <a:rPr lang="nl-NL" sz="2800" dirty="0" err="1"/>
                  <a:t>and</a:t>
                </a:r>
                <a:r>
                  <a:rPr lang="nl-NL" sz="2800" dirty="0"/>
                  <a:t> Y</a:t>
                </a:r>
                <a:endParaRPr lang="en-NL" sz="2800" dirty="0"/>
              </a:p>
            </p:txBody>
          </p:sp>
        </mc:Choice>
        <mc:Fallback xmlns="">
          <p:sp>
            <p:nvSpPr>
              <p:cNvPr id="17" name="TextBox 16">
                <a:extLst>
                  <a:ext uri="{FF2B5EF4-FFF2-40B4-BE49-F238E27FC236}">
                    <a16:creationId xmlns:a16="http://schemas.microsoft.com/office/drawing/2014/main" id="{ED70903D-05A9-9B7F-BCF7-274885C55BD8}"/>
                  </a:ext>
                </a:extLst>
              </p:cNvPr>
              <p:cNvSpPr txBox="1">
                <a:spLocks noRot="1" noChangeAspect="1" noMove="1" noResize="1" noEditPoints="1" noAdjustHandles="1" noChangeArrowheads="1" noChangeShapeType="1" noTextEdit="1"/>
              </p:cNvSpPr>
              <p:nvPr/>
            </p:nvSpPr>
            <p:spPr>
              <a:xfrm>
                <a:off x="5568982" y="2192010"/>
                <a:ext cx="6582251" cy="1384995"/>
              </a:xfrm>
              <a:prstGeom prst="rect">
                <a:avLst/>
              </a:prstGeom>
              <a:blipFill>
                <a:blip r:embed="rId5"/>
                <a:stretch>
                  <a:fillRect l="-1927" t="-4545" r="-963" b="-10909"/>
                </a:stretch>
              </a:blipFill>
            </p:spPr>
            <p:txBody>
              <a:bodyPr/>
              <a:lstStyle/>
              <a:p>
                <a:r>
                  <a:rPr lang="en-NL">
                    <a:noFill/>
                  </a:rPr>
                  <a:t> </a:t>
                </a:r>
              </a:p>
            </p:txBody>
          </p:sp>
        </mc:Fallback>
      </mc:AlternateContent>
      <p:sp>
        <p:nvSpPr>
          <p:cNvPr id="19" name="TextBox 18">
            <a:extLst>
              <a:ext uri="{FF2B5EF4-FFF2-40B4-BE49-F238E27FC236}">
                <a16:creationId xmlns:a16="http://schemas.microsoft.com/office/drawing/2014/main" id="{2B68F25F-03F1-F8B5-D006-4B99C8467F88}"/>
              </a:ext>
            </a:extLst>
          </p:cNvPr>
          <p:cNvSpPr txBox="1"/>
          <p:nvPr/>
        </p:nvSpPr>
        <p:spPr>
          <a:xfrm>
            <a:off x="659309" y="5602143"/>
            <a:ext cx="10463377" cy="954107"/>
          </a:xfrm>
          <a:prstGeom prst="rect">
            <a:avLst/>
          </a:prstGeom>
          <a:noFill/>
        </p:spPr>
        <p:txBody>
          <a:bodyPr wrap="none" rtlCol="0">
            <a:spAutoFit/>
          </a:bodyPr>
          <a:lstStyle/>
          <a:p>
            <a:r>
              <a:rPr lang="nl-NL" sz="2800" dirty="0"/>
              <a:t>Interactive toy: </a:t>
            </a:r>
            <a:br>
              <a:rPr lang="nl-NL" sz="2800" dirty="0"/>
            </a:br>
            <a:r>
              <a:rPr lang="nl-NL" sz="2800" dirty="0">
                <a:hlinkClick r:id="rId6"/>
              </a:rPr>
              <a:t>https://content.datanose.nl/interactive-graphs/entropy-diagrams.htm</a:t>
            </a:r>
            <a:r>
              <a:rPr lang="nl-NL" sz="2800" dirty="0"/>
              <a:t> </a:t>
            </a:r>
            <a:endParaRPr lang="en-NL" sz="2800" dirty="0"/>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B4108062-B2FB-1A20-429C-242D8E8DD736}"/>
                  </a:ext>
                </a:extLst>
              </p:cNvPr>
              <p:cNvSpPr txBox="1"/>
              <p:nvPr/>
            </p:nvSpPr>
            <p:spPr>
              <a:xfrm>
                <a:off x="5568982" y="3955702"/>
                <a:ext cx="6274731" cy="1384995"/>
              </a:xfrm>
              <a:prstGeom prst="rect">
                <a:avLst/>
              </a:prstGeom>
              <a:noFill/>
            </p:spPr>
            <p:txBody>
              <a:bodyPr wrap="none" rtlCol="0">
                <a:spAutoFit/>
              </a:bodyPr>
              <a:lstStyle/>
              <a:p>
                <a:r>
                  <a:rPr lang="nl-NL" sz="2800" dirty="0"/>
                  <a:t>Extreme cases:</a:t>
                </a:r>
                <a:endParaRPr lang="nl-NL" sz="2800" i="1" dirty="0">
                  <a:latin typeface="Cambria Math" panose="02040503050406030204" pitchFamily="18" charset="0"/>
                </a:endParaRPr>
              </a:p>
              <a:p>
                <a14:m>
                  <m:oMath xmlns:m="http://schemas.openxmlformats.org/officeDocument/2006/math">
                    <m:r>
                      <a:rPr lang="en-NL" sz="2800" i="1" dirty="0" smtClean="0">
                        <a:latin typeface="Cambria Math" panose="02040503050406030204" pitchFamily="18" charset="0"/>
                      </a:rPr>
                      <m:t>𝐼</m:t>
                    </m:r>
                    <m:d>
                      <m:dPr>
                        <m:ctrlPr>
                          <a:rPr lang="en-NL" sz="2800" i="1" dirty="0" smtClean="0">
                            <a:latin typeface="Cambria Math" panose="02040503050406030204" pitchFamily="18" charset="0"/>
                          </a:rPr>
                        </m:ctrlPr>
                      </m:dPr>
                      <m:e>
                        <m:r>
                          <a:rPr lang="en-NL" sz="2800" i="1" dirty="0" smtClean="0">
                            <a:latin typeface="Cambria Math" panose="02040503050406030204" pitchFamily="18" charset="0"/>
                          </a:rPr>
                          <m:t>𝑋</m:t>
                        </m:r>
                        <m:r>
                          <a:rPr lang="en-NL" sz="2800" i="1" dirty="0" smtClean="0">
                            <a:latin typeface="Cambria Math" panose="02040503050406030204" pitchFamily="18" charset="0"/>
                          </a:rPr>
                          <m:t>:</m:t>
                        </m:r>
                        <m:r>
                          <a:rPr lang="en-NL" sz="2800" i="1" dirty="0" smtClean="0">
                            <a:latin typeface="Cambria Math" panose="02040503050406030204" pitchFamily="18" charset="0"/>
                          </a:rPr>
                          <m:t>𝑌</m:t>
                        </m:r>
                      </m:e>
                    </m:d>
                    <m:r>
                      <a:rPr lang="nl-NL" sz="2800" b="0" i="1" dirty="0" smtClean="0">
                        <a:latin typeface="Cambria Math" panose="02040503050406030204" pitchFamily="18" charset="0"/>
                      </a:rPr>
                      <m:t>=0</m:t>
                    </m:r>
                  </m:oMath>
                </a14:m>
                <a:r>
                  <a:rPr lang="nl-NL" sz="2800" dirty="0"/>
                  <a:t> iff X </a:t>
                </a:r>
                <a:r>
                  <a:rPr lang="nl-NL" sz="2800" dirty="0" err="1"/>
                  <a:t>and</a:t>
                </a:r>
                <a:r>
                  <a:rPr lang="nl-NL" sz="2800" dirty="0"/>
                  <a:t> Y are independent</a:t>
                </a:r>
              </a:p>
              <a:p>
                <a14:m>
                  <m:oMath xmlns:m="http://schemas.openxmlformats.org/officeDocument/2006/math">
                    <m:r>
                      <a:rPr lang="en-NL" sz="2800" i="1" dirty="0" smtClean="0">
                        <a:latin typeface="Cambria Math" panose="02040503050406030204" pitchFamily="18" charset="0"/>
                      </a:rPr>
                      <m:t>𝐼</m:t>
                    </m:r>
                    <m:d>
                      <m:dPr>
                        <m:ctrlPr>
                          <a:rPr lang="en-NL" sz="2800" i="1" dirty="0" smtClean="0">
                            <a:latin typeface="Cambria Math" panose="02040503050406030204" pitchFamily="18" charset="0"/>
                          </a:rPr>
                        </m:ctrlPr>
                      </m:dPr>
                      <m:e>
                        <m:r>
                          <a:rPr lang="en-NL" sz="2800" i="1" dirty="0" smtClean="0">
                            <a:latin typeface="Cambria Math" panose="02040503050406030204" pitchFamily="18" charset="0"/>
                          </a:rPr>
                          <m:t>𝑋</m:t>
                        </m:r>
                        <m:r>
                          <a:rPr lang="en-NL" sz="2800" i="1" dirty="0" smtClean="0">
                            <a:latin typeface="Cambria Math" panose="02040503050406030204" pitchFamily="18" charset="0"/>
                          </a:rPr>
                          <m:t>:</m:t>
                        </m:r>
                        <m:r>
                          <a:rPr lang="en-NL" sz="2800" i="1" dirty="0" smtClean="0">
                            <a:latin typeface="Cambria Math" panose="02040503050406030204" pitchFamily="18" charset="0"/>
                          </a:rPr>
                          <m:t>𝑌</m:t>
                        </m:r>
                      </m:e>
                    </m:d>
                  </m:oMath>
                </a14:m>
                <a:r>
                  <a:rPr lang="en-NL" sz="2800" dirty="0"/>
                  <a:t> is maximal if X and Y are identical</a:t>
                </a:r>
              </a:p>
            </p:txBody>
          </p:sp>
        </mc:Choice>
        <mc:Fallback xmlns="">
          <p:sp>
            <p:nvSpPr>
              <p:cNvPr id="20" name="TextBox 19">
                <a:extLst>
                  <a:ext uri="{FF2B5EF4-FFF2-40B4-BE49-F238E27FC236}">
                    <a16:creationId xmlns:a16="http://schemas.microsoft.com/office/drawing/2014/main" id="{B4108062-B2FB-1A20-429C-242D8E8DD736}"/>
                  </a:ext>
                </a:extLst>
              </p:cNvPr>
              <p:cNvSpPr txBox="1">
                <a:spLocks noRot="1" noChangeAspect="1" noMove="1" noResize="1" noEditPoints="1" noAdjustHandles="1" noChangeArrowheads="1" noChangeShapeType="1" noTextEdit="1"/>
              </p:cNvSpPr>
              <p:nvPr/>
            </p:nvSpPr>
            <p:spPr>
              <a:xfrm>
                <a:off x="5568982" y="3955702"/>
                <a:ext cx="6274731" cy="1384995"/>
              </a:xfrm>
              <a:prstGeom prst="rect">
                <a:avLst/>
              </a:prstGeom>
              <a:blipFill>
                <a:blip r:embed="rId7"/>
                <a:stretch>
                  <a:fillRect l="-2020" t="-4545" b="-10909"/>
                </a:stretch>
              </a:blipFill>
            </p:spPr>
            <p:txBody>
              <a:bodyPr/>
              <a:lstStyle/>
              <a:p>
                <a:r>
                  <a:rPr lang="en-NL">
                    <a:noFill/>
                  </a:rPr>
                  <a:t> </a:t>
                </a:r>
              </a:p>
            </p:txBody>
          </p:sp>
        </mc:Fallback>
      </mc:AlternateContent>
    </p:spTree>
    <p:extLst>
      <p:ext uri="{BB962C8B-B14F-4D97-AF65-F5344CB8AC3E}">
        <p14:creationId xmlns:p14="http://schemas.microsoft.com/office/powerpoint/2010/main" val="204155968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5C523A-2CBE-43FA-9E72-8470DA093175}"/>
              </a:ext>
            </a:extLst>
          </p:cNvPr>
          <p:cNvSpPr>
            <a:spLocks noGrp="1"/>
          </p:cNvSpPr>
          <p:nvPr>
            <p:ph type="title"/>
          </p:nvPr>
        </p:nvSpPr>
        <p:spPr>
          <a:xfrm>
            <a:off x="434340" y="350837"/>
            <a:ext cx="10515600" cy="1325563"/>
          </a:xfrm>
        </p:spPr>
        <p:txBody>
          <a:bodyPr/>
          <a:lstStyle/>
          <a:p>
            <a:r>
              <a:rPr lang="en-NL" dirty="0"/>
              <a:t>Big Open Questions</a:t>
            </a:r>
          </a:p>
        </p:txBody>
      </p:sp>
      <p:sp>
        <p:nvSpPr>
          <p:cNvPr id="3" name="Content Placeholder 2">
            <a:extLst>
              <a:ext uri="{FF2B5EF4-FFF2-40B4-BE49-F238E27FC236}">
                <a16:creationId xmlns:a16="http://schemas.microsoft.com/office/drawing/2014/main" id="{681761E4-2016-30E9-6DD1-06A7D3756823}"/>
              </a:ext>
            </a:extLst>
          </p:cNvPr>
          <p:cNvSpPr>
            <a:spLocks noGrp="1"/>
          </p:cNvSpPr>
          <p:nvPr>
            <p:ph idx="1"/>
          </p:nvPr>
        </p:nvSpPr>
        <p:spPr>
          <a:xfrm>
            <a:off x="434340" y="1823085"/>
            <a:ext cx="6103620" cy="4029075"/>
          </a:xfrm>
        </p:spPr>
        <p:txBody>
          <a:bodyPr>
            <a:noAutofit/>
          </a:bodyPr>
          <a:lstStyle/>
          <a:p>
            <a:r>
              <a:rPr lang="en-GB" dirty="0">
                <a:solidFill>
                  <a:schemeClr val="accent1"/>
                </a:solidFill>
              </a:rPr>
              <a:t>mostly </a:t>
            </a:r>
            <a:r>
              <a:rPr lang="en-GB" dirty="0" err="1">
                <a:solidFill>
                  <a:schemeClr val="accent1"/>
                </a:solidFill>
              </a:rPr>
              <a:t>analog</a:t>
            </a:r>
            <a:endParaRPr lang="en-GB" dirty="0">
              <a:solidFill>
                <a:schemeClr val="accent1"/>
              </a:solidFill>
            </a:endParaRPr>
          </a:p>
          <a:p>
            <a:r>
              <a:rPr lang="en-GB" dirty="0">
                <a:solidFill>
                  <a:schemeClr val="accent1"/>
                </a:solidFill>
              </a:rPr>
              <a:t>ad-hoc engineering, tailored to each application </a:t>
            </a:r>
          </a:p>
          <a:p>
            <a:r>
              <a:rPr lang="en-GB" dirty="0">
                <a:solidFill>
                  <a:schemeClr val="accent2"/>
                </a:solidFill>
              </a:rPr>
              <a:t>is there a general methodology for designing communication systems?</a:t>
            </a:r>
          </a:p>
          <a:p>
            <a:r>
              <a:rPr lang="en-GB" dirty="0">
                <a:solidFill>
                  <a:schemeClr val="accent2"/>
                </a:solidFill>
              </a:rPr>
              <a:t>can we communicate reliably in noise?</a:t>
            </a:r>
          </a:p>
          <a:p>
            <a:r>
              <a:rPr lang="en-GB" dirty="0">
                <a:solidFill>
                  <a:schemeClr val="accent2"/>
                </a:solidFill>
              </a:rPr>
              <a:t>how fast can we communicate?</a:t>
            </a:r>
            <a:endParaRPr lang="en-NL" dirty="0">
              <a:solidFill>
                <a:schemeClr val="accent2"/>
              </a:solidFill>
            </a:endParaRPr>
          </a:p>
        </p:txBody>
      </p:sp>
      <p:pic>
        <p:nvPicPr>
          <p:cNvPr id="4" name="Picture 3">
            <a:extLst>
              <a:ext uri="{FF2B5EF4-FFF2-40B4-BE49-F238E27FC236}">
                <a16:creationId xmlns:a16="http://schemas.microsoft.com/office/drawing/2014/main" id="{4D4DBEAF-93B2-4D47-2955-F8B6DB3BC7C8}"/>
              </a:ext>
            </a:extLst>
          </p:cNvPr>
          <p:cNvPicPr>
            <a:picLocks noChangeAspect="1"/>
          </p:cNvPicPr>
          <p:nvPr/>
        </p:nvPicPr>
        <p:blipFill>
          <a:blip r:embed="rId2"/>
          <a:stretch>
            <a:fillRect/>
          </a:stretch>
        </p:blipFill>
        <p:spPr>
          <a:xfrm>
            <a:off x="6537960" y="1676400"/>
            <a:ext cx="5549900" cy="3505200"/>
          </a:xfrm>
          <a:prstGeom prst="rect">
            <a:avLst/>
          </a:prstGeom>
        </p:spPr>
      </p:pic>
    </p:spTree>
    <p:extLst>
      <p:ext uri="{BB962C8B-B14F-4D97-AF65-F5344CB8AC3E}">
        <p14:creationId xmlns:p14="http://schemas.microsoft.com/office/powerpoint/2010/main" val="29082563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5C523A-2CBE-43FA-9E72-8470DA093175}"/>
              </a:ext>
            </a:extLst>
          </p:cNvPr>
          <p:cNvSpPr>
            <a:spLocks noGrp="1"/>
          </p:cNvSpPr>
          <p:nvPr>
            <p:ph type="title"/>
          </p:nvPr>
        </p:nvSpPr>
        <p:spPr>
          <a:xfrm>
            <a:off x="323850" y="181768"/>
            <a:ext cx="10515600" cy="1325563"/>
          </a:xfrm>
        </p:spPr>
        <p:txBody>
          <a:bodyPr/>
          <a:lstStyle/>
          <a:p>
            <a:r>
              <a:rPr lang="en-NL" dirty="0"/>
              <a:t>Claude Elwood Shannon (1916-2001)</a:t>
            </a:r>
          </a:p>
        </p:txBody>
      </p:sp>
      <p:sp>
        <p:nvSpPr>
          <p:cNvPr id="3" name="Content Placeholder 2">
            <a:extLst>
              <a:ext uri="{FF2B5EF4-FFF2-40B4-BE49-F238E27FC236}">
                <a16:creationId xmlns:a16="http://schemas.microsoft.com/office/drawing/2014/main" id="{681761E4-2016-30E9-6DD1-06A7D3756823}"/>
              </a:ext>
            </a:extLst>
          </p:cNvPr>
          <p:cNvSpPr>
            <a:spLocks noGrp="1"/>
          </p:cNvSpPr>
          <p:nvPr>
            <p:ph idx="1"/>
          </p:nvPr>
        </p:nvSpPr>
        <p:spPr>
          <a:xfrm>
            <a:off x="3520440" y="1274691"/>
            <a:ext cx="8455660" cy="4029075"/>
          </a:xfrm>
        </p:spPr>
        <p:txBody>
          <a:bodyPr>
            <a:noAutofit/>
          </a:bodyPr>
          <a:lstStyle/>
          <a:p>
            <a:r>
              <a:rPr lang="en-GB" dirty="0"/>
              <a:t>Father of Information Theory</a:t>
            </a:r>
          </a:p>
          <a:p>
            <a:r>
              <a:rPr lang="en-GB" dirty="0"/>
              <a:t>Graduate of MIT 1940:  </a:t>
            </a:r>
            <a:br>
              <a:rPr lang="en-GB" dirty="0"/>
            </a:br>
            <a:r>
              <a:rPr lang="en-GB" dirty="0"/>
              <a:t>“An Algebra for Theoretical Genetics’’</a:t>
            </a:r>
          </a:p>
          <a:p>
            <a:r>
              <a:rPr lang="en-GB" dirty="0"/>
              <a:t>1941-1972: Scientist at </a:t>
            </a:r>
            <a:r>
              <a:rPr lang="en-GB" dirty="0">
                <a:hlinkClick r:id="rId2"/>
              </a:rPr>
              <a:t>Bell Labs</a:t>
            </a:r>
            <a:endParaRPr lang="en-GB" dirty="0"/>
          </a:p>
          <a:p>
            <a:r>
              <a:rPr lang="en-GB" dirty="0"/>
              <a:t>1958: Professor at MIT:</a:t>
            </a:r>
          </a:p>
          <a:p>
            <a:endParaRPr lang="en-GB" dirty="0"/>
          </a:p>
          <a:p>
            <a:endParaRPr lang="en-GB" dirty="0"/>
          </a:p>
          <a:p>
            <a:endParaRPr lang="en-GB" dirty="0"/>
          </a:p>
          <a:p>
            <a:r>
              <a:rPr lang="en-GB" dirty="0">
                <a:hlinkClick r:id="rId3"/>
              </a:rPr>
              <a:t>juggling</a:t>
            </a:r>
            <a:r>
              <a:rPr lang="en-GB" dirty="0"/>
              <a:t>, unicycling, chess</a:t>
            </a:r>
          </a:p>
          <a:p>
            <a:r>
              <a:rPr lang="en-GB" dirty="0">
                <a:hlinkClick r:id="rId4"/>
              </a:rPr>
              <a:t>ultimate machine</a:t>
            </a:r>
            <a:r>
              <a:rPr lang="en-GB" dirty="0"/>
              <a:t> </a:t>
            </a:r>
          </a:p>
          <a:p>
            <a:r>
              <a:rPr lang="en-GB" dirty="0"/>
              <a:t>Biographic movie: </a:t>
            </a:r>
            <a:r>
              <a:rPr lang="en-GB" dirty="0">
                <a:hlinkClick r:id="rId5"/>
              </a:rPr>
              <a:t>The Bit Player</a:t>
            </a:r>
            <a:endParaRPr lang="en-GB" dirty="0"/>
          </a:p>
          <a:p>
            <a:endParaRPr lang="en-NL" dirty="0"/>
          </a:p>
        </p:txBody>
      </p:sp>
      <p:pic>
        <p:nvPicPr>
          <p:cNvPr id="5" name="Picture 4">
            <a:extLst>
              <a:ext uri="{FF2B5EF4-FFF2-40B4-BE49-F238E27FC236}">
                <a16:creationId xmlns:a16="http://schemas.microsoft.com/office/drawing/2014/main" id="{4FDCAF96-E0B6-7BD7-9482-51988FE71C5C}"/>
              </a:ext>
            </a:extLst>
          </p:cNvPr>
          <p:cNvPicPr>
            <a:picLocks noChangeAspect="1"/>
          </p:cNvPicPr>
          <p:nvPr/>
        </p:nvPicPr>
        <p:blipFill>
          <a:blip r:embed="rId6"/>
          <a:stretch>
            <a:fillRect/>
          </a:stretch>
        </p:blipFill>
        <p:spPr>
          <a:xfrm>
            <a:off x="9640819" y="395616"/>
            <a:ext cx="1712981" cy="898613"/>
          </a:xfrm>
          <a:prstGeom prst="rect">
            <a:avLst/>
          </a:prstGeom>
        </p:spPr>
      </p:pic>
      <p:pic>
        <p:nvPicPr>
          <p:cNvPr id="6" name="Picture 5">
            <a:extLst>
              <a:ext uri="{FF2B5EF4-FFF2-40B4-BE49-F238E27FC236}">
                <a16:creationId xmlns:a16="http://schemas.microsoft.com/office/drawing/2014/main" id="{59015793-7AD9-A8D0-313E-97377427A917}"/>
              </a:ext>
            </a:extLst>
          </p:cNvPr>
          <p:cNvPicPr>
            <a:picLocks noChangeAspect="1"/>
          </p:cNvPicPr>
          <p:nvPr/>
        </p:nvPicPr>
        <p:blipFill>
          <a:blip r:embed="rId7"/>
          <a:stretch>
            <a:fillRect/>
          </a:stretch>
        </p:blipFill>
        <p:spPr>
          <a:xfrm>
            <a:off x="323850" y="1507331"/>
            <a:ext cx="2933700" cy="4140200"/>
          </a:xfrm>
          <a:prstGeom prst="rect">
            <a:avLst/>
          </a:prstGeom>
        </p:spPr>
      </p:pic>
      <p:sp>
        <p:nvSpPr>
          <p:cNvPr id="8" name="TextBox 7">
            <a:extLst>
              <a:ext uri="{FF2B5EF4-FFF2-40B4-BE49-F238E27FC236}">
                <a16:creationId xmlns:a16="http://schemas.microsoft.com/office/drawing/2014/main" id="{F294FBC7-A6C5-BCBF-8D04-F0BDB1DAB5E1}"/>
              </a:ext>
            </a:extLst>
          </p:cNvPr>
          <p:cNvSpPr txBox="1"/>
          <p:nvPr/>
        </p:nvSpPr>
        <p:spPr>
          <a:xfrm>
            <a:off x="3774515" y="3577431"/>
            <a:ext cx="8417485" cy="1831271"/>
          </a:xfrm>
          <a:prstGeom prst="rect">
            <a:avLst/>
          </a:prstGeom>
          <a:noFill/>
        </p:spPr>
        <p:txBody>
          <a:bodyPr wrap="square" rtlCol="0">
            <a:spAutoFit/>
          </a:bodyPr>
          <a:lstStyle/>
          <a:p>
            <a:r>
              <a:rPr lang="en-GB" sz="1900" dirty="0">
                <a:solidFill>
                  <a:schemeClr val="accent6">
                    <a:lumMod val="75000"/>
                  </a:schemeClr>
                </a:solidFill>
              </a:rPr>
              <a:t>When he returned to MIT in 1958, he continued to threaten corridor-walkers on his unicycle, sometimes augmenting the hazard by juggling. No one was ever sure whether these activities were part of some new breakthrough or whether he just found them amusing. He worked, for example, on a </a:t>
            </a:r>
            <a:r>
              <a:rPr lang="en-GB" sz="1900" u="sng" dirty="0">
                <a:solidFill>
                  <a:schemeClr val="accent6">
                    <a:lumMod val="75000"/>
                  </a:schemeClr>
                </a:solidFill>
                <a:hlinkClick r:id="rId8">
                  <a:extLst>
                    <a:ext uri="{A12FA001-AC4F-418D-AE19-62706E023703}">
                      <ahyp:hlinkClr xmlns:ahyp="http://schemas.microsoft.com/office/drawing/2018/hyperlinkcolor" val="tx"/>
                    </a:ext>
                  </a:extLst>
                </a:hlinkClick>
              </a:rPr>
              <a:t>motorized pogo-stick</a:t>
            </a:r>
            <a:r>
              <a:rPr lang="en-GB" sz="1900" dirty="0">
                <a:solidFill>
                  <a:schemeClr val="accent6">
                    <a:lumMod val="75000"/>
                  </a:schemeClr>
                </a:solidFill>
              </a:rPr>
              <a:t>, which he claimed would mean he could abandon the unicycle so feared by his colleagues ...</a:t>
            </a:r>
          </a:p>
          <a:p>
            <a:endParaRPr lang="en-NL" dirty="0"/>
          </a:p>
        </p:txBody>
      </p:sp>
    </p:spTree>
    <p:extLst>
      <p:ext uri="{BB962C8B-B14F-4D97-AF65-F5344CB8AC3E}">
        <p14:creationId xmlns:p14="http://schemas.microsoft.com/office/powerpoint/2010/main" val="29830306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81761E4-2016-30E9-6DD1-06A7D3756823}"/>
              </a:ext>
            </a:extLst>
          </p:cNvPr>
          <p:cNvSpPr>
            <a:spLocks noGrp="1"/>
          </p:cNvSpPr>
          <p:nvPr>
            <p:ph idx="1"/>
          </p:nvPr>
        </p:nvSpPr>
        <p:spPr>
          <a:xfrm>
            <a:off x="3535045" y="3117850"/>
            <a:ext cx="8455660" cy="622300"/>
          </a:xfrm>
        </p:spPr>
        <p:txBody>
          <a:bodyPr>
            <a:noAutofit/>
          </a:bodyPr>
          <a:lstStyle/>
          <a:p>
            <a:r>
              <a:rPr lang="en-GB" dirty="0"/>
              <a:t>Introduced a new research field: Information Theory</a:t>
            </a:r>
          </a:p>
          <a:p>
            <a:endParaRPr lang="en-NL" dirty="0"/>
          </a:p>
        </p:txBody>
      </p:sp>
      <p:pic>
        <p:nvPicPr>
          <p:cNvPr id="9" name="Picture 8">
            <a:extLst>
              <a:ext uri="{FF2B5EF4-FFF2-40B4-BE49-F238E27FC236}">
                <a16:creationId xmlns:a16="http://schemas.microsoft.com/office/drawing/2014/main" id="{6EACB5B8-8C82-B3CC-E7E7-CF52AF1319CC}"/>
              </a:ext>
            </a:extLst>
          </p:cNvPr>
          <p:cNvPicPr>
            <a:picLocks noChangeAspect="1"/>
          </p:cNvPicPr>
          <p:nvPr/>
        </p:nvPicPr>
        <p:blipFill>
          <a:blip r:embed="rId2"/>
          <a:stretch>
            <a:fillRect/>
          </a:stretch>
        </p:blipFill>
        <p:spPr>
          <a:xfrm>
            <a:off x="3900331" y="327025"/>
            <a:ext cx="7725087" cy="2628900"/>
          </a:xfrm>
          <a:prstGeom prst="rect">
            <a:avLst/>
          </a:prstGeom>
          <a:ln w="88900" cap="sq" cmpd="thickThin">
            <a:solidFill>
              <a:srgbClr val="000000"/>
            </a:solidFill>
            <a:prstDash val="solid"/>
            <a:miter lim="800000"/>
          </a:ln>
          <a:effectLst>
            <a:innerShdw blurRad="76200">
              <a:srgbClr val="000000"/>
            </a:innerShdw>
          </a:effectLst>
        </p:spPr>
      </p:pic>
      <p:sp>
        <p:nvSpPr>
          <p:cNvPr id="4" name="Rounded Rectangle 3">
            <a:extLst>
              <a:ext uri="{FF2B5EF4-FFF2-40B4-BE49-F238E27FC236}">
                <a16:creationId xmlns:a16="http://schemas.microsoft.com/office/drawing/2014/main" id="{7BA8E64C-1CCC-BCD6-7F37-AF9F3DCCD317}"/>
              </a:ext>
            </a:extLst>
          </p:cNvPr>
          <p:cNvSpPr/>
          <p:nvPr/>
        </p:nvSpPr>
        <p:spPr>
          <a:xfrm>
            <a:off x="4473040" y="3998912"/>
            <a:ext cx="2513765" cy="958850"/>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GB" sz="2400" dirty="0"/>
              <a:t>What is communication?</a:t>
            </a:r>
            <a:endParaRPr lang="en-NL" sz="2400" dirty="0"/>
          </a:p>
        </p:txBody>
      </p:sp>
      <p:sp>
        <p:nvSpPr>
          <p:cNvPr id="5" name="Rounded Rectangle 4">
            <a:extLst>
              <a:ext uri="{FF2B5EF4-FFF2-40B4-BE49-F238E27FC236}">
                <a16:creationId xmlns:a16="http://schemas.microsoft.com/office/drawing/2014/main" id="{79A883B0-FA9D-DD75-D417-B5836CCEA103}"/>
              </a:ext>
            </a:extLst>
          </p:cNvPr>
          <p:cNvSpPr/>
          <p:nvPr/>
        </p:nvSpPr>
        <p:spPr>
          <a:xfrm>
            <a:off x="7924800" y="3743325"/>
            <a:ext cx="2513765" cy="958850"/>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GB" sz="2400" dirty="0"/>
              <a:t>What is information?</a:t>
            </a:r>
            <a:endParaRPr lang="en-NL" sz="2400" dirty="0"/>
          </a:p>
        </p:txBody>
      </p:sp>
      <p:sp>
        <p:nvSpPr>
          <p:cNvPr id="7" name="Rounded Rectangle 6">
            <a:extLst>
              <a:ext uri="{FF2B5EF4-FFF2-40B4-BE49-F238E27FC236}">
                <a16:creationId xmlns:a16="http://schemas.microsoft.com/office/drawing/2014/main" id="{49738F1B-6834-F75F-A339-FC5EF7F743CF}"/>
              </a:ext>
            </a:extLst>
          </p:cNvPr>
          <p:cNvSpPr/>
          <p:nvPr/>
        </p:nvSpPr>
        <p:spPr>
          <a:xfrm>
            <a:off x="8496300" y="5216525"/>
            <a:ext cx="2513765" cy="958850"/>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GB" sz="2400" dirty="0"/>
              <a:t>How fast can we communicate?</a:t>
            </a:r>
            <a:endParaRPr lang="en-NL" sz="2400" dirty="0"/>
          </a:p>
        </p:txBody>
      </p:sp>
      <p:sp>
        <p:nvSpPr>
          <p:cNvPr id="8" name="Rounded Rectangle 7">
            <a:extLst>
              <a:ext uri="{FF2B5EF4-FFF2-40B4-BE49-F238E27FC236}">
                <a16:creationId xmlns:a16="http://schemas.microsoft.com/office/drawing/2014/main" id="{5CBB0631-0EC2-DA35-7602-C07D98F32481}"/>
              </a:ext>
            </a:extLst>
          </p:cNvPr>
          <p:cNvSpPr/>
          <p:nvPr/>
        </p:nvSpPr>
        <p:spPr>
          <a:xfrm>
            <a:off x="5288640" y="5216525"/>
            <a:ext cx="2716965" cy="114935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GB" sz="2400" dirty="0"/>
              <a:t>How much can we compress information?</a:t>
            </a:r>
            <a:endParaRPr lang="en-NL" sz="2400" dirty="0"/>
          </a:p>
        </p:txBody>
      </p:sp>
      <p:pic>
        <p:nvPicPr>
          <p:cNvPr id="2" name="Picture 1">
            <a:extLst>
              <a:ext uri="{FF2B5EF4-FFF2-40B4-BE49-F238E27FC236}">
                <a16:creationId xmlns:a16="http://schemas.microsoft.com/office/drawing/2014/main" id="{5DD67784-5FA4-D434-4C4F-CE79494BACD1}"/>
              </a:ext>
            </a:extLst>
          </p:cNvPr>
          <p:cNvPicPr>
            <a:picLocks noChangeAspect="1"/>
          </p:cNvPicPr>
          <p:nvPr/>
        </p:nvPicPr>
        <p:blipFill>
          <a:blip r:embed="rId3"/>
          <a:stretch>
            <a:fillRect/>
          </a:stretch>
        </p:blipFill>
        <p:spPr>
          <a:xfrm>
            <a:off x="323850" y="1507331"/>
            <a:ext cx="2933700" cy="4140200"/>
          </a:xfrm>
          <a:prstGeom prst="rect">
            <a:avLst/>
          </a:prstGeom>
        </p:spPr>
      </p:pic>
    </p:spTree>
    <p:extLst>
      <p:ext uri="{BB962C8B-B14F-4D97-AF65-F5344CB8AC3E}">
        <p14:creationId xmlns:p14="http://schemas.microsoft.com/office/powerpoint/2010/main" val="22020049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7BA8E64C-1CCC-BCD6-7F37-AF9F3DCCD317}"/>
              </a:ext>
            </a:extLst>
          </p:cNvPr>
          <p:cNvSpPr/>
          <p:nvPr/>
        </p:nvSpPr>
        <p:spPr>
          <a:xfrm>
            <a:off x="6299202" y="1340643"/>
            <a:ext cx="4912260" cy="3624262"/>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GB" sz="2800" b="1" dirty="0"/>
              <a:t>Error Correction</a:t>
            </a:r>
          </a:p>
          <a:p>
            <a:pPr algn="ctr"/>
            <a:endParaRPr lang="en-GB" sz="2800" b="1" dirty="0"/>
          </a:p>
          <a:p>
            <a:pPr marL="457200" indent="-457200">
              <a:buFont typeface="Arial" panose="020B0604020202020204" pitchFamily="34" charset="0"/>
              <a:buChar char="•"/>
            </a:pPr>
            <a:r>
              <a:rPr lang="en-GB" sz="2800" dirty="0"/>
              <a:t>Channel = conditional probability distribution</a:t>
            </a:r>
          </a:p>
          <a:p>
            <a:pPr marL="457200" indent="-457200">
              <a:buFont typeface="Arial" panose="020B0604020202020204" pitchFamily="34" charset="0"/>
              <a:buChar char="•"/>
            </a:pPr>
            <a:r>
              <a:rPr lang="en-GB" sz="2800" dirty="0"/>
              <a:t>Ultimate transmission rate is the </a:t>
            </a:r>
            <a:r>
              <a:rPr lang="en-GB" sz="2800" b="1" dirty="0"/>
              <a:t>channel capacity C</a:t>
            </a:r>
          </a:p>
          <a:p>
            <a:endParaRPr lang="en-NL" sz="2800" b="1" dirty="0"/>
          </a:p>
        </p:txBody>
      </p:sp>
      <p:sp>
        <p:nvSpPr>
          <p:cNvPr id="5" name="Rounded Rectangle 4">
            <a:extLst>
              <a:ext uri="{FF2B5EF4-FFF2-40B4-BE49-F238E27FC236}">
                <a16:creationId xmlns:a16="http://schemas.microsoft.com/office/drawing/2014/main" id="{79A883B0-FA9D-DD75-D417-B5836CCEA103}"/>
              </a:ext>
            </a:extLst>
          </p:cNvPr>
          <p:cNvSpPr/>
          <p:nvPr/>
        </p:nvSpPr>
        <p:spPr>
          <a:xfrm>
            <a:off x="675304" y="1340643"/>
            <a:ext cx="5217496" cy="3586957"/>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GB" sz="2800" b="1" dirty="0"/>
              <a:t>Data Compression</a:t>
            </a:r>
          </a:p>
          <a:p>
            <a:pPr marL="457200" indent="-457200">
              <a:buFont typeface="Arial" panose="020B0604020202020204" pitchFamily="34" charset="0"/>
              <a:buChar char="•"/>
            </a:pPr>
            <a:endParaRPr lang="en-GB" sz="2800" dirty="0"/>
          </a:p>
          <a:p>
            <a:pPr marL="457200" indent="-457200">
              <a:buFont typeface="Arial" panose="020B0604020202020204" pitchFamily="34" charset="0"/>
              <a:buChar char="•"/>
            </a:pPr>
            <a:r>
              <a:rPr lang="en-GB" sz="2800" dirty="0"/>
              <a:t>Data sampled according to a probability distribution</a:t>
            </a:r>
          </a:p>
          <a:p>
            <a:pPr marL="457200" indent="-457200">
              <a:buFont typeface="Arial" panose="020B0604020202020204" pitchFamily="34" charset="0"/>
              <a:buChar char="•"/>
            </a:pPr>
            <a:r>
              <a:rPr lang="en-GB" sz="2800" dirty="0"/>
              <a:t>Ultimate data compression limit is the distribution’s </a:t>
            </a:r>
            <a:r>
              <a:rPr lang="en-GB" sz="2800" b="1" dirty="0"/>
              <a:t>entropy H</a:t>
            </a:r>
          </a:p>
        </p:txBody>
      </p:sp>
      <p:sp>
        <p:nvSpPr>
          <p:cNvPr id="2" name="Title 1">
            <a:extLst>
              <a:ext uri="{FF2B5EF4-FFF2-40B4-BE49-F238E27FC236}">
                <a16:creationId xmlns:a16="http://schemas.microsoft.com/office/drawing/2014/main" id="{7F129AD1-ABFB-8E69-7B06-13370B7D9531}"/>
              </a:ext>
            </a:extLst>
          </p:cNvPr>
          <p:cNvSpPr>
            <a:spLocks noGrp="1"/>
          </p:cNvSpPr>
          <p:nvPr>
            <p:ph type="title"/>
          </p:nvPr>
        </p:nvSpPr>
        <p:spPr>
          <a:xfrm>
            <a:off x="838200" y="181768"/>
            <a:ext cx="10515600" cy="1325563"/>
          </a:xfrm>
        </p:spPr>
        <p:txBody>
          <a:bodyPr/>
          <a:lstStyle/>
          <a:p>
            <a:r>
              <a:rPr lang="en-NL" dirty="0"/>
              <a:t>Main Contributions of Information Theory</a:t>
            </a:r>
          </a:p>
        </p:txBody>
      </p:sp>
      <p:pic>
        <p:nvPicPr>
          <p:cNvPr id="10" name="Picture 9">
            <a:extLst>
              <a:ext uri="{FF2B5EF4-FFF2-40B4-BE49-F238E27FC236}">
                <a16:creationId xmlns:a16="http://schemas.microsoft.com/office/drawing/2014/main" id="{2F09A2C4-FB8B-A125-C3C4-F2C9BF24DC6E}"/>
              </a:ext>
            </a:extLst>
          </p:cNvPr>
          <p:cNvPicPr>
            <a:picLocks noChangeAspect="1"/>
          </p:cNvPicPr>
          <p:nvPr/>
        </p:nvPicPr>
        <p:blipFill>
          <a:blip r:embed="rId3"/>
          <a:stretch>
            <a:fillRect/>
          </a:stretch>
        </p:blipFill>
        <p:spPr>
          <a:xfrm>
            <a:off x="4785698" y="1513351"/>
            <a:ext cx="954704" cy="878020"/>
          </a:xfrm>
          <a:prstGeom prst="rect">
            <a:avLst/>
          </a:prstGeom>
        </p:spPr>
      </p:pic>
      <p:sp>
        <p:nvSpPr>
          <p:cNvPr id="11" name="Rounded Rectangle 10">
            <a:extLst>
              <a:ext uri="{FF2B5EF4-FFF2-40B4-BE49-F238E27FC236}">
                <a16:creationId xmlns:a16="http://schemas.microsoft.com/office/drawing/2014/main" id="{0F297F87-94D4-4E71-10C2-A0FB2929B340}"/>
              </a:ext>
            </a:extLst>
          </p:cNvPr>
          <p:cNvSpPr/>
          <p:nvPr/>
        </p:nvSpPr>
        <p:spPr>
          <a:xfrm>
            <a:off x="1474866" y="5486678"/>
            <a:ext cx="10515600" cy="825500"/>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r"/>
            <a:r>
              <a:rPr lang="en-GB" sz="3200" dirty="0">
                <a:solidFill>
                  <a:schemeClr val="tx1"/>
                </a:solidFill>
              </a:rPr>
              <a:t>Reliable communication is possible   if and only if   </a:t>
            </a:r>
            <a:r>
              <a:rPr lang="en-GB" sz="3200" b="1" dirty="0">
                <a:solidFill>
                  <a:schemeClr val="tx1"/>
                </a:solidFill>
              </a:rPr>
              <a:t>H &lt; C</a:t>
            </a:r>
          </a:p>
        </p:txBody>
      </p:sp>
      <p:pic>
        <p:nvPicPr>
          <p:cNvPr id="3" name="Picture 2">
            <a:extLst>
              <a:ext uri="{FF2B5EF4-FFF2-40B4-BE49-F238E27FC236}">
                <a16:creationId xmlns:a16="http://schemas.microsoft.com/office/drawing/2014/main" id="{5B975C51-B6BD-B310-1F2A-38BE90E091B8}"/>
              </a:ext>
            </a:extLst>
          </p:cNvPr>
          <p:cNvPicPr>
            <a:picLocks noChangeAspect="1"/>
          </p:cNvPicPr>
          <p:nvPr/>
        </p:nvPicPr>
        <p:blipFill>
          <a:blip r:embed="rId4"/>
          <a:stretch>
            <a:fillRect/>
          </a:stretch>
        </p:blipFill>
        <p:spPr>
          <a:xfrm>
            <a:off x="180976" y="5154262"/>
            <a:ext cx="1114424" cy="1572736"/>
          </a:xfrm>
          <a:prstGeom prst="rect">
            <a:avLst/>
          </a:prstGeom>
        </p:spPr>
      </p:pic>
      <p:grpSp>
        <p:nvGrpSpPr>
          <p:cNvPr id="18" name="Group 17">
            <a:extLst>
              <a:ext uri="{FF2B5EF4-FFF2-40B4-BE49-F238E27FC236}">
                <a16:creationId xmlns:a16="http://schemas.microsoft.com/office/drawing/2014/main" id="{CACFD54A-A814-4C17-FD9F-F7F1D4F6FD51}"/>
              </a:ext>
            </a:extLst>
          </p:cNvPr>
          <p:cNvGrpSpPr/>
          <p:nvPr/>
        </p:nvGrpSpPr>
        <p:grpSpPr>
          <a:xfrm>
            <a:off x="9905403" y="1507331"/>
            <a:ext cx="1295825" cy="1204549"/>
            <a:chOff x="5200301" y="2937960"/>
            <a:chExt cx="1963922" cy="1963922"/>
          </a:xfrm>
        </p:grpSpPr>
        <p:pic>
          <p:nvPicPr>
            <p:cNvPr id="13" name="Graphic 12" descr="Magnifying glass with solid fill">
              <a:extLst>
                <a:ext uri="{FF2B5EF4-FFF2-40B4-BE49-F238E27FC236}">
                  <a16:creationId xmlns:a16="http://schemas.microsoft.com/office/drawing/2014/main" id="{39CCE012-04CF-A492-8B92-79239E294CE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200301" y="2937960"/>
              <a:ext cx="1963922" cy="1963922"/>
            </a:xfrm>
            <a:prstGeom prst="rect">
              <a:avLst/>
            </a:prstGeom>
          </p:spPr>
        </p:pic>
        <p:pic>
          <p:nvPicPr>
            <p:cNvPr id="15" name="Graphic 14" descr="Checkbox Ticked with solid fill">
              <a:extLst>
                <a:ext uri="{FF2B5EF4-FFF2-40B4-BE49-F238E27FC236}">
                  <a16:creationId xmlns:a16="http://schemas.microsoft.com/office/drawing/2014/main" id="{F6745F98-92A7-C89F-37B4-AB971B65560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851892" y="3395307"/>
              <a:ext cx="660742" cy="660742"/>
            </a:xfrm>
            <a:prstGeom prst="rect">
              <a:avLst/>
            </a:prstGeom>
          </p:spPr>
        </p:pic>
        <p:pic>
          <p:nvPicPr>
            <p:cNvPr id="17" name="Graphic 16" descr="Checkbox Crossed with solid fill">
              <a:extLst>
                <a:ext uri="{FF2B5EF4-FFF2-40B4-BE49-F238E27FC236}">
                  <a16:creationId xmlns:a16="http://schemas.microsoft.com/office/drawing/2014/main" id="{DA83543E-33C7-A2B6-A2BA-041EFE346FC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435599" y="3395307"/>
              <a:ext cx="660742" cy="660742"/>
            </a:xfrm>
            <a:prstGeom prst="rect">
              <a:avLst/>
            </a:prstGeom>
          </p:spPr>
        </p:pic>
      </p:grpSp>
      <p:pic>
        <p:nvPicPr>
          <p:cNvPr id="29" name="Picture 28">
            <a:extLst>
              <a:ext uri="{FF2B5EF4-FFF2-40B4-BE49-F238E27FC236}">
                <a16:creationId xmlns:a16="http://schemas.microsoft.com/office/drawing/2014/main" id="{3F8F0FD3-9E24-1128-87FA-7AE0B7D9286E}"/>
              </a:ext>
            </a:extLst>
          </p:cNvPr>
          <p:cNvPicPr>
            <a:picLocks noChangeAspect="1"/>
          </p:cNvPicPr>
          <p:nvPr/>
        </p:nvPicPr>
        <p:blipFill>
          <a:blip r:embed="rId11"/>
          <a:stretch>
            <a:fillRect/>
          </a:stretch>
        </p:blipFill>
        <p:spPr>
          <a:xfrm>
            <a:off x="1607523" y="5606590"/>
            <a:ext cx="950728" cy="668080"/>
          </a:xfrm>
          <a:prstGeom prst="rect">
            <a:avLst/>
          </a:prstGeom>
        </p:spPr>
      </p:pic>
    </p:spTree>
    <p:extLst>
      <p:ext uri="{BB962C8B-B14F-4D97-AF65-F5344CB8AC3E}">
        <p14:creationId xmlns:p14="http://schemas.microsoft.com/office/powerpoint/2010/main" val="4086016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F09C7D9-FDE7-6A46-E3E7-E738361103F0}"/>
              </a:ext>
            </a:extLst>
          </p:cNvPr>
          <p:cNvPicPr>
            <a:picLocks noChangeAspect="1"/>
          </p:cNvPicPr>
          <p:nvPr/>
        </p:nvPicPr>
        <p:blipFill>
          <a:blip r:embed="rId3"/>
          <a:stretch>
            <a:fillRect/>
          </a:stretch>
        </p:blipFill>
        <p:spPr>
          <a:xfrm>
            <a:off x="124691" y="492878"/>
            <a:ext cx="9163617" cy="6115740"/>
          </a:xfrm>
          <a:prstGeom prst="rect">
            <a:avLst/>
          </a:prstGeom>
        </p:spPr>
      </p:pic>
      <p:sp>
        <p:nvSpPr>
          <p:cNvPr id="7" name="Rounded Rectangle 6">
            <a:extLst>
              <a:ext uri="{FF2B5EF4-FFF2-40B4-BE49-F238E27FC236}">
                <a16:creationId xmlns:a16="http://schemas.microsoft.com/office/drawing/2014/main" id="{EE2EDF6D-6EE2-01D5-7DF0-8615AC91CE32}"/>
              </a:ext>
            </a:extLst>
          </p:cNvPr>
          <p:cNvSpPr/>
          <p:nvPr/>
        </p:nvSpPr>
        <p:spPr>
          <a:xfrm>
            <a:off x="9878291" y="696369"/>
            <a:ext cx="1440000" cy="1440000"/>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GB" sz="2800" b="1" dirty="0"/>
          </a:p>
        </p:txBody>
      </p:sp>
      <p:pic>
        <p:nvPicPr>
          <p:cNvPr id="8" name="Picture 7">
            <a:extLst>
              <a:ext uri="{FF2B5EF4-FFF2-40B4-BE49-F238E27FC236}">
                <a16:creationId xmlns:a16="http://schemas.microsoft.com/office/drawing/2014/main" id="{486E2E38-5264-FB4A-6AB3-237673E46A4F}"/>
              </a:ext>
            </a:extLst>
          </p:cNvPr>
          <p:cNvPicPr>
            <a:picLocks noChangeAspect="1"/>
          </p:cNvPicPr>
          <p:nvPr/>
        </p:nvPicPr>
        <p:blipFill>
          <a:blip r:embed="rId4"/>
          <a:stretch>
            <a:fillRect/>
          </a:stretch>
        </p:blipFill>
        <p:spPr>
          <a:xfrm>
            <a:off x="10122410" y="1028978"/>
            <a:ext cx="954704" cy="878020"/>
          </a:xfrm>
          <a:prstGeom prst="rect">
            <a:avLst/>
          </a:prstGeom>
        </p:spPr>
      </p:pic>
      <p:grpSp>
        <p:nvGrpSpPr>
          <p:cNvPr id="18" name="Group 17">
            <a:extLst>
              <a:ext uri="{FF2B5EF4-FFF2-40B4-BE49-F238E27FC236}">
                <a16:creationId xmlns:a16="http://schemas.microsoft.com/office/drawing/2014/main" id="{297B70D0-992A-D111-04C8-A00C0025B3B8}"/>
              </a:ext>
            </a:extLst>
          </p:cNvPr>
          <p:cNvGrpSpPr/>
          <p:nvPr/>
        </p:nvGrpSpPr>
        <p:grpSpPr>
          <a:xfrm>
            <a:off x="9918005" y="2756458"/>
            <a:ext cx="1440000" cy="1440000"/>
            <a:chOff x="9900165" y="3003189"/>
            <a:chExt cx="1440000" cy="1440000"/>
          </a:xfrm>
        </p:grpSpPr>
        <p:sp>
          <p:nvSpPr>
            <p:cNvPr id="9" name="Rounded Rectangle 8">
              <a:extLst>
                <a:ext uri="{FF2B5EF4-FFF2-40B4-BE49-F238E27FC236}">
                  <a16:creationId xmlns:a16="http://schemas.microsoft.com/office/drawing/2014/main" id="{F304A834-4D5A-917D-21A0-078F26BB622C}"/>
                </a:ext>
              </a:extLst>
            </p:cNvPr>
            <p:cNvSpPr/>
            <p:nvPr/>
          </p:nvSpPr>
          <p:spPr>
            <a:xfrm>
              <a:off x="9900165" y="3003189"/>
              <a:ext cx="1440000" cy="1440000"/>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endParaRPr lang="en-NL" sz="2800" b="1" dirty="0"/>
            </a:p>
          </p:txBody>
        </p:sp>
        <p:grpSp>
          <p:nvGrpSpPr>
            <p:cNvPr id="12" name="Group 11">
              <a:extLst>
                <a:ext uri="{FF2B5EF4-FFF2-40B4-BE49-F238E27FC236}">
                  <a16:creationId xmlns:a16="http://schemas.microsoft.com/office/drawing/2014/main" id="{8FCC6507-4A96-C2D8-A880-4231300B7DBA}"/>
                </a:ext>
              </a:extLst>
            </p:cNvPr>
            <p:cNvGrpSpPr/>
            <p:nvPr/>
          </p:nvGrpSpPr>
          <p:grpSpPr>
            <a:xfrm>
              <a:off x="9972253" y="3145779"/>
              <a:ext cx="1295825" cy="1204549"/>
              <a:chOff x="5200301" y="2937960"/>
              <a:chExt cx="1963922" cy="1963922"/>
            </a:xfrm>
          </p:grpSpPr>
          <p:pic>
            <p:nvPicPr>
              <p:cNvPr id="13" name="Graphic 12" descr="Magnifying glass with solid fill">
                <a:extLst>
                  <a:ext uri="{FF2B5EF4-FFF2-40B4-BE49-F238E27FC236}">
                    <a16:creationId xmlns:a16="http://schemas.microsoft.com/office/drawing/2014/main" id="{D60C85BD-DA44-391D-1A63-941571CCABD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200301" y="2937960"/>
                <a:ext cx="1963922" cy="1963922"/>
              </a:xfrm>
              <a:prstGeom prst="rect">
                <a:avLst/>
              </a:prstGeom>
            </p:spPr>
          </p:pic>
          <p:pic>
            <p:nvPicPr>
              <p:cNvPr id="14" name="Graphic 13" descr="Checkbox Ticked with solid fill">
                <a:extLst>
                  <a:ext uri="{FF2B5EF4-FFF2-40B4-BE49-F238E27FC236}">
                    <a16:creationId xmlns:a16="http://schemas.microsoft.com/office/drawing/2014/main" id="{11D88517-0DFC-D776-DCAF-666E983C02A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851892" y="3395307"/>
                <a:ext cx="660742" cy="660742"/>
              </a:xfrm>
              <a:prstGeom prst="rect">
                <a:avLst/>
              </a:prstGeom>
            </p:spPr>
          </p:pic>
          <p:pic>
            <p:nvPicPr>
              <p:cNvPr id="15" name="Graphic 14" descr="Checkbox Crossed with solid fill">
                <a:extLst>
                  <a:ext uri="{FF2B5EF4-FFF2-40B4-BE49-F238E27FC236}">
                    <a16:creationId xmlns:a16="http://schemas.microsoft.com/office/drawing/2014/main" id="{953370D1-AC3E-3F24-AA46-4B55D27823E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435599" y="3395307"/>
                <a:ext cx="660742" cy="660742"/>
              </a:xfrm>
              <a:prstGeom prst="rect">
                <a:avLst/>
              </a:prstGeom>
            </p:spPr>
          </p:pic>
        </p:grpSp>
      </p:grpSp>
      <p:grpSp>
        <p:nvGrpSpPr>
          <p:cNvPr id="19" name="Group 18">
            <a:extLst>
              <a:ext uri="{FF2B5EF4-FFF2-40B4-BE49-F238E27FC236}">
                <a16:creationId xmlns:a16="http://schemas.microsoft.com/office/drawing/2014/main" id="{31D3261C-581A-7C7D-E593-D382BE4D46BD}"/>
              </a:ext>
            </a:extLst>
          </p:cNvPr>
          <p:cNvGrpSpPr/>
          <p:nvPr/>
        </p:nvGrpSpPr>
        <p:grpSpPr>
          <a:xfrm>
            <a:off x="9944614" y="4704135"/>
            <a:ext cx="1440000" cy="1440000"/>
            <a:chOff x="9944614" y="4816547"/>
            <a:chExt cx="1440000" cy="1440000"/>
          </a:xfrm>
        </p:grpSpPr>
        <p:sp>
          <p:nvSpPr>
            <p:cNvPr id="16" name="Rounded Rectangle 15">
              <a:extLst>
                <a:ext uri="{FF2B5EF4-FFF2-40B4-BE49-F238E27FC236}">
                  <a16:creationId xmlns:a16="http://schemas.microsoft.com/office/drawing/2014/main" id="{91933901-8ECC-D50A-1974-D58D04C2E292}"/>
                </a:ext>
              </a:extLst>
            </p:cNvPr>
            <p:cNvSpPr/>
            <p:nvPr/>
          </p:nvSpPr>
          <p:spPr>
            <a:xfrm>
              <a:off x="9944614" y="4816547"/>
              <a:ext cx="1440000" cy="1440000"/>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r"/>
              <a:endParaRPr lang="en-GB" sz="3200" b="1" dirty="0">
                <a:solidFill>
                  <a:schemeClr val="tx1"/>
                </a:solidFill>
              </a:endParaRPr>
            </a:p>
          </p:txBody>
        </p:sp>
        <p:pic>
          <p:nvPicPr>
            <p:cNvPr id="17" name="Picture 16">
              <a:extLst>
                <a:ext uri="{FF2B5EF4-FFF2-40B4-BE49-F238E27FC236}">
                  <a16:creationId xmlns:a16="http://schemas.microsoft.com/office/drawing/2014/main" id="{EC8BA3E8-7ED2-1FED-B55B-F95EB5155D64}"/>
                </a:ext>
              </a:extLst>
            </p:cNvPr>
            <p:cNvPicPr>
              <a:picLocks noChangeAspect="1"/>
            </p:cNvPicPr>
            <p:nvPr/>
          </p:nvPicPr>
          <p:blipFill>
            <a:blip r:embed="rId11"/>
            <a:stretch>
              <a:fillRect/>
            </a:stretch>
          </p:blipFill>
          <p:spPr>
            <a:xfrm>
              <a:off x="10119023" y="5073998"/>
              <a:ext cx="1178359" cy="828037"/>
            </a:xfrm>
            <a:prstGeom prst="rect">
              <a:avLst/>
            </a:prstGeom>
          </p:spPr>
        </p:pic>
      </p:grpSp>
    </p:spTree>
    <p:extLst>
      <p:ext uri="{BB962C8B-B14F-4D97-AF65-F5344CB8AC3E}">
        <p14:creationId xmlns:p14="http://schemas.microsoft.com/office/powerpoint/2010/main" val="1225732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10667</TotalTime>
  <Words>2357</Words>
  <Application>Microsoft Macintosh PowerPoint</Application>
  <PresentationFormat>Widescreen</PresentationFormat>
  <Paragraphs>514</Paragraphs>
  <Slides>46</Slides>
  <Notes>5</Notes>
  <HiddenSlides>4</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46</vt:i4>
      </vt:variant>
    </vt:vector>
  </HeadingPairs>
  <TitlesOfParts>
    <vt:vector size="52" baseType="lpstr">
      <vt:lpstr>Arial</vt:lpstr>
      <vt:lpstr>Calibri</vt:lpstr>
      <vt:lpstr>Calibri Light</vt:lpstr>
      <vt:lpstr>Cambria Math</vt:lpstr>
      <vt:lpstr>Wingdings</vt:lpstr>
      <vt:lpstr>Office Theme</vt:lpstr>
      <vt:lpstr>Nuggets of Shannon Information Theory</vt:lpstr>
      <vt:lpstr>What is communication?</vt:lpstr>
      <vt:lpstr>History of (wireless) communication</vt:lpstr>
      <vt:lpstr>History of (wireless) communication</vt:lpstr>
      <vt:lpstr>Big Open Questions</vt:lpstr>
      <vt:lpstr>Claude Elwood Shannon (1916-2001)</vt:lpstr>
      <vt:lpstr>PowerPoint Presentation</vt:lpstr>
      <vt:lpstr>Main Contributions of Information Theory</vt:lpstr>
      <vt:lpstr>PowerPoint Presentation</vt:lpstr>
      <vt:lpstr>Reactions to the new theory</vt:lpstr>
      <vt:lpstr>What will you Learn from this Talk?</vt:lpstr>
      <vt:lpstr>Exponential Functions</vt:lpstr>
      <vt:lpstr>Exponentials  &amp;  Logarithms</vt:lpstr>
      <vt:lpstr>Exponentials  &amp;  Logarithms</vt:lpstr>
      <vt:lpstr>(Discrete) Probability Distributions</vt:lpstr>
      <vt:lpstr>Sampling from Probability Distributions</vt:lpstr>
      <vt:lpstr>Sampling from Probability Distributions</vt:lpstr>
      <vt:lpstr>Sampling from Probability Distributions</vt:lpstr>
      <vt:lpstr>Surprisal  😳 🫢 😯 😲 😱 🤯</vt:lpstr>
      <vt:lpstr>Average Surprisal 😳 🫢 😯 😲 😱 🤯</vt:lpstr>
      <vt:lpstr>Average Surprisal = Shannon Entropy</vt:lpstr>
      <vt:lpstr>Average Surprisal = Shannon Entropy</vt:lpstr>
      <vt:lpstr>Properties of Shannon Entropy</vt:lpstr>
      <vt:lpstr>Order these in terms of Entropy</vt:lpstr>
      <vt:lpstr>Order these in terms of Entropy</vt:lpstr>
      <vt:lpstr>What will you Learn from this Talk?</vt:lpstr>
      <vt:lpstr>How to measure information content?</vt:lpstr>
      <vt:lpstr>Measuring Information Content</vt:lpstr>
      <vt:lpstr>Part 1: lower bound on L</vt:lpstr>
      <vt:lpstr>Part 2: upper bound on L</vt:lpstr>
      <vt:lpstr>Huffman code for letter frequency</vt:lpstr>
      <vt:lpstr>Experiments: Alice vs letter samples</vt:lpstr>
      <vt:lpstr>What will you Learn from this Talk?</vt:lpstr>
      <vt:lpstr>Noisy Channel</vt:lpstr>
      <vt:lpstr>Surviving a Binary Symmetric Channel (BSC)</vt:lpstr>
      <vt:lpstr>Smarter: Hamming code</vt:lpstr>
      <vt:lpstr>Illustration: Hamming code</vt:lpstr>
      <vt:lpstr>Surviving Noisy Channels</vt:lpstr>
      <vt:lpstr>Surviving Noisy Channels</vt:lpstr>
      <vt:lpstr>What have you learned from this talk?</vt:lpstr>
      <vt:lpstr>Main Contributions of Information Theory</vt:lpstr>
      <vt:lpstr>Thank you for your attention!</vt:lpstr>
      <vt:lpstr>Bonus slides</vt:lpstr>
      <vt:lpstr>Joint Probability Distributions</vt:lpstr>
      <vt:lpstr>Joint Probability Distributions</vt:lpstr>
      <vt:lpstr>Joint Entropy and Mutual Information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Nuggets of Shannon Information Theory</dc:title>
  <dc:creator>Christian Schaffner</dc:creator>
  <cp:lastModifiedBy>Christian Schaffner</cp:lastModifiedBy>
  <cp:revision>25</cp:revision>
  <dcterms:created xsi:type="dcterms:W3CDTF">2022-07-19T09:38:59Z</dcterms:created>
  <dcterms:modified xsi:type="dcterms:W3CDTF">2022-07-27T11:59:16Z</dcterms:modified>
</cp:coreProperties>
</file>